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ink/ink2.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627" r:id="rId3"/>
    <p:sldId id="1404" r:id="rId4"/>
    <p:sldId id="721" r:id="rId5"/>
    <p:sldId id="723" r:id="rId6"/>
    <p:sldId id="476" r:id="rId7"/>
    <p:sldId id="629" r:id="rId8"/>
    <p:sldId id="637" r:id="rId9"/>
    <p:sldId id="477" r:id="rId10"/>
    <p:sldId id="645" r:id="rId11"/>
    <p:sldId id="459" r:id="rId12"/>
    <p:sldId id="655" r:id="rId13"/>
    <p:sldId id="385" r:id="rId14"/>
    <p:sldId id="705" r:id="rId15"/>
    <p:sldId id="1399" r:id="rId16"/>
    <p:sldId id="1400" r:id="rId17"/>
    <p:sldId id="1398" r:id="rId18"/>
    <p:sldId id="566" r:id="rId19"/>
    <p:sldId id="706" r:id="rId20"/>
    <p:sldId id="703" r:id="rId21"/>
    <p:sldId id="707" r:id="rId22"/>
    <p:sldId id="708" r:id="rId23"/>
    <p:sldId id="711" r:id="rId24"/>
    <p:sldId id="713" r:id="rId25"/>
    <p:sldId id="712" r:id="rId26"/>
    <p:sldId id="493" r:id="rId27"/>
    <p:sldId id="567" r:id="rId28"/>
    <p:sldId id="574" r:id="rId29"/>
    <p:sldId id="572" r:id="rId30"/>
    <p:sldId id="1402" r:id="rId31"/>
    <p:sldId id="718" r:id="rId32"/>
    <p:sldId id="719" r:id="rId33"/>
    <p:sldId id="702" r:id="rId34"/>
    <p:sldId id="730" r:id="rId35"/>
    <p:sldId id="384" r:id="rId36"/>
    <p:sldId id="700" r:id="rId37"/>
    <p:sldId id="701" r:id="rId38"/>
    <p:sldId id="646" r:id="rId39"/>
    <p:sldId id="656" r:id="rId40"/>
    <p:sldId id="658" r:id="rId41"/>
    <p:sldId id="668" r:id="rId42"/>
    <p:sldId id="682" r:id="rId43"/>
    <p:sldId id="684" r:id="rId44"/>
    <p:sldId id="678" r:id="rId45"/>
    <p:sldId id="666" r:id="rId46"/>
    <p:sldId id="679" r:id="rId47"/>
    <p:sldId id="685" r:id="rId48"/>
    <p:sldId id="688" r:id="rId49"/>
    <p:sldId id="689" r:id="rId50"/>
    <p:sldId id="691" r:id="rId51"/>
    <p:sldId id="1403" r:id="rId52"/>
    <p:sldId id="733" r:id="rId53"/>
    <p:sldId id="677" r:id="rId54"/>
    <p:sldId id="660" r:id="rId55"/>
    <p:sldId id="695" r:id="rId56"/>
    <p:sldId id="734" r:id="rId57"/>
    <p:sldId id="1406" r:id="rId58"/>
    <p:sldId id="1392" r:id="rId59"/>
    <p:sldId id="724" r:id="rId60"/>
    <p:sldId id="1408" r:id="rId61"/>
    <p:sldId id="726" r:id="rId62"/>
    <p:sldId id="720" r:id="rId63"/>
    <p:sldId id="650" r:id="rId64"/>
    <p:sldId id="716" r:id="rId65"/>
    <p:sldId id="1397" r:id="rId66"/>
    <p:sldId id="1395" r:id="rId67"/>
    <p:sldId id="1396" r:id="rId68"/>
    <p:sldId id="661" r:id="rId69"/>
    <p:sldId id="543" r:id="rId70"/>
    <p:sldId id="651" r:id="rId71"/>
    <p:sldId id="1409" r:id="rId72"/>
    <p:sldId id="624" r:id="rId73"/>
    <p:sldId id="625" r:id="rId74"/>
    <p:sldId id="140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659B7C-0C65-2C4B-BDFD-D6ED79C62722}">
          <p14:sldIdLst>
            <p14:sldId id="256"/>
          </p14:sldIdLst>
        </p14:section>
        <p14:section name="Intro and motivation" id="{05CCD04B-80C0-7246-AE97-6AEAB66EBAD3}">
          <p14:sldIdLst>
            <p14:sldId id="627"/>
            <p14:sldId id="1404"/>
            <p14:sldId id="721"/>
            <p14:sldId id="723"/>
            <p14:sldId id="476"/>
            <p14:sldId id="629"/>
            <p14:sldId id="637"/>
            <p14:sldId id="477"/>
          </p14:sldIdLst>
        </p14:section>
        <p14:section name="P1: System Design" id="{14AC9A83-9A1D-2C46-B28C-838ABBA37E81}">
          <p14:sldIdLst>
            <p14:sldId id="645"/>
            <p14:sldId id="459"/>
            <p14:sldId id="655"/>
            <p14:sldId id="385"/>
            <p14:sldId id="705"/>
            <p14:sldId id="1399"/>
            <p14:sldId id="1400"/>
            <p14:sldId id="1398"/>
            <p14:sldId id="566"/>
            <p14:sldId id="706"/>
            <p14:sldId id="703"/>
            <p14:sldId id="707"/>
            <p14:sldId id="708"/>
            <p14:sldId id="711"/>
            <p14:sldId id="713"/>
            <p14:sldId id="712"/>
            <p14:sldId id="493"/>
            <p14:sldId id="567"/>
            <p14:sldId id="574"/>
            <p14:sldId id="572"/>
            <p14:sldId id="1402"/>
            <p14:sldId id="718"/>
            <p14:sldId id="719"/>
            <p14:sldId id="702"/>
            <p14:sldId id="730"/>
            <p14:sldId id="384"/>
            <p14:sldId id="700"/>
            <p14:sldId id="701"/>
          </p14:sldIdLst>
        </p14:section>
        <p14:section name="P2: Evaluation" id="{4AD9EAE3-A3D5-7A4A-A792-74D44E4CF4E5}">
          <p14:sldIdLst>
            <p14:sldId id="646"/>
            <p14:sldId id="656"/>
            <p14:sldId id="658"/>
            <p14:sldId id="668"/>
            <p14:sldId id="682"/>
            <p14:sldId id="684"/>
            <p14:sldId id="678"/>
            <p14:sldId id="666"/>
            <p14:sldId id="679"/>
            <p14:sldId id="685"/>
            <p14:sldId id="688"/>
            <p14:sldId id="689"/>
            <p14:sldId id="691"/>
            <p14:sldId id="1403"/>
            <p14:sldId id="733"/>
            <p14:sldId id="677"/>
            <p14:sldId id="660"/>
            <p14:sldId id="695"/>
            <p14:sldId id="734"/>
            <p14:sldId id="1406"/>
            <p14:sldId id="1392"/>
            <p14:sldId id="724"/>
            <p14:sldId id="1408"/>
            <p14:sldId id="726"/>
            <p14:sldId id="720"/>
          </p14:sldIdLst>
        </p14:section>
        <p14:section name="information-pollution" id="{6B609FE7-F1CD-3F43-9F82-AF02B81FAE6A}">
          <p14:sldIdLst>
            <p14:sldId id="650"/>
            <p14:sldId id="716"/>
            <p14:sldId id="1397"/>
            <p14:sldId id="1395"/>
            <p14:sldId id="1396"/>
            <p14:sldId id="661"/>
            <p14:sldId id="543"/>
            <p14:sldId id="651"/>
            <p14:sldId id="1409"/>
            <p14:sldId id="624"/>
            <p14:sldId id="625"/>
            <p14:sldId id="1405"/>
          </p14:sldIdLst>
        </p14:section>
        <p14:section name="P3: Formalism" id="{117EDFB6-7122-B942-8734-D7686B72CBA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Roth"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F2F2"/>
    <a:srgbClr val="FFDBE1"/>
    <a:srgbClr val="FF0000"/>
    <a:srgbClr val="F9FAFC"/>
    <a:srgbClr val="2365A9"/>
    <a:srgbClr val="BC0F1E"/>
    <a:srgbClr val="558139"/>
    <a:srgbClr val="BC0E1C"/>
    <a:srgbClr val="9BBEF7"/>
    <a:srgbClr val="FB3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7"/>
    <p:restoredTop sz="79340"/>
  </p:normalViewPr>
  <p:slideViewPr>
    <p:cSldViewPr snapToGrid="0" snapToObjects="1">
      <p:cViewPr>
        <p:scale>
          <a:sx n="133" d="100"/>
          <a:sy n="133" d="100"/>
        </p:scale>
        <p:origin x="384" y="-200"/>
      </p:cViewPr>
      <p:guideLst/>
    </p:cSldViewPr>
  </p:slideViewPr>
  <p:outlineViewPr>
    <p:cViewPr>
      <p:scale>
        <a:sx n="33" d="100"/>
        <a:sy n="33" d="100"/>
      </p:scale>
      <p:origin x="0" y="-41088"/>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varScale="1">
        <p:scale>
          <a:sx n="107" d="100"/>
          <a:sy n="107" d="100"/>
        </p:scale>
        <p:origin x="321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9T23:07:55.128"/>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9T23:07:55.272"/>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B3A77-899F-6441-A20B-F2239F4076C0}" type="datetimeFigureOut">
              <a:rPr lang="en-US" smtClean="0"/>
              <a:t>3/31/19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38F2-796D-4542-A64A-55FC71FAA1A2}" type="slidenum">
              <a:rPr lang="en-US" smtClean="0"/>
              <a:t>‹#›</a:t>
            </a:fld>
            <a:endParaRPr lang="en-US"/>
          </a:p>
        </p:txBody>
      </p:sp>
    </p:spTree>
    <p:extLst>
      <p:ext uri="{BB962C8B-B14F-4D97-AF65-F5344CB8AC3E}">
        <p14:creationId xmlns:p14="http://schemas.microsoft.com/office/powerpoint/2010/main" val="105473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for having me here.</a:t>
            </a:r>
          </a:p>
          <a:p>
            <a:r>
              <a:rPr lang="en-US" baseline="0" dirty="0"/>
              <a:t>First time time on CMU campus and very happy to be here. </a:t>
            </a:r>
          </a:p>
        </p:txBody>
      </p:sp>
      <p:sp>
        <p:nvSpPr>
          <p:cNvPr id="4" name="Slide Number Placeholder 3"/>
          <p:cNvSpPr>
            <a:spLocks noGrp="1"/>
          </p:cNvSpPr>
          <p:nvPr>
            <p:ph type="sldNum" sz="quarter" idx="10"/>
          </p:nvPr>
        </p:nvSpPr>
        <p:spPr/>
        <p:txBody>
          <a:bodyPr/>
          <a:lstStyle/>
          <a:p>
            <a:fld id="{15E438F2-796D-4542-A64A-55FC71FAA1A2}" type="slidenum">
              <a:rPr lang="en-US" smtClean="0"/>
              <a:t>1</a:t>
            </a:fld>
            <a:endParaRPr lang="en-US" dirty="0"/>
          </a:p>
        </p:txBody>
      </p:sp>
    </p:spTree>
    <p:extLst>
      <p:ext uri="{BB962C8B-B14F-4D97-AF65-F5344CB8AC3E}">
        <p14:creationId xmlns:p14="http://schemas.microsoft.com/office/powerpoint/2010/main" val="796495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the talk I am</a:t>
            </a:r>
          </a:p>
        </p:txBody>
      </p:sp>
      <p:sp>
        <p:nvSpPr>
          <p:cNvPr id="4" name="Slide Number Placeholder 3"/>
          <p:cNvSpPr>
            <a:spLocks noGrp="1"/>
          </p:cNvSpPr>
          <p:nvPr>
            <p:ph type="sldNum" sz="quarter" idx="5"/>
          </p:nvPr>
        </p:nvSpPr>
        <p:spPr/>
        <p:txBody>
          <a:bodyPr/>
          <a:lstStyle/>
          <a:p>
            <a:fld id="{15E438F2-796D-4542-A64A-55FC71FAA1A2}" type="slidenum">
              <a:rPr lang="en-US" smtClean="0"/>
              <a:t>10</a:t>
            </a:fld>
            <a:endParaRPr lang="en-US"/>
          </a:p>
        </p:txBody>
      </p:sp>
    </p:spTree>
    <p:extLst>
      <p:ext uri="{BB962C8B-B14F-4D97-AF65-F5344CB8AC3E}">
        <p14:creationId xmlns:p14="http://schemas.microsoft.com/office/powerpoint/2010/main" val="1328664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grand goal for us is to enable machines understand and interpret natural language, just like how humans would do. </a:t>
            </a:r>
          </a:p>
          <a:p>
            <a:r>
              <a:rPr lang="en-US" sz="1200" b="0" i="0" u="none" strike="noStrike" kern="1200" dirty="0">
                <a:solidFill>
                  <a:schemeClr val="tx1"/>
                </a:solidFill>
                <a:effectLst/>
                <a:latin typeface="+mn-lt"/>
                <a:ea typeface="+mn-ea"/>
                <a:cs typeface="+mn-cs"/>
              </a:rPr>
              <a:t>It's been argued that answering natural language questions could be used as proxy to measure our progress towards NLU.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if an actor (human or computer) understands a given text, it should have</a:t>
            </a:r>
            <a:r>
              <a:rPr lang="en-US" sz="1200" b="0" i="0" u="none" strike="noStrike" kern="1200" baseline="0" dirty="0">
                <a:solidFill>
                  <a:schemeClr val="tx1"/>
                </a:solidFill>
                <a:effectLst/>
                <a:latin typeface="+mn-lt"/>
                <a:ea typeface="+mn-ea"/>
                <a:cs typeface="+mn-cs"/>
              </a:rPr>
              <a:t> a higher chance of answering </a:t>
            </a:r>
            <a:r>
              <a:rPr lang="en-US" sz="1200" b="0" i="0" u="none" strike="noStrike" kern="1200" dirty="0">
                <a:solidFill>
                  <a:schemeClr val="tx1"/>
                </a:solidFill>
                <a:effectLst/>
                <a:latin typeface="+mn-lt"/>
                <a:ea typeface="+mn-ea"/>
                <a:cs typeface="+mn-cs"/>
              </a:rPr>
              <a:t>questions about it. </a:t>
            </a:r>
          </a:p>
          <a:p>
            <a:endParaRPr lang="en-US" sz="1200" b="0" i="0" u="none" strike="noStrike"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has been used in the field for many years</a:t>
            </a:r>
            <a:r>
              <a:rPr lang="en-US" sz="1200" b="0" i="0" u="none" strike="noStrike" kern="1200" baseline="0" dirty="0">
                <a:solidFill>
                  <a:schemeClr val="tx1"/>
                </a:solidFill>
                <a:effectLst/>
                <a:latin typeface="+mn-lt"/>
                <a:ea typeface="+mn-ea"/>
                <a:cs typeface="+mn-cs"/>
              </a:rPr>
              <a:t>, under different names and variations. </a:t>
            </a:r>
            <a:endParaRPr lang="en-US" sz="1200" b="0" i="0" u="none" strike="noStrike" kern="1200" dirty="0">
              <a:solidFill>
                <a:schemeClr val="tx1"/>
              </a:solidFill>
              <a:effectLst/>
              <a:latin typeface="+mn-lt"/>
              <a:ea typeface="+mn-ea"/>
              <a:cs typeface="+mn-cs"/>
            </a:endParaRPr>
          </a:p>
          <a:p>
            <a:pPr lvl="1"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11</a:t>
            </a:fld>
            <a:endParaRPr lang="en-US"/>
          </a:p>
        </p:txBody>
      </p:sp>
    </p:spTree>
    <p:extLst>
      <p:ext uri="{BB962C8B-B14F-4D97-AF65-F5344CB8AC3E}">
        <p14:creationId xmlns:p14="http://schemas.microsoft.com/office/powerpoint/2010/main" val="109512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 particular, we are going to be working with elementary school science exams which are proposed as challenges for NLU. </a:t>
            </a:r>
          </a:p>
          <a:p>
            <a:endParaRPr lang="en-US" baseline="0" dirty="0"/>
          </a:p>
          <a:p>
            <a:r>
              <a:rPr lang="en-US" baseline="0" dirty="0"/>
              <a:t>Let me read you an example I am showing you here: </a:t>
            </a:r>
            <a:r>
              <a:rPr lang="mr-IN" baseline="0" dirty="0"/>
              <a:t>…</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Attached to each question are paragraphs of text, which provide hints about the answer to the question.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the tests that are designed for humans; and we take the tests as is, give it to machines and try to pass it. </a:t>
            </a:r>
          </a:p>
          <a:p>
            <a:endParaRPr lang="en-US" baseline="0" dirty="0"/>
          </a:p>
          <a:p>
            <a:r>
              <a:rPr lang="en-US" baseline="0" dirty="0"/>
              <a:t>And for a machine to solve it, it has to be able to abstract over language, do some reasoning in order to get to the answers. </a:t>
            </a:r>
          </a:p>
          <a:p>
            <a:endParaRPr lang="en-US" baseline="0" dirty="0"/>
          </a:p>
          <a:p>
            <a:endParaRPr lang="en-US" baseline="0" dirty="0"/>
          </a:p>
          <a:p>
            <a:endParaRPr lang="en-US" baseline="0" dirty="0"/>
          </a:p>
          <a:p>
            <a:r>
              <a:rPr lang="en-US" baseline="0" dirty="0"/>
              <a:t>===========</a:t>
            </a:r>
          </a:p>
          <a:p>
            <a:r>
              <a:rPr lang="en-US" baseline="0" dirty="0"/>
              <a:t>The questions do not come with any extra knowledge; instead the solver must be equipped with world knowledge about elementary school science. </a:t>
            </a:r>
          </a:p>
          <a:p>
            <a:pPr marL="0" lvl="0" indent="0" algn="l" rtl="0">
              <a:spcBef>
                <a:spcPts val="360"/>
              </a:spcBef>
              <a:spcAft>
                <a:spcPts val="0"/>
              </a:spcAft>
              <a:buNone/>
            </a:pPr>
            <a:r>
              <a:rPr lang="en-US" dirty="0"/>
              <a:t>For each question, there is a relevant text, which potentially contains the answer. Figuring out the answer from this text, often requires relatively deep understanding. </a:t>
            </a:r>
          </a:p>
          <a:p>
            <a:pPr marL="0" lvl="0" indent="0" algn="l" rtl="0">
              <a:spcBef>
                <a:spcPts val="360"/>
              </a:spcBef>
              <a:spcAft>
                <a:spcPts val="0"/>
              </a:spcAft>
              <a:buNone/>
            </a:pPr>
            <a:r>
              <a:rPr lang="en-US" dirty="0"/>
              <a:t>For the rest of the talk, I will use this example as the running example. </a:t>
            </a:r>
            <a:br>
              <a:rPr lang="en-US" dirty="0"/>
            </a:b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rest of the talk, I will use this example as the running example. </a:t>
            </a:r>
            <a:br>
              <a:rPr lang="en-US" dirty="0"/>
            </a:br>
            <a:endParaRPr lang="en-US" baseline="0" dirty="0"/>
          </a:p>
          <a:p>
            <a:endParaRPr lang="en-US" baseline="0" dirty="0"/>
          </a:p>
          <a:p>
            <a:r>
              <a:rPr lang="en-US" baseline="0" dirty="0"/>
              <a:t># which are proposed to assess the progress in language understanding in a measurable way. </a:t>
            </a:r>
          </a:p>
          <a:p>
            <a:r>
              <a:rPr lang="en-US" baseline="0" dirty="0"/>
              <a:t># Take the test as it is, just as we give it to humans and pass this exam.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12</a:t>
            </a:fld>
            <a:endParaRPr lang="en-US"/>
          </a:p>
        </p:txBody>
      </p:sp>
    </p:spTree>
    <p:extLst>
      <p:ext uri="{BB962C8B-B14F-4D97-AF65-F5344CB8AC3E}">
        <p14:creationId xmlns:p14="http://schemas.microsoft.com/office/powerpoint/2010/main" val="9911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sz="1200" dirty="0"/>
              <a:t>Take the science example we discussed in the first slide:  </a:t>
            </a:r>
            <a:br>
              <a:rPr lang="en-US" sz="1200" dirty="0"/>
            </a:br>
            <a:endParaRPr lang="en-US" sz="1200" dirty="0"/>
          </a:p>
          <a:p>
            <a:pPr marL="0" lvl="0" indent="0" algn="l" rtl="0">
              <a:spcBef>
                <a:spcPts val="360"/>
              </a:spcBef>
              <a:spcAft>
                <a:spcPts val="0"/>
              </a:spcAft>
              <a:buNone/>
            </a:pPr>
            <a:r>
              <a:rPr lang="en-US" sz="1200" dirty="0"/>
              <a:t>The text containing the answer to this question, can be expressed in a simple way. </a:t>
            </a:r>
            <a:br>
              <a:rPr lang="en-US" sz="1200" dirty="0"/>
            </a:br>
            <a:r>
              <a:rPr lang="en-US" sz="1200" dirty="0"/>
              <a:t>(Read the first text)</a:t>
            </a:r>
          </a:p>
          <a:p>
            <a:pPr marL="0" lvl="0" indent="0" algn="l" rtl="0">
              <a:spcBef>
                <a:spcPts val="360"/>
              </a:spcBef>
              <a:spcAft>
                <a:spcPts val="0"/>
              </a:spcAft>
              <a:buNone/>
            </a:pPr>
            <a:r>
              <a:rPr lang="en-US" sz="1200" dirty="0"/>
              <a:t>Almost a combination of a phrase from the question and the correct answer </a:t>
            </a:r>
          </a:p>
          <a:p>
            <a:pPr marL="0" lvl="0" indent="0" algn="l" rtl="0">
              <a:spcBef>
                <a:spcPts val="360"/>
              </a:spcBef>
              <a:spcAft>
                <a:spcPts val="0"/>
              </a:spcAft>
              <a:buNone/>
            </a:pPr>
            <a:endParaRPr lang="en-US" sz="1200" dirty="0"/>
          </a:p>
        </p:txBody>
      </p:sp>
      <p:sp>
        <p:nvSpPr>
          <p:cNvPr id="4" name="Slide Number Placeholder 3"/>
          <p:cNvSpPr>
            <a:spLocks noGrp="1"/>
          </p:cNvSpPr>
          <p:nvPr>
            <p:ph type="sldNum" sz="quarter" idx="10"/>
          </p:nvPr>
        </p:nvSpPr>
        <p:spPr/>
        <p:txBody>
          <a:bodyPr/>
          <a:lstStyle/>
          <a:p>
            <a:fld id="{15E438F2-796D-4542-A64A-55FC71FAA1A2}" type="slidenum">
              <a:rPr lang="en-US" smtClean="0"/>
              <a:t>13</a:t>
            </a:fld>
            <a:endParaRPr lang="en-US"/>
          </a:p>
        </p:txBody>
      </p:sp>
    </p:spTree>
    <p:extLst>
      <p:ext uri="{BB962C8B-B14F-4D97-AF65-F5344CB8AC3E}">
        <p14:creationId xmlns:p14="http://schemas.microsoft.com/office/powerpoint/2010/main" val="44762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sz="1200" dirty="0">
                <a:highlight>
                  <a:srgbClr val="FFFFFF"/>
                </a:highlight>
              </a:rPr>
              <a:t>In reality, </a:t>
            </a:r>
            <a:r>
              <a:rPr lang="en-US" sz="1200" dirty="0">
                <a:solidFill>
                  <a:srgbClr val="222222"/>
                </a:solidFill>
                <a:highlight>
                  <a:srgbClr val="FFFFFF"/>
                </a:highlight>
              </a:rPr>
              <a:t>language often is often not that simple, since facts can be phrased in arbitrary complex form (part of a larger paragraph): </a:t>
            </a:r>
          </a:p>
          <a:p>
            <a:pPr marL="0" lvl="0" indent="0" algn="l" rtl="0">
              <a:spcBef>
                <a:spcPts val="360"/>
              </a:spcBef>
              <a:spcAft>
                <a:spcPts val="0"/>
              </a:spcAft>
              <a:buNone/>
            </a:pPr>
            <a:r>
              <a:rPr lang="en-US" sz="1200" dirty="0">
                <a:solidFill>
                  <a:srgbClr val="222222"/>
                </a:solidFill>
                <a:highlight>
                  <a:srgbClr val="FFFFFF"/>
                </a:highlight>
              </a:rPr>
              <a:t>(read the text)</a:t>
            </a:r>
          </a:p>
          <a:p>
            <a:pPr marL="0" lvl="0" indent="0" algn="l" rtl="0">
              <a:spcBef>
                <a:spcPts val="360"/>
              </a:spcBef>
              <a:spcAft>
                <a:spcPts val="0"/>
              </a:spcAft>
              <a:buNone/>
            </a:pPr>
            <a:endParaRPr lang="en-US" sz="1200" dirty="0">
              <a:solidFill>
                <a:srgbClr val="222222"/>
              </a:solidFill>
              <a:highlight>
                <a:srgbClr val="FFFFFF"/>
              </a:highlight>
            </a:endParaRPr>
          </a:p>
          <a:p>
            <a:pPr marL="0" lvl="0" indent="0" algn="l" rtl="0">
              <a:spcBef>
                <a:spcPts val="360"/>
              </a:spcBef>
              <a:spcAft>
                <a:spcPts val="0"/>
              </a:spcAft>
              <a:buNone/>
            </a:pPr>
            <a:r>
              <a:rPr lang="en-US" sz="1200" dirty="0">
                <a:solidFill>
                  <a:srgbClr val="222222"/>
                </a:solidFill>
                <a:highlight>
                  <a:srgbClr val="FFFFFF"/>
                </a:highlight>
              </a:rPr>
              <a:t>How would you handle such scenarios? Let’s take a closer look. </a:t>
            </a:r>
          </a:p>
          <a:p>
            <a:pPr marL="0" lvl="0" indent="0" algn="l" rtl="0">
              <a:spcBef>
                <a:spcPts val="360"/>
              </a:spcBef>
              <a:spcAft>
                <a:spcPts val="0"/>
              </a:spcAft>
              <a:buNone/>
            </a:pPr>
            <a:endParaRPr lang="en-US" sz="1200" dirty="0"/>
          </a:p>
          <a:p>
            <a:pPr marL="0" lvl="0" indent="0" algn="l" rtl="0">
              <a:spcBef>
                <a:spcPts val="360"/>
              </a:spcBef>
              <a:spcAft>
                <a:spcPts val="0"/>
              </a:spcAft>
              <a:buNone/>
            </a:pPr>
            <a:endParaRPr lang="en-US" sz="1200" dirty="0"/>
          </a:p>
          <a:p>
            <a:pPr marL="0" lvl="0" indent="0" algn="l" rtl="0">
              <a:spcBef>
                <a:spcPts val="360"/>
              </a:spcBef>
              <a:spcAft>
                <a:spcPts val="0"/>
              </a:spcAft>
              <a:buNone/>
            </a:pPr>
            <a:r>
              <a:rPr lang="en-US" sz="1200" dirty="0"/>
              <a:t>=============================</a:t>
            </a:r>
          </a:p>
          <a:p>
            <a:pPr marL="0" lvl="0" indent="0" algn="l" rtl="0">
              <a:spcBef>
                <a:spcPts val="360"/>
              </a:spcBef>
              <a:spcAft>
                <a:spcPts val="0"/>
              </a:spcAft>
              <a:buNone/>
            </a:pPr>
            <a:br>
              <a:rPr lang="en-US" sz="1200" dirty="0"/>
            </a:br>
            <a:r>
              <a:rPr lang="en-US" sz="1200" dirty="0"/>
              <a:t># </a:t>
            </a:r>
            <a:r>
              <a:rPr lang="en-US" sz="1200" dirty="0">
                <a:solidFill>
                  <a:srgbClr val="222222"/>
                </a:solidFill>
                <a:highlight>
                  <a:srgbClr val="FFFFFF"/>
                </a:highlight>
              </a:rPr>
              <a:t>Of, course, this can be said also in a simple way—show and animation—but it so happens that in many cases people say it has n more interesting and complex ways. QA is really a language understanding task and we need to abstract over the surface representation.</a:t>
            </a:r>
            <a:endParaRPr lang="en-US" sz="1200" dirty="0"/>
          </a:p>
          <a:p>
            <a:endParaRPr lang="en-US" dirty="0"/>
          </a:p>
          <a:p>
            <a:endParaRPr lang="en-US" dirty="0"/>
          </a:p>
          <a:p>
            <a:pPr marL="0" lvl="0" indent="0" algn="l" rtl="0">
              <a:spcBef>
                <a:spcPts val="360"/>
              </a:spcBef>
              <a:spcAft>
                <a:spcPts val="0"/>
              </a:spcAft>
              <a:buNone/>
            </a:pPr>
            <a:endParaRPr lang="en-US" sz="1200" dirty="0"/>
          </a:p>
        </p:txBody>
      </p:sp>
      <p:sp>
        <p:nvSpPr>
          <p:cNvPr id="4" name="Slide Number Placeholder 3"/>
          <p:cNvSpPr>
            <a:spLocks noGrp="1"/>
          </p:cNvSpPr>
          <p:nvPr>
            <p:ph type="sldNum" sz="quarter" idx="10"/>
          </p:nvPr>
        </p:nvSpPr>
        <p:spPr/>
        <p:txBody>
          <a:bodyPr/>
          <a:lstStyle/>
          <a:p>
            <a:fld id="{15E438F2-796D-4542-A64A-55FC71FAA1A2}" type="slidenum">
              <a:rPr lang="en-US" smtClean="0"/>
              <a:t>14</a:t>
            </a:fld>
            <a:endParaRPr lang="en-US"/>
          </a:p>
        </p:txBody>
      </p:sp>
    </p:spTree>
    <p:extLst>
      <p:ext uri="{BB962C8B-B14F-4D97-AF65-F5344CB8AC3E}">
        <p14:creationId xmlns:p14="http://schemas.microsoft.com/office/powerpoint/2010/main" val="384870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sz="1200" dirty="0">
                <a:highlight>
                  <a:srgbClr val="FFFFFF"/>
                </a:highlight>
              </a:rPr>
              <a:t>In reality, </a:t>
            </a:r>
            <a:r>
              <a:rPr lang="en-US" sz="1200" dirty="0">
                <a:solidFill>
                  <a:srgbClr val="222222"/>
                </a:solidFill>
                <a:highlight>
                  <a:srgbClr val="FFFFFF"/>
                </a:highlight>
              </a:rPr>
              <a:t>language often is often not that simple, since facts can be phrased in arbitrary complex form (part of a larger paragraph): </a:t>
            </a:r>
          </a:p>
          <a:p>
            <a:pPr marL="0" lvl="0" indent="0" algn="l" rtl="0">
              <a:spcBef>
                <a:spcPts val="360"/>
              </a:spcBef>
              <a:spcAft>
                <a:spcPts val="0"/>
              </a:spcAft>
              <a:buNone/>
            </a:pPr>
            <a:r>
              <a:rPr lang="en-US" sz="1200" dirty="0">
                <a:solidFill>
                  <a:srgbClr val="222222"/>
                </a:solidFill>
                <a:highlight>
                  <a:srgbClr val="FFFFFF"/>
                </a:highlight>
              </a:rPr>
              <a:t>(read the text)</a:t>
            </a:r>
          </a:p>
          <a:p>
            <a:pPr marL="0" lvl="0" indent="0" algn="l" rtl="0">
              <a:spcBef>
                <a:spcPts val="360"/>
              </a:spcBef>
              <a:spcAft>
                <a:spcPts val="0"/>
              </a:spcAft>
              <a:buNone/>
            </a:pPr>
            <a:endParaRPr lang="en-US" sz="1200" dirty="0">
              <a:solidFill>
                <a:srgbClr val="222222"/>
              </a:solidFill>
              <a:highlight>
                <a:srgbClr val="FFFFFF"/>
              </a:highlight>
            </a:endParaRPr>
          </a:p>
          <a:p>
            <a:pPr marL="0" lvl="0" indent="0" algn="l" rtl="0">
              <a:spcBef>
                <a:spcPts val="360"/>
              </a:spcBef>
              <a:spcAft>
                <a:spcPts val="0"/>
              </a:spcAft>
              <a:buNone/>
            </a:pPr>
            <a:r>
              <a:rPr lang="en-US" sz="1200" dirty="0">
                <a:solidFill>
                  <a:srgbClr val="222222"/>
                </a:solidFill>
                <a:highlight>
                  <a:srgbClr val="FFFFFF"/>
                </a:highlight>
              </a:rPr>
              <a:t>How would you handle such scenarios? Let’s take a closer look. </a:t>
            </a:r>
          </a:p>
          <a:p>
            <a:pPr marL="0" lvl="0" indent="0" algn="l" rtl="0">
              <a:spcBef>
                <a:spcPts val="360"/>
              </a:spcBef>
              <a:spcAft>
                <a:spcPts val="0"/>
              </a:spcAft>
              <a:buNone/>
            </a:pPr>
            <a:endParaRPr lang="en-US" sz="1200" dirty="0"/>
          </a:p>
          <a:p>
            <a:pPr marL="0" lvl="0" indent="0" algn="l" rtl="0">
              <a:spcBef>
                <a:spcPts val="360"/>
              </a:spcBef>
              <a:spcAft>
                <a:spcPts val="0"/>
              </a:spcAft>
              <a:buNone/>
            </a:pPr>
            <a:endParaRPr lang="en-US" sz="1200" dirty="0"/>
          </a:p>
          <a:p>
            <a:pPr marL="0" lvl="0" indent="0" algn="l" rtl="0">
              <a:spcBef>
                <a:spcPts val="360"/>
              </a:spcBef>
              <a:spcAft>
                <a:spcPts val="0"/>
              </a:spcAft>
              <a:buNone/>
            </a:pPr>
            <a:r>
              <a:rPr lang="en-US" sz="1200" dirty="0"/>
              <a:t>=============================</a:t>
            </a:r>
          </a:p>
          <a:p>
            <a:pPr marL="0" lvl="0" indent="0" algn="l" rtl="0">
              <a:spcBef>
                <a:spcPts val="360"/>
              </a:spcBef>
              <a:spcAft>
                <a:spcPts val="0"/>
              </a:spcAft>
              <a:buNone/>
            </a:pPr>
            <a:br>
              <a:rPr lang="en-US" sz="1200" dirty="0"/>
            </a:br>
            <a:r>
              <a:rPr lang="en-US" sz="1200" dirty="0"/>
              <a:t># </a:t>
            </a:r>
            <a:r>
              <a:rPr lang="en-US" sz="1200" dirty="0">
                <a:solidFill>
                  <a:srgbClr val="222222"/>
                </a:solidFill>
                <a:highlight>
                  <a:srgbClr val="FFFFFF"/>
                </a:highlight>
              </a:rPr>
              <a:t>Of, course, this can be said also in a simple way—show and animation—but it so happens that in many cases people say it has n more interesting and complex ways. QA is really a language understanding task and we need to abstract over the surface representation.</a:t>
            </a:r>
            <a:endParaRPr lang="en-US" sz="1200" dirty="0"/>
          </a:p>
          <a:p>
            <a:endParaRPr lang="en-US" dirty="0"/>
          </a:p>
          <a:p>
            <a:endParaRPr lang="en-US" dirty="0"/>
          </a:p>
          <a:p>
            <a:pPr marL="0" lvl="0" indent="0" algn="l" rtl="0">
              <a:spcBef>
                <a:spcPts val="360"/>
              </a:spcBef>
              <a:spcAft>
                <a:spcPts val="0"/>
              </a:spcAft>
              <a:buNone/>
            </a:pPr>
            <a:endParaRPr lang="en-US" sz="1200" dirty="0"/>
          </a:p>
        </p:txBody>
      </p:sp>
      <p:sp>
        <p:nvSpPr>
          <p:cNvPr id="4" name="Slide Number Placeholder 3"/>
          <p:cNvSpPr>
            <a:spLocks noGrp="1"/>
          </p:cNvSpPr>
          <p:nvPr>
            <p:ph type="sldNum" sz="quarter" idx="10"/>
          </p:nvPr>
        </p:nvSpPr>
        <p:spPr/>
        <p:txBody>
          <a:bodyPr/>
          <a:lstStyle/>
          <a:p>
            <a:fld id="{15E438F2-796D-4542-A64A-55FC71FAA1A2}" type="slidenum">
              <a:rPr lang="en-US" smtClean="0"/>
              <a:t>15</a:t>
            </a:fld>
            <a:endParaRPr lang="en-US"/>
          </a:p>
        </p:txBody>
      </p:sp>
    </p:spTree>
    <p:extLst>
      <p:ext uri="{BB962C8B-B14F-4D97-AF65-F5344CB8AC3E}">
        <p14:creationId xmlns:p14="http://schemas.microsoft.com/office/powerpoint/2010/main" val="249774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sz="1200" dirty="0"/>
              <a:t>A common approach to this problem is to use supervised learning. Choose your favorite supervised learning architecture, and train its parameters with a large space of parameters given many input-output pairs. </a:t>
            </a:r>
          </a:p>
          <a:p>
            <a:pPr marL="0" lvl="0" indent="0" algn="l" rtl="0">
              <a:spcBef>
                <a:spcPts val="360"/>
              </a:spcBef>
              <a:spcAft>
                <a:spcPts val="0"/>
              </a:spcAft>
              <a:buNone/>
            </a:pPr>
            <a:r>
              <a:rPr lang="en-US" sz="1200" dirty="0"/>
              <a:t>And such systems can go a long way. A highlight of the past years has been the success of such models, especially when trained on abundantly trained annotations.</a:t>
            </a:r>
          </a:p>
          <a:p>
            <a:pPr marL="0" lvl="0" indent="0" algn="l" rtl="0">
              <a:spcBef>
                <a:spcPts val="360"/>
              </a:spcBef>
              <a:spcAft>
                <a:spcPts val="0"/>
              </a:spcAft>
              <a:buNone/>
            </a:pPr>
            <a:r>
              <a:rPr lang="en-US" sz="1200" dirty="0"/>
              <a:t>And things can break down, especially when you change the wording, style, vocabulary, etc. </a:t>
            </a:r>
          </a:p>
          <a:p>
            <a:pPr marL="0" lvl="0" indent="0" algn="l" rtl="0">
              <a:spcBef>
                <a:spcPts val="360"/>
              </a:spcBef>
              <a:spcAft>
                <a:spcPts val="0"/>
              </a:spcAft>
              <a:buNone/>
            </a:pPr>
            <a:endParaRPr lang="en-US" sz="1200" dirty="0"/>
          </a:p>
          <a:p>
            <a:pPr marL="0" lvl="0" indent="0" algn="l" rtl="0">
              <a:spcBef>
                <a:spcPts val="360"/>
              </a:spcBef>
              <a:spcAft>
                <a:spcPts val="0"/>
              </a:spcAft>
              <a:buNone/>
            </a:pPr>
            <a:r>
              <a:rPr lang="en-US" sz="1200" dirty="0"/>
              <a:t>In particular,  if you run </a:t>
            </a:r>
            <a:r>
              <a:rPr lang="en-US" sz="1200" dirty="0" err="1"/>
              <a:t>BiDAF</a:t>
            </a:r>
            <a:r>
              <a:rPr lang="en-US" sz="1200" dirty="0"/>
              <a:t> on the instance that I showed you before … </a:t>
            </a:r>
          </a:p>
          <a:p>
            <a:pPr marL="0" lvl="0" indent="0" algn="l" rtl="0">
              <a:spcBef>
                <a:spcPts val="360"/>
              </a:spcBef>
              <a:spcAft>
                <a:spcPts val="0"/>
              </a:spcAft>
              <a:buNone/>
            </a:pPr>
            <a:endParaRPr lang="en-US" sz="1200" dirty="0"/>
          </a:p>
        </p:txBody>
      </p:sp>
      <p:sp>
        <p:nvSpPr>
          <p:cNvPr id="4" name="Slide Number Placeholder 3"/>
          <p:cNvSpPr>
            <a:spLocks noGrp="1"/>
          </p:cNvSpPr>
          <p:nvPr>
            <p:ph type="sldNum" sz="quarter" idx="5"/>
          </p:nvPr>
        </p:nvSpPr>
        <p:spPr/>
        <p:txBody>
          <a:bodyPr/>
          <a:lstStyle/>
          <a:p>
            <a:fld id="{15E438F2-796D-4542-A64A-55FC71FAA1A2}" type="slidenum">
              <a:rPr lang="en-US" smtClean="0"/>
              <a:t>16</a:t>
            </a:fld>
            <a:endParaRPr lang="en-US"/>
          </a:p>
        </p:txBody>
      </p:sp>
    </p:spTree>
    <p:extLst>
      <p:ext uri="{BB962C8B-B14F-4D97-AF65-F5344CB8AC3E}">
        <p14:creationId xmlns:p14="http://schemas.microsoft.com/office/powerpoint/2010/main" val="74008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60"/>
              </a:spcBef>
              <a:spcAft>
                <a:spcPts val="0"/>
              </a:spcAft>
              <a:buClrTx/>
              <a:buSzTx/>
              <a:buFontTx/>
              <a:buNone/>
              <a:tabLst/>
              <a:defRPr/>
            </a:pPr>
            <a:r>
              <a:rPr lang="en-US" sz="1200" dirty="0"/>
              <a:t>In particular,  if you run </a:t>
            </a:r>
            <a:r>
              <a:rPr lang="en-US" sz="1200" dirty="0" err="1"/>
              <a:t>BiDAF</a:t>
            </a:r>
            <a:r>
              <a:rPr lang="en-US" sz="1200" dirty="0"/>
              <a:t> on the instance that I showed you before it selects "polar bears" as the answer to this question. </a:t>
            </a:r>
          </a:p>
          <a:p>
            <a:pPr marL="0" lvl="0" indent="0" algn="l" rtl="0">
              <a:spcBef>
                <a:spcPts val="360"/>
              </a:spcBef>
              <a:spcAft>
                <a:spcPts val="0"/>
              </a:spcAft>
              <a:buNone/>
            </a:pPr>
            <a:r>
              <a:rPr lang="en-US" sz="1200" dirty="0"/>
              <a:t>How can you now fix this system: would you create an annotated QA dataset for polar bear questions?</a:t>
            </a:r>
          </a:p>
          <a:p>
            <a:pPr marL="0" lvl="0" indent="0" algn="l" rtl="0">
              <a:spcBef>
                <a:spcPts val="360"/>
              </a:spcBef>
              <a:spcAft>
                <a:spcPts val="0"/>
              </a:spcAft>
              <a:buNone/>
            </a:pPr>
            <a:endParaRPr lang="en-US" sz="1200" dirty="0"/>
          </a:p>
          <a:p>
            <a:r>
              <a:rPr lang="en-US" sz="1200" b="0" i="0" kern="1200" dirty="0">
                <a:solidFill>
                  <a:schemeClr val="tx1"/>
                </a:solidFill>
                <a:effectLst/>
                <a:latin typeface="+mn-lt"/>
                <a:ea typeface="+mn-ea"/>
                <a:cs typeface="+mn-cs"/>
              </a:rPr>
              <a:t>This not only shows a failure example, but also helps me point out the issue about "explanations" (the model makes mistake, but it's hard to make sense of what goes wrong). </a:t>
            </a:r>
            <a:endParaRPr lang="en-US" dirty="0"/>
          </a:p>
          <a:p>
            <a:endParaRPr lang="en-US" dirty="0"/>
          </a:p>
          <a:p>
            <a:r>
              <a:rPr lang="en-US" dirty="0"/>
              <a:t>But the issue is not about who gets it right or right; the issue is where do we go here? </a:t>
            </a:r>
            <a:br>
              <a:rPr lang="en-US" dirty="0"/>
            </a:br>
            <a:r>
              <a:rPr lang="en-US" dirty="0"/>
              <a:t> - Is there any way to look into the model and explain what went wrong? </a:t>
            </a:r>
          </a:p>
          <a:p>
            <a:r>
              <a:rPr lang="en-US" dirty="0"/>
              <a:t> - Moreover, how would you fix a system that is making such mistakes? Would you annotate a QA dataset that focus on issues related to “polar bears”? Maybe, but is that going to scale up? </a:t>
            </a:r>
          </a:p>
        </p:txBody>
      </p:sp>
      <p:sp>
        <p:nvSpPr>
          <p:cNvPr id="4" name="Slide Number Placeholder 3"/>
          <p:cNvSpPr>
            <a:spLocks noGrp="1"/>
          </p:cNvSpPr>
          <p:nvPr>
            <p:ph type="sldNum" sz="quarter" idx="5"/>
          </p:nvPr>
        </p:nvSpPr>
        <p:spPr/>
        <p:txBody>
          <a:bodyPr/>
          <a:lstStyle/>
          <a:p>
            <a:fld id="{15E438F2-796D-4542-A64A-55FC71FAA1A2}" type="slidenum">
              <a:rPr lang="en-US" smtClean="0"/>
              <a:t>17</a:t>
            </a:fld>
            <a:endParaRPr lang="en-US"/>
          </a:p>
        </p:txBody>
      </p:sp>
    </p:spTree>
    <p:extLst>
      <p:ext uri="{BB962C8B-B14F-4D97-AF65-F5344CB8AC3E}">
        <p14:creationId xmlns:p14="http://schemas.microsoft.com/office/powerpoint/2010/main" val="933929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Moving towards a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I want to show you a big picture, it's </a:t>
            </a:r>
            <a:r>
              <a:rPr lang="en-US" dirty="0" err="1"/>
              <a:t>gonna</a:t>
            </a:r>
            <a:r>
              <a:rPr lang="en-US" dirty="0"/>
              <a:t> have two main blocks.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how you represent the knowledge and how do you reason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example, when we talk about New York, what kind of data-structures help you represent the related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One point I want to emphasize is that, we want to some form of structure in knowledge, while not sacrificing flexibility at the cost of specificity. </a:t>
            </a:r>
          </a:p>
          <a:p>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18</a:t>
            </a:fld>
            <a:endParaRPr lang="en-US"/>
          </a:p>
        </p:txBody>
      </p:sp>
    </p:spTree>
    <p:extLst>
      <p:ext uri="{BB962C8B-B14F-4D97-AF65-F5344CB8AC3E}">
        <p14:creationId xmlns:p14="http://schemas.microsoft.com/office/powerpoint/2010/main" val="865335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dirty="0"/>
              <a:t>There are many details that have to be understand. </a:t>
            </a:r>
          </a:p>
          <a:p>
            <a:pPr marL="457200" lvl="0" indent="-317500" algn="l" rtl="0">
              <a:spcBef>
                <a:spcPts val="360"/>
              </a:spcBef>
              <a:spcAft>
                <a:spcPts val="0"/>
              </a:spcAft>
              <a:buSzPts val="1400"/>
              <a:buChar char="-"/>
            </a:pPr>
            <a:r>
              <a:rPr lang="en-US" dirty="0"/>
              <a:t>In the question “to survive” is conveying the same information as “save from”.</a:t>
            </a:r>
          </a:p>
          <a:p>
            <a:pPr marL="457200" lvl="0" indent="-317500" algn="l" rtl="0">
              <a:spcBef>
                <a:spcPts val="0"/>
              </a:spcBef>
              <a:spcAft>
                <a:spcPts val="0"/>
              </a:spcAft>
              <a:buSzPts val="1400"/>
              <a:buChar char="-"/>
            </a:pPr>
            <a:r>
              <a:rPr lang="en-US" dirty="0"/>
              <a:t>Comma is important: it is conveying equivalence between what comes before and after it: “Polar bears” are indeed the “saved from”. </a:t>
            </a:r>
          </a:p>
          <a:p>
            <a:pPr marL="457200" lvl="0" indent="-317500" algn="l" rtl="0">
              <a:spcBef>
                <a:spcPts val="0"/>
              </a:spcBef>
              <a:spcAft>
                <a:spcPts val="0"/>
              </a:spcAft>
              <a:buSzPts val="1400"/>
              <a:buChar char="-"/>
            </a:pPr>
            <a:r>
              <a:rPr lang="en-US" dirty="0"/>
              <a:t>“By” is a preposition that shows an action done by an agent: “saving from cold” is done by “their thick fur”.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solidFill>
                  <a:srgbClr val="222222"/>
                </a:solidFill>
                <a:highlight>
                  <a:srgbClr val="FFFFFF"/>
                </a:highlight>
              </a:rPr>
              <a:t> - QA is really a language understanding task and we need to abstract over the surface representation.</a:t>
            </a:r>
            <a:br>
              <a:rPr lang="en-US" dirty="0"/>
            </a:br>
            <a:r>
              <a:rPr lang="en-US" dirty="0"/>
              <a:t> - You really need to UNDERSTAND the language at some level to actually answer many of the questions.</a:t>
            </a:r>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see here is not an edge case; it’s so happens that in many real examples, facts are written in more interesting and complex form.</a:t>
            </a:r>
            <a:br>
              <a:rPr lang="en-US" dirty="0"/>
            </a:br>
            <a:r>
              <a:rPr lang="en-US" dirty="0"/>
              <a:t>Language is ambiguous and variable and one of the characteristics of this domain is that they actually happen.</a:t>
            </a:r>
          </a:p>
          <a:p>
            <a:endParaRPr lang="en-US" dirty="0"/>
          </a:p>
          <a:p>
            <a:pPr marL="0" lvl="0" indent="0" algn="l" rtl="0">
              <a:spcBef>
                <a:spcPts val="360"/>
              </a:spcBef>
              <a:spcAft>
                <a:spcPts val="0"/>
              </a:spcAft>
              <a:buNone/>
            </a:pPr>
            <a:endParaRPr lang="en-US" sz="1200" dirty="0"/>
          </a:p>
        </p:txBody>
      </p:sp>
      <p:sp>
        <p:nvSpPr>
          <p:cNvPr id="4" name="Slide Number Placeholder 3"/>
          <p:cNvSpPr>
            <a:spLocks noGrp="1"/>
          </p:cNvSpPr>
          <p:nvPr>
            <p:ph type="sldNum" sz="quarter" idx="10"/>
          </p:nvPr>
        </p:nvSpPr>
        <p:spPr/>
        <p:txBody>
          <a:bodyPr/>
          <a:lstStyle/>
          <a:p>
            <a:fld id="{15E438F2-796D-4542-A64A-55FC71FAA1A2}" type="slidenum">
              <a:rPr lang="en-US" smtClean="0"/>
              <a:t>19</a:t>
            </a:fld>
            <a:endParaRPr lang="en-US"/>
          </a:p>
        </p:txBody>
      </p:sp>
    </p:spTree>
    <p:extLst>
      <p:ext uri="{BB962C8B-B14F-4D97-AF65-F5344CB8AC3E}">
        <p14:creationId xmlns:p14="http://schemas.microsoft.com/office/powerpoint/2010/main" val="348151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here is where we are today: </a:t>
            </a:r>
          </a:p>
          <a:p>
            <a:r>
              <a:rPr lang="en-US" dirty="0"/>
              <a:t> - We tons of data, lots of text, videos, images, whatever you want. We don’ even know where to store these. </a:t>
            </a:r>
          </a:p>
          <a:p>
            <a:endParaRPr lang="en-US" dirty="0"/>
          </a:p>
          <a:p>
            <a:r>
              <a:rPr lang="en-US" dirty="0"/>
              <a:t>And fortunately we have deep learning: </a:t>
            </a:r>
          </a:p>
          <a:p>
            <a:r>
              <a:rPr lang="en-US" dirty="0"/>
              <a:t> - Tons of parameters, huge number of layers to really soak of the available</a:t>
            </a:r>
          </a:p>
          <a:p>
            <a:r>
              <a:rPr lang="en-US" dirty="0"/>
              <a:t> - And it has led to performance boosts across a range of tasks.</a:t>
            </a:r>
          </a:p>
          <a:p>
            <a:endParaRPr lang="en-US" dirty="0"/>
          </a:p>
          <a:p>
            <a:r>
              <a:rPr lang="en-US" dirty="0"/>
              <a:t>What else we could we possibly want? It seems that everyone should be pretty happy. </a:t>
            </a:r>
          </a:p>
          <a:p>
            <a:endParaRPr lang="en-US" dirty="0"/>
          </a:p>
          <a:p>
            <a:r>
              <a:rPr lang="en-US" dirty="0"/>
              <a:t>===================</a:t>
            </a:r>
          </a:p>
          <a:p>
            <a:r>
              <a:rPr lang="en-US" dirty="0"/>
              <a:t>(and I can just conclude the talk right here and spare you an hour). </a:t>
            </a:r>
          </a:p>
          <a:p>
            <a:endParaRPr lang="en-US" dirty="0"/>
          </a:p>
          <a:p>
            <a:r>
              <a:rPr lang="en-US" dirty="0"/>
              <a:t>Note: the last sentence and of this slide you should look happy and smiley.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a:t>
            </a:fld>
            <a:endParaRPr lang="en-US"/>
          </a:p>
        </p:txBody>
      </p:sp>
    </p:spTree>
    <p:extLst>
      <p:ext uri="{BB962C8B-B14F-4D97-AF65-F5344CB8AC3E}">
        <p14:creationId xmlns:p14="http://schemas.microsoft.com/office/powerpoint/2010/main" val="3722185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field has studied each of these phenomena in language over the years. </a:t>
            </a: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the field has developed tools to help us better understand the structure around the proposition "by" (preposition semantic role labelers).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this example, the extracted structure would look like something like this: </a:t>
            </a:r>
          </a:p>
          <a:p>
            <a:pPr marL="0" indent="0">
              <a:buFont typeface="Arial" panose="020B0604020202020204" pitchFamily="34" charset="0"/>
              <a:buNone/>
            </a:pPr>
            <a:r>
              <a:rPr lang="en-US" sz="1200" b="0" i="0" kern="1200" dirty="0">
                <a:solidFill>
                  <a:schemeClr val="tx1"/>
                </a:solidFill>
                <a:effectLst/>
                <a:latin typeface="+mn-lt"/>
                <a:ea typeface="+mn-ea"/>
                <a:cs typeface="+mn-cs"/>
              </a:rPr>
              <a:t> - "saved from the bitter cold" is an "action" that is done by the "agent", "their thick fur".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(maybe started here refer to it as a node-graph structure / or a predicate-argument graph; nodes representing mentions and edges representing some semantic connections between them).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graphs are results of a disambiguation process:    Identifying the agent performing an action.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depending on the semantics of the arguments here, the meaning of the structure would also change; for instance: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historical highlight that, the structures that I use here  (and in the next few slides) are not particularly new; in fact, the idea of mapping natural language to limited set of semantic roles goes back a few decades: </a:t>
            </a:r>
          </a:p>
          <a:p>
            <a:pPr marL="628650" lvl="1" indent="-171450">
              <a:buFont typeface="Arial" panose="020B0604020202020204" pitchFamily="34" charset="0"/>
              <a:buChar char="•"/>
            </a:pPr>
            <a:r>
              <a:rPr lang="en-US" dirty="0"/>
              <a:t>In particular, it has roots in "frame semantics" which was developed by pioneers like Minsky and Fillmore. </a:t>
            </a:r>
          </a:p>
        </p:txBody>
      </p:sp>
      <p:sp>
        <p:nvSpPr>
          <p:cNvPr id="4" name="Slide Number Placeholder 3"/>
          <p:cNvSpPr>
            <a:spLocks noGrp="1"/>
          </p:cNvSpPr>
          <p:nvPr>
            <p:ph type="sldNum" sz="quarter" idx="10"/>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2268527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something similar, by </a:t>
            </a:r>
            <a:r>
              <a:rPr lang="en-US" sz="1200" b="0" i="0" kern="1200" dirty="0" err="1">
                <a:solidFill>
                  <a:schemeClr val="tx1"/>
                </a:solidFill>
                <a:effectLst/>
                <a:latin typeface="+mn-lt"/>
                <a:ea typeface="+mn-ea"/>
                <a:cs typeface="+mn-cs"/>
              </a:rPr>
              <a:t>extrracting</a:t>
            </a:r>
            <a:r>
              <a:rPr lang="en-US" sz="1200" b="0" i="0" kern="1200" dirty="0">
                <a:solidFill>
                  <a:schemeClr val="tx1"/>
                </a:solidFill>
                <a:effectLst/>
                <a:latin typeface="+mn-lt"/>
                <a:ea typeface="+mn-ea"/>
                <a:cs typeface="+mn-cs"/>
              </a:rPr>
              <a:t> semantic roles of "</a:t>
            </a:r>
            <a:r>
              <a:rPr lang="en-US" sz="1200" b="0" i="0" kern="1200" dirty="0" err="1">
                <a:solidFill>
                  <a:schemeClr val="tx1"/>
                </a:solidFill>
                <a:effectLst/>
                <a:latin typeface="+mn-lt"/>
                <a:ea typeface="+mn-ea"/>
                <a:cs typeface="+mn-cs"/>
              </a:rPr>
              <a:t>comma"s</a:t>
            </a:r>
            <a:r>
              <a:rPr lang="en-US" sz="1200" b="0" i="0" kern="1200" dirty="0">
                <a:solidFill>
                  <a:schemeClr val="tx1"/>
                </a:solidFill>
                <a:effectLst/>
                <a:latin typeface="+mn-lt"/>
                <a:ea typeface="+mn-ea"/>
                <a:cs typeface="+mn-cs"/>
              </a:rPr>
              <a:t>.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3684948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sz="1200" dirty="0"/>
              <a:t>And finally you can understand the semantics of the event asked about in the question. </a:t>
            </a:r>
          </a:p>
          <a:p>
            <a:pPr marL="0" lvl="0" indent="0" algn="l" rtl="0">
              <a:spcBef>
                <a:spcPts val="360"/>
              </a:spcBef>
              <a:spcAft>
                <a:spcPts val="0"/>
              </a:spcAft>
              <a:buNone/>
            </a:pPr>
            <a:r>
              <a:rPr lang="en-US" sz="1200" dirty="0"/>
              <a:t>  - </a:t>
            </a:r>
          </a:p>
        </p:txBody>
      </p:sp>
      <p:sp>
        <p:nvSpPr>
          <p:cNvPr id="4" name="Slide Number Placeholder 3"/>
          <p:cNvSpPr>
            <a:spLocks noGrp="1"/>
          </p:cNvSpPr>
          <p:nvPr>
            <p:ph type="sldNum" sz="quarter" idx="10"/>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2766175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putting all these semantic representations together you form a big picture different mentions in the text and how they are related to each other. </a:t>
            </a:r>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4100555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dirty="0"/>
              <a:t>To show you the big picture, we form an abstraction of text, as a collection of semantic graphs. </a:t>
            </a:r>
          </a:p>
          <a:p>
            <a:pPr marL="0" lvl="0" indent="0" algn="l" rtl="0">
              <a:spcBef>
                <a:spcPts val="360"/>
              </a:spcBef>
              <a:spcAft>
                <a:spcPts val="0"/>
              </a:spcAft>
              <a:buNone/>
            </a:pPr>
            <a:r>
              <a:rPr lang="en-US" dirty="0"/>
              <a:t> - Each instantiation of the graphs, can contain a different phenomena over text, with nodes being mentions within your text. </a:t>
            </a:r>
          </a:p>
          <a:p>
            <a:pPr marL="0" marR="0" lvl="0" indent="0" algn="l" defTabSz="914400" rtl="0" eaLnBrk="1" fontAlgn="auto" latinLnBrk="0" hangingPunct="1">
              <a:lnSpc>
                <a:spcPct val="100000"/>
              </a:lnSpc>
              <a:spcBef>
                <a:spcPts val="360"/>
              </a:spcBef>
              <a:spcAft>
                <a:spcPts val="0"/>
              </a:spcAft>
              <a:buClrTx/>
              <a:buSzTx/>
              <a:buFontTx/>
              <a:buNone/>
              <a:tabLst/>
              <a:defRPr/>
            </a:pPr>
            <a:r>
              <a:rPr lang="en-US" dirty="0"/>
              <a:t>- Nodes could contain embeddings/representations that will be used during the reasoning time to create alignments. </a:t>
            </a:r>
            <a:br>
              <a:rPr lang="en-US" dirty="0"/>
            </a:br>
            <a:endParaRPr lang="en-US" dirty="0"/>
          </a:p>
          <a:p>
            <a:pPr marL="0" lvl="0" indent="0" algn="l" rtl="0">
              <a:spcBef>
                <a:spcPts val="360"/>
              </a:spcBef>
              <a:spcAft>
                <a:spcPts val="0"/>
              </a:spcAft>
              <a:buNone/>
            </a:pPr>
            <a:r>
              <a:rPr lang="en-US" dirty="0"/>
              <a:t>I’d like to emphasize that such representations has nothing to do with the QA task. It is purely generic, and it reflects an understanding of the language. </a:t>
            </a:r>
            <a:br>
              <a:rPr lang="en-US" dirty="0"/>
            </a:br>
            <a:br>
              <a:rPr lang="en-US" dirty="0"/>
            </a:br>
            <a:r>
              <a:rPr lang="en-US" dirty="0"/>
              <a:t>consequently, we expect these representations to be useful for a range of tasks; </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t>
            </a:r>
          </a:p>
          <a:p>
            <a:pPr marL="0" lvl="0" indent="0" algn="l" rtl="0">
              <a:spcBef>
                <a:spcPts val="360"/>
              </a:spcBef>
              <a:spcAft>
                <a:spcPts val="0"/>
              </a:spcAft>
              <a:buNone/>
            </a:pPr>
            <a:r>
              <a:rPr lang="en-US" dirty="0"/>
              <a:t>also, they are to be learned from/as part of/ a range of tasks.</a:t>
            </a:r>
          </a:p>
        </p:txBody>
      </p:sp>
      <p:sp>
        <p:nvSpPr>
          <p:cNvPr id="4" name="Slide Number Placeholder 3"/>
          <p:cNvSpPr>
            <a:spLocks noGrp="1"/>
          </p:cNvSpPr>
          <p:nvPr>
            <p:ph type="sldNum" sz="quarter" idx="5"/>
          </p:nvPr>
        </p:nvSpPr>
        <p:spPr/>
        <p:txBody>
          <a:bodyPr/>
          <a:lstStyle/>
          <a:p>
            <a:fld id="{15E438F2-796D-4542-A64A-55FC71FAA1A2}" type="slidenum">
              <a:rPr lang="en-US" smtClean="0"/>
              <a:t>24</a:t>
            </a:fld>
            <a:endParaRPr lang="en-US"/>
          </a:p>
        </p:txBody>
      </p:sp>
    </p:spTree>
    <p:extLst>
      <p:ext uri="{BB962C8B-B14F-4D97-AF65-F5344CB8AC3E}">
        <p14:creationId xmlns:p14="http://schemas.microsoft.com/office/powerpoint/2010/main" val="4033114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moving towards answering this question, the key idea here is to use a notion we define as "support graph", which forms a semantic connections between the Q, K, and A. And it serves as the certificate or proof of the answer to a given question. </a:t>
            </a:r>
          </a:p>
          <a:p>
            <a:endParaRPr lang="en-US" dirty="0"/>
          </a:p>
          <a:p>
            <a:r>
              <a:rPr lang="en-US" dirty="0"/>
              <a:t>=============</a:t>
            </a:r>
          </a:p>
          <a:p>
            <a:r>
              <a:rPr lang="en-US" dirty="0"/>
              <a:t>And now moving towards answering questions: </a:t>
            </a:r>
          </a:p>
          <a:p>
            <a:r>
              <a:rPr lang="en-US" dirty="0"/>
              <a:t>the key is to formalize a process that could create reasonable connections between the isolated subgraphs and select one candidate as the answer. </a:t>
            </a:r>
          </a:p>
          <a:p>
            <a:r>
              <a:rPr lang="en-US" dirty="0"/>
              <a:t>And the result of this process is </a:t>
            </a:r>
          </a:p>
          <a:p>
            <a:endParaRPr lang="en-US" dirty="0"/>
          </a:p>
          <a:p>
            <a:endParaRPr lang="en-US" dirty="0"/>
          </a:p>
          <a:p>
            <a:r>
              <a:rPr lang="en-US" dirty="0"/>
              <a:t>==========================</a:t>
            </a:r>
          </a:p>
          <a:p>
            <a:endParaRPr lang="en-US" dirty="0"/>
          </a:p>
          <a:p>
            <a:r>
              <a:rPr lang="en-US" dirty="0"/>
              <a:t> - Given such lifted/disambiguated we can now think about how we will be using it to answer the given question. </a:t>
            </a:r>
          </a:p>
          <a:p>
            <a:r>
              <a:rPr lang="en-US" dirty="0"/>
              <a:t> - I emphasize that what I am giving you a very simplified snapshot to get the point across. In practice, you are dealing many more irrelevant or less relevant semantic representations. </a:t>
            </a:r>
          </a:p>
          <a:p>
            <a:r>
              <a:rPr lang="en-US" dirty="0"/>
              <a:t> - Now moving towards answering questions, the key idea here is to use a notion we define as "support graph", which forms a semantic connections between the Q, K, and A. And it serves as the certificate or proof of the answer to a given question. </a:t>
            </a:r>
          </a:p>
          <a:p>
            <a:endParaRPr lang="en-US" dirty="0"/>
          </a:p>
          <a:p>
            <a:r>
              <a:rPr lang="en-US" dirty="0"/>
              <a:t>- In other words,  I want to link these information, in order to identify and select the answer that is best supported by knowledge.  </a:t>
            </a:r>
          </a:p>
          <a:p>
            <a:r>
              <a:rPr lang="en-US" dirty="0"/>
              <a:t> </a:t>
            </a:r>
          </a:p>
          <a:p>
            <a:r>
              <a:rPr lang="en-US" dirty="0"/>
              <a:t>- First notice that there semantic equivalence or entailment between the nodes of this representation. </a:t>
            </a:r>
          </a:p>
          <a:p>
            <a:r>
              <a:rPr lang="en-US" dirty="0"/>
              <a:t> - And by creating such bridges between well-supported subgraphs, you end up with something that looks just like a subgraph of the overall representation. </a:t>
            </a:r>
          </a:p>
          <a:p>
            <a:endParaRPr lang="en-US" dirty="0"/>
          </a:p>
          <a:p>
            <a:endParaRPr lang="en-US" dirty="0"/>
          </a:p>
          <a:p>
            <a:r>
              <a:rPr lang="en-US" dirty="0"/>
              <a:t>It’s basically an instantiation of “Abductive reasoning”  where we find the best explanation, given the observations.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25</a:t>
            </a:fld>
            <a:endParaRPr lang="en-US"/>
          </a:p>
        </p:txBody>
      </p:sp>
    </p:spTree>
    <p:extLst>
      <p:ext uri="{BB962C8B-B14F-4D97-AF65-F5344CB8AC3E}">
        <p14:creationId xmlns:p14="http://schemas.microsoft.com/office/powerpoint/2010/main" val="3897582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to go back to the big picture,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process of discovering the support graph is formulated as a subgraph search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job of the optimization problem is to search over all the possibilities and figure out the one that has the best support. </a:t>
            </a:r>
          </a:p>
          <a:p>
            <a:endParaRPr lang="en-US" dirty="0"/>
          </a:p>
          <a:p>
            <a:r>
              <a:rPr lang="en-US" dirty="0"/>
              <a:t> ... a type of reasoning that traditionally is referred to as "abductive reasoning". </a:t>
            </a:r>
          </a:p>
          <a:p>
            <a:endParaRPr lang="en-US" dirty="0"/>
          </a:p>
          <a:p>
            <a:r>
              <a:rPr lang="en-US" dirty="0"/>
              <a:t>The research exercise here is to design an model-builder which creates optimization problems for a given question, which achieves this, without pre-specifying the question itself.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26</a:t>
            </a:fld>
            <a:endParaRPr lang="en-US"/>
          </a:p>
        </p:txBody>
      </p:sp>
    </p:spTree>
    <p:extLst>
      <p:ext uri="{BB962C8B-B14F-4D97-AF65-F5344CB8AC3E}">
        <p14:creationId xmlns:p14="http://schemas.microsoft.com/office/powerpoint/2010/main" val="3884618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 framework works: </a:t>
            </a:r>
          </a:p>
          <a:p>
            <a:r>
              <a:rPr lang="en-US" dirty="0"/>
              <a:t>  You start with the question; </a:t>
            </a:r>
          </a:p>
          <a:p>
            <a:r>
              <a:rPr lang="en-US" dirty="0"/>
              <a:t>   you have access to the semantic representation of the evidence paragraph. </a:t>
            </a:r>
          </a:p>
          <a:p>
            <a:r>
              <a:rPr lang="en-US" dirty="0"/>
              <a:t>   and you give them to a module that is ILP builder; I’ll describe more what that does. </a:t>
            </a:r>
          </a:p>
          <a:p>
            <a:r>
              <a:rPr lang="en-US" dirty="0"/>
              <a:t>   and it also takes in a phrasal entailment </a:t>
            </a:r>
            <a:r>
              <a:rPr lang="en-US" dirty="0" err="1"/>
              <a:t>blackbox</a:t>
            </a:r>
            <a:r>
              <a:rPr lang="en-US" dirty="0"/>
              <a:t>; which answers simple questions like: “is dog an animal”, is "gravity" a "force",  “USA or the United States’, etc. </a:t>
            </a:r>
          </a:p>
          <a:p>
            <a:endParaRPr lang="en-US" dirty="0"/>
          </a:p>
          <a:p>
            <a:r>
              <a:rPr lang="en-US" dirty="0"/>
              <a:t>And given these three inputs, the model-builder comes up with a model which is a combination of the Tables T,  Question Q, and the candidate answers A. </a:t>
            </a:r>
          </a:p>
          <a:p>
            <a:r>
              <a:rPr lang="en-US" dirty="0"/>
              <a:t>At this point we feed it to an off the shelf ILP optimization engine that selects an answer, along what I call “a support graph” as I will explain in the next slides, and the score for that answer. </a:t>
            </a:r>
          </a:p>
          <a:p>
            <a:endParaRPr lang="en-US" dirty="0"/>
          </a:p>
          <a:p>
            <a:r>
              <a:rPr lang="en-US" dirty="0"/>
              <a:t>That’s the whole pipeline of question solving. </a:t>
            </a:r>
          </a:p>
          <a:p>
            <a:endParaRPr lang="en-US" dirty="0"/>
          </a:p>
          <a:p>
            <a:r>
              <a:rPr lang="en-US" dirty="0"/>
              <a:t>This model is an integer-linear program; what this says is, you’re going to maximize an objective with respect to some constraints, and hopefully this will arrive at the right answer. </a:t>
            </a:r>
          </a:p>
          <a:p>
            <a:r>
              <a:rPr lang="en-US" dirty="0"/>
              <a:t>This a choice, not a necessity; one can replace it with other forms of optimizations. </a:t>
            </a:r>
          </a:p>
          <a:p>
            <a:endParaRPr lang="en-US" dirty="0"/>
          </a:p>
          <a:p>
            <a:r>
              <a:rPr lang="en-US" dirty="0"/>
              <a:t>TODO: </a:t>
            </a:r>
            <a:r>
              <a:rPr lang="en-US" sz="1200" b="0" i="0" kern="1200" dirty="0">
                <a:solidFill>
                  <a:schemeClr val="tx1"/>
                </a:solidFill>
                <a:effectLst/>
                <a:latin typeface="+mn-lt"/>
                <a:ea typeface="+mn-ea"/>
                <a:cs typeface="+mn-cs"/>
              </a:rPr>
              <a:t> Add to the slide a bullet referring to “ambiguity/variability” as it expresses itself in the task of using the KB </a:t>
            </a:r>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27</a:t>
            </a:fld>
            <a:endParaRPr lang="en-US"/>
          </a:p>
        </p:txBody>
      </p:sp>
    </p:spTree>
    <p:extLst>
      <p:ext uri="{BB962C8B-B14F-4D97-AF65-F5344CB8AC3E}">
        <p14:creationId xmlns:p14="http://schemas.microsoft.com/office/powerpoint/2010/main" val="412687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are the challenges in formulating such an optimization problem? </a:t>
            </a:r>
          </a:p>
          <a:p>
            <a:endParaRPr lang="en-US" dirty="0"/>
          </a:p>
          <a:p>
            <a:r>
              <a:rPr lang="en-US" dirty="0"/>
              <a:t>It’s not that straight-forward as you might imagine from the previous example. There many proof structures that this definition has to capture: </a:t>
            </a:r>
          </a:p>
          <a:p>
            <a:r>
              <a:rPr lang="en-US" dirty="0"/>
              <a:t> - The answer might just be a row in a table, </a:t>
            </a:r>
          </a:p>
          <a:p>
            <a:r>
              <a:rPr lang="en-US" dirty="0"/>
              <a:t> - It could be expressed across multiple tables</a:t>
            </a:r>
          </a:p>
          <a:p>
            <a:r>
              <a:rPr lang="en-US" dirty="0"/>
              <a:t> - or it could parallel evidence within a table </a:t>
            </a:r>
          </a:p>
          <a:p>
            <a:endParaRPr lang="en-US" dirty="0"/>
          </a:p>
          <a:p>
            <a:r>
              <a:rPr lang="en-US" dirty="0"/>
              <a:t>So we have to come up with flexible-enough design that captures all the variations of such proof structures. </a:t>
            </a:r>
          </a:p>
          <a:p>
            <a:endParaRPr lang="en-US" dirty="0"/>
          </a:p>
          <a:p>
            <a:r>
              <a:rPr lang="en-US" dirty="0"/>
              <a:t>And in addition to this, you have to have mechanism for rewarding the good proofs; but you also have to penalize the system for making spurious connections. </a:t>
            </a:r>
          </a:p>
          <a:p>
            <a:r>
              <a:rPr lang="en-US" dirty="0"/>
              <a:t>And here you can use the information from lexical similarity box: reward strong links and penalize weak links </a:t>
            </a:r>
          </a:p>
          <a:p>
            <a:r>
              <a:rPr lang="en-US" dirty="0"/>
              <a:t>But of course, this similarity </a:t>
            </a:r>
            <a:r>
              <a:rPr lang="en-US" dirty="0" err="1"/>
              <a:t>blackbox</a:t>
            </a:r>
            <a:r>
              <a:rPr lang="en-US" dirty="0"/>
              <a:t> is itself is imperfect, as you’d imagine. So you have to compensate for that noise. </a:t>
            </a:r>
          </a:p>
          <a:p>
            <a:endParaRPr lang="en-US" dirty="0"/>
          </a:p>
          <a:p>
            <a:r>
              <a:rPr lang="en-US" dirty="0"/>
              <a:t>Of course you also have to consider question-logic: negations in questions, it might talk about comparisons, etc.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28</a:t>
            </a:fld>
            <a:endParaRPr lang="en-US"/>
          </a:p>
        </p:txBody>
      </p:sp>
    </p:spTree>
    <p:extLst>
      <p:ext uri="{BB962C8B-B14F-4D97-AF65-F5344CB8AC3E}">
        <p14:creationId xmlns:p14="http://schemas.microsoft.com/office/powerpoint/2010/main" val="210568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give you a high description of what is going on in this ILP optimization and hopefully that will give you enough intuition about what is going under the hood.</a:t>
            </a:r>
          </a:p>
          <a:p>
            <a:endParaRPr lang="en-US" dirty="0"/>
          </a:p>
          <a:p>
            <a:r>
              <a:rPr lang="en-US" dirty="0"/>
              <a:t>There are three key components that we have to define for this optimization problem: ... </a:t>
            </a:r>
          </a:p>
        </p:txBody>
      </p:sp>
      <p:sp>
        <p:nvSpPr>
          <p:cNvPr id="4" name="Slide Number Placeholder 3"/>
          <p:cNvSpPr>
            <a:spLocks noGrp="1"/>
          </p:cNvSpPr>
          <p:nvPr>
            <p:ph type="sldNum" sz="quarter" idx="5"/>
          </p:nvPr>
        </p:nvSpPr>
        <p:spPr/>
        <p:txBody>
          <a:bodyPr/>
          <a:lstStyle/>
          <a:p>
            <a:fld id="{15E438F2-796D-4542-A64A-55FC71FAA1A2}" type="slidenum">
              <a:rPr lang="en-US" smtClean="0"/>
              <a:t>29</a:t>
            </a:fld>
            <a:endParaRPr lang="en-US"/>
          </a:p>
        </p:txBody>
      </p:sp>
    </p:spTree>
    <p:extLst>
      <p:ext uri="{BB962C8B-B14F-4D97-AF65-F5344CB8AC3E}">
        <p14:creationId xmlns:p14="http://schemas.microsoft.com/office/powerpoint/2010/main" val="185340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3</a:t>
            </a:fld>
            <a:endParaRPr lang="en-US"/>
          </a:p>
        </p:txBody>
      </p:sp>
    </p:spTree>
    <p:extLst>
      <p:ext uri="{BB962C8B-B14F-4D97-AF65-F5344CB8AC3E}">
        <p14:creationId xmlns:p14="http://schemas.microsoft.com/office/powerpoint/2010/main" val="1476420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variables of this optimization problems correspond to the nodes or edges of the support graphs (if a variable is on, it belongs to the graph). </a:t>
            </a:r>
          </a:p>
          <a:p>
            <a:endParaRPr lang="en-US" dirty="0"/>
          </a:p>
          <a:p>
            <a:r>
              <a:rPr lang="en-US" dirty="0"/>
              <a:t>Collectively, the variables define the space of all the possible support graphs.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30</a:t>
            </a:fld>
            <a:endParaRPr lang="en-US"/>
          </a:p>
        </p:txBody>
      </p:sp>
    </p:spTree>
    <p:extLst>
      <p:ext uri="{BB962C8B-B14F-4D97-AF65-F5344CB8AC3E}">
        <p14:creationId xmlns:p14="http://schemas.microsoft.com/office/powerpoint/2010/main" val="1841184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objective function tries to operationalize the intuition that better support graphs get higher scores. </a:t>
            </a:r>
          </a:p>
          <a:p>
            <a:r>
              <a:rPr lang="en-US" dirty="0"/>
              <a:t>And in order to do that, we have define all the ways that result in the desired behavior: </a:t>
            </a:r>
          </a:p>
          <a:p>
            <a:r>
              <a:rPr lang="en-US" dirty="0"/>
              <a:t>Reward: </a:t>
            </a:r>
          </a:p>
          <a:p>
            <a:r>
              <a:rPr lang="en-US" dirty="0"/>
              <a:t> - Strong links can be rewarded; using table headers is probably a good thing.</a:t>
            </a:r>
          </a:p>
          <a:p>
            <a:r>
              <a:rPr lang="en-US" dirty="0"/>
              <a:t> - More information used, it’s probably a good thing, but you don’t want spurious links (so you can penalize those). </a:t>
            </a:r>
          </a:p>
          <a:p>
            <a:r>
              <a:rPr lang="en-US" dirty="0"/>
              <a:t> - You reward alignments to the salient terms in the questions; for example, if the question mentions “which form of energy …”, you better pay attention to energy. </a:t>
            </a:r>
          </a:p>
        </p:txBody>
      </p:sp>
      <p:sp>
        <p:nvSpPr>
          <p:cNvPr id="4" name="Slide Number Placeholder 3"/>
          <p:cNvSpPr>
            <a:spLocks noGrp="1"/>
          </p:cNvSpPr>
          <p:nvPr>
            <p:ph type="sldNum" sz="quarter" idx="5"/>
          </p:nvPr>
        </p:nvSpPr>
        <p:spPr/>
        <p:txBody>
          <a:bodyPr/>
          <a:lstStyle/>
          <a:p>
            <a:fld id="{15E438F2-796D-4542-A64A-55FC71FAA1A2}" type="slidenum">
              <a:rPr lang="en-US" smtClean="0"/>
              <a:t>31</a:t>
            </a:fld>
            <a:endParaRPr lang="en-US"/>
          </a:p>
        </p:txBody>
      </p:sp>
    </p:spTree>
    <p:extLst>
      <p:ext uri="{BB962C8B-B14F-4D97-AF65-F5344CB8AC3E}">
        <p14:creationId xmlns:p14="http://schemas.microsoft.com/office/powerpoint/2010/main" val="392805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objective that is about preferences, the constraints enforce hard requirements. They enforce certain properties on local and global structure of the resulting subgraphs. </a:t>
            </a:r>
          </a:p>
          <a:p>
            <a:endParaRPr lang="en-US" dirty="0"/>
          </a:p>
          <a:p>
            <a:endParaRPr lang="en-US" dirty="0"/>
          </a:p>
          <a:p>
            <a:r>
              <a:rPr lang="en-US" dirty="0"/>
              <a:t>On the structural side, we want it to be connected, you want to cover the questions, </a:t>
            </a:r>
          </a:p>
          <a:p>
            <a:r>
              <a:rPr lang="en-US" dirty="0"/>
              <a:t>Or if you’re using parallel evidence proof structure, you have to use the cells that have similar signatures/headers.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32</a:t>
            </a:fld>
            <a:endParaRPr lang="en-US"/>
          </a:p>
        </p:txBody>
      </p:sp>
    </p:spTree>
    <p:extLst>
      <p:ext uri="{BB962C8B-B14F-4D97-AF65-F5344CB8AC3E}">
        <p14:creationId xmlns:p14="http://schemas.microsoft.com/office/powerpoint/2010/main" val="1721897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33</a:t>
            </a:fld>
            <a:endParaRPr lang="en-US"/>
          </a:p>
        </p:txBody>
      </p:sp>
    </p:spTree>
    <p:extLst>
      <p:ext uri="{BB962C8B-B14F-4D97-AF65-F5344CB8AC3E}">
        <p14:creationId xmlns:p14="http://schemas.microsoft.com/office/powerpoint/2010/main" val="23413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34</a:t>
            </a:fld>
            <a:endParaRPr lang="en-US"/>
          </a:p>
        </p:txBody>
      </p:sp>
    </p:spTree>
    <p:extLst>
      <p:ext uri="{BB962C8B-B14F-4D97-AF65-F5344CB8AC3E}">
        <p14:creationId xmlns:p14="http://schemas.microsoft.com/office/powerpoint/2010/main" val="2553034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In the biology domain, the questions are heavily based on technical terms. </a:t>
            </a:r>
            <a:br>
              <a:rPr lang="en-US" dirty="0"/>
            </a:br>
            <a:r>
              <a:rPr lang="en-US" dirty="0">
                <a:solidFill>
                  <a:srgbClr val="222222"/>
                </a:solidFill>
                <a:highlight>
                  <a:srgbClr val="FFFFFF"/>
                </a:highlight>
              </a:rPr>
              <a:t>(read the biology question)</a:t>
            </a:r>
            <a:br>
              <a:rPr lang="en-US" dirty="0"/>
            </a:br>
            <a:r>
              <a:rPr lang="en-US" dirty="0"/>
              <a:t>However the questions are meant to be answerable by average-level English speaker. The main challenge in deriving answers in these questions is that understanding many complex semantic </a:t>
            </a:r>
            <a:r>
              <a:rPr lang="en-US" dirty="0" err="1"/>
              <a:t>relations.s</a:t>
            </a:r>
            <a:r>
              <a:rPr lang="en-US" dirty="0">
                <a:solidFill>
                  <a:srgbClr val="222222"/>
                </a:solidFill>
                <a:highlight>
                  <a:srgbClr val="FFFFFF"/>
                </a:highlight>
              </a:rPr>
              <a:t>.</a:t>
            </a:r>
            <a:br>
              <a:rPr lang="en-US" dirty="0">
                <a:solidFill>
                  <a:srgbClr val="222222"/>
                </a:solidFill>
                <a:highlight>
                  <a:srgbClr val="FFFFFF"/>
                </a:highlight>
              </a:rPr>
            </a:br>
            <a:r>
              <a:rPr lang="en-US" dirty="0">
                <a:solidFill>
                  <a:srgbClr val="222222"/>
                </a:solidFill>
                <a:highlight>
                  <a:srgbClr val="FFFFFF"/>
                </a:highlight>
              </a:rPr>
              <a:t>Also, the setting is: multiple-choice reading comprehension. </a:t>
            </a:r>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35</a:t>
            </a:fld>
            <a:endParaRPr lang="en-US"/>
          </a:p>
        </p:txBody>
      </p:sp>
    </p:spTree>
    <p:extLst>
      <p:ext uri="{BB962C8B-B14F-4D97-AF65-F5344CB8AC3E}">
        <p14:creationId xmlns:p14="http://schemas.microsoft.com/office/powerpoint/2010/main" val="3616822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brings us to the second part of the technical content, which is about …. </a:t>
            </a:r>
          </a:p>
        </p:txBody>
      </p:sp>
      <p:sp>
        <p:nvSpPr>
          <p:cNvPr id="4" name="Slide Number Placeholder 3"/>
          <p:cNvSpPr>
            <a:spLocks noGrp="1"/>
          </p:cNvSpPr>
          <p:nvPr>
            <p:ph type="sldNum" sz="quarter" idx="5"/>
          </p:nvPr>
        </p:nvSpPr>
        <p:spPr/>
        <p:txBody>
          <a:bodyPr/>
          <a:lstStyle/>
          <a:p>
            <a:fld id="{15E438F2-796D-4542-A64A-55FC71FAA1A2}" type="slidenum">
              <a:rPr lang="en-US" smtClean="0"/>
              <a:t>38</a:t>
            </a:fld>
            <a:endParaRPr lang="en-US"/>
          </a:p>
        </p:txBody>
      </p:sp>
    </p:spTree>
    <p:extLst>
      <p:ext uri="{BB962C8B-B14F-4D97-AF65-F5344CB8AC3E}">
        <p14:creationId xmlns:p14="http://schemas.microsoft.com/office/powerpoint/2010/main" val="3488505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entity typing. </a:t>
            </a:r>
          </a:p>
          <a:p>
            <a:endParaRPr lang="en-US" dirty="0"/>
          </a:p>
          <a:p>
            <a:r>
              <a:rPr lang="en-US" dirty="0"/>
              <a:t>The input is a collection of mentions in their natural language context. </a:t>
            </a:r>
          </a:p>
          <a:p>
            <a:r>
              <a:rPr lang="en-US" dirty="0"/>
              <a:t>And the desired output is the semantic type of  the indicated mentions. </a:t>
            </a:r>
          </a:p>
          <a:p>
            <a:endParaRPr lang="en-US" dirty="0"/>
          </a:p>
          <a:p>
            <a:r>
              <a:rPr lang="en-US" dirty="0"/>
              <a:t>For instance, in this case CMU should be mapped to …  (or any other types that describe this concept).. </a:t>
            </a:r>
          </a:p>
        </p:txBody>
      </p:sp>
      <p:sp>
        <p:nvSpPr>
          <p:cNvPr id="4" name="Slide Number Placeholder 3"/>
          <p:cNvSpPr>
            <a:spLocks noGrp="1"/>
          </p:cNvSpPr>
          <p:nvPr>
            <p:ph type="sldNum" sz="quarter" idx="5"/>
          </p:nvPr>
        </p:nvSpPr>
        <p:spPr/>
        <p:txBody>
          <a:bodyPr/>
          <a:lstStyle/>
          <a:p>
            <a:fld id="{15E438F2-796D-4542-A64A-55FC71FAA1A2}" type="slidenum">
              <a:rPr lang="en-US" smtClean="0"/>
              <a:t>39</a:t>
            </a:fld>
            <a:endParaRPr lang="en-US"/>
          </a:p>
        </p:txBody>
      </p:sp>
    </p:spTree>
    <p:extLst>
      <p:ext uri="{BB962C8B-B14F-4D97-AF65-F5344CB8AC3E}">
        <p14:creationId xmlns:p14="http://schemas.microsoft.com/office/powerpoint/2010/main" val="1695186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need "semantic entity typing"?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40</a:t>
            </a:fld>
            <a:endParaRPr lang="en-US"/>
          </a:p>
        </p:txBody>
      </p:sp>
    </p:spTree>
    <p:extLst>
      <p:ext uri="{BB962C8B-B14F-4D97-AF65-F5344CB8AC3E}">
        <p14:creationId xmlns:p14="http://schemas.microsoft.com/office/powerpoint/2010/main" val="2661462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Abstracting over natural language mentions are key to linguistic generalization, typing could help in construction of abstractions. </a:t>
            </a:r>
          </a:p>
          <a:p>
            <a:endParaRPr lang="en-US" dirty="0"/>
          </a:p>
          <a:p>
            <a:r>
              <a:rPr lang="en-US" dirty="0"/>
              <a:t>Let me expand this idea a little bit; take this sample question: </a:t>
            </a:r>
          </a:p>
          <a:p>
            <a:endParaRPr lang="en-US" dirty="0"/>
          </a:p>
          <a:p>
            <a:r>
              <a:rPr lang="en-US" dirty="0"/>
              <a:t>Consider this question: ... </a:t>
            </a:r>
          </a:p>
          <a:p>
            <a:r>
              <a:rPr lang="en-US" dirty="0"/>
              <a:t>What does it take for a system to generalize to different perturbations of this question? For instance, perturbing "Paris" to "Tucson". A successful system has to be able to understand that these are cities in the northern hemisphere. </a:t>
            </a:r>
          </a:p>
          <a:p>
            <a:r>
              <a:rPr lang="en-US" dirty="0"/>
              <a:t>In a similar way, I can change this name of the city to "Melbourne" and now the decision has to be updated to ... </a:t>
            </a:r>
          </a:p>
          <a:p>
            <a:endParaRPr lang="en-US" dirty="0"/>
          </a:p>
          <a:p>
            <a:endParaRPr lang="en-US" dirty="0"/>
          </a:p>
          <a:p>
            <a:r>
              <a:rPr lang="en-US" dirty="0"/>
              <a:t>And at this point you should be able to see that our hypothetical system would generalize to different variations, only if it is capable of abstracting text and mapping it to appropriate types. </a:t>
            </a:r>
          </a:p>
        </p:txBody>
      </p:sp>
      <p:sp>
        <p:nvSpPr>
          <p:cNvPr id="4" name="Slide Number Placeholder 3"/>
          <p:cNvSpPr>
            <a:spLocks noGrp="1"/>
          </p:cNvSpPr>
          <p:nvPr>
            <p:ph type="sldNum" sz="quarter" idx="5"/>
          </p:nvPr>
        </p:nvSpPr>
        <p:spPr/>
        <p:txBody>
          <a:bodyPr/>
          <a:lstStyle/>
          <a:p>
            <a:fld id="{15E438F2-796D-4542-A64A-55FC71FAA1A2}" type="slidenum">
              <a:rPr lang="en-US" smtClean="0"/>
              <a:t>41</a:t>
            </a:fld>
            <a:endParaRPr lang="en-US"/>
          </a:p>
        </p:txBody>
      </p:sp>
    </p:spTree>
    <p:extLst>
      <p:ext uri="{BB962C8B-B14F-4D97-AF65-F5344CB8AC3E}">
        <p14:creationId xmlns:p14="http://schemas.microsoft.com/office/powerpoint/2010/main" val="113914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erriweather Sans Light" panose="02000503060000020004" pitchFamily="2" charset="77"/>
              </a:rPr>
              <a:t>And more broadly speaking, part of the problem is our over-reliance on annotated data. </a:t>
            </a:r>
          </a:p>
          <a:p>
            <a:r>
              <a:rPr lang="en-US" dirty="0">
                <a:latin typeface="Merriweather Sans Light" panose="02000503060000020004" pitchFamily="2" charset="77"/>
              </a:rPr>
              <a:t>Most of the advances are on problems with abundant directly annotated data. </a:t>
            </a:r>
          </a:p>
          <a:p>
            <a:r>
              <a:rPr lang="en-US" dirty="0">
                <a:latin typeface="Merriweather Sans Light" panose="02000503060000020004" pitchFamily="2" charset="77"/>
              </a:rPr>
              <a:t> - And there is relatively little progress on problems with small annotations.</a:t>
            </a:r>
          </a:p>
          <a:p>
            <a:endParaRPr lang="en-US" dirty="0">
              <a:latin typeface="Merriweather Sans Light" panose="02000503060000020004" pitchFamily="2" charset="77"/>
            </a:endParaRPr>
          </a:p>
          <a:p>
            <a:endParaRPr lang="en-US" dirty="0">
              <a:latin typeface="Merriweather Sans Light" panose="02000503060000020004" pitchFamily="2" charset="77"/>
            </a:endParaRPr>
          </a:p>
          <a:p>
            <a:r>
              <a:rPr lang="en-US" dirty="0">
                <a:latin typeface="Merriweather Sans Light" panose="02000503060000020004" pitchFamily="2" charset="77"/>
              </a:rPr>
              <a:t>And this is a problematic trends, since: </a:t>
            </a:r>
          </a:p>
          <a:p>
            <a:r>
              <a:rPr lang="en-US" dirty="0"/>
              <a:t>There will always be settings/problems where we will not have enough direct supervision/annotation. </a:t>
            </a:r>
          </a:p>
          <a:p>
            <a:r>
              <a:rPr lang="en-US" dirty="0"/>
              <a:t> -...</a:t>
            </a:r>
          </a:p>
          <a:p>
            <a:r>
              <a:rPr lang="en-US" dirty="0"/>
              <a:t> - ...</a:t>
            </a:r>
          </a:p>
          <a:p>
            <a:r>
              <a:rPr lang="en-US" dirty="0"/>
              <a:t> - which all go hand in hand to form a massive space of possible meanings in natural language. </a:t>
            </a:r>
          </a:p>
          <a:p>
            <a:r>
              <a:rPr lang="en-US" dirty="0"/>
              <a:t>And in fact you can view the previous slide (failures under perturbations) in this light. </a:t>
            </a:r>
          </a:p>
        </p:txBody>
      </p:sp>
      <p:sp>
        <p:nvSpPr>
          <p:cNvPr id="4" name="Slide Number Placeholder 3"/>
          <p:cNvSpPr>
            <a:spLocks noGrp="1"/>
          </p:cNvSpPr>
          <p:nvPr>
            <p:ph type="sldNum" sz="quarter" idx="5"/>
          </p:nvPr>
        </p:nvSpPr>
        <p:spPr/>
        <p:txBody>
          <a:bodyPr/>
          <a:lstStyle/>
          <a:p>
            <a:fld id="{15E438F2-796D-4542-A64A-55FC71FAA1A2}" type="slidenum">
              <a:rPr lang="en-US" smtClean="0"/>
              <a:t>4</a:t>
            </a:fld>
            <a:endParaRPr lang="en-US"/>
          </a:p>
        </p:txBody>
      </p:sp>
    </p:spTree>
    <p:extLst>
      <p:ext uri="{BB962C8B-B14F-4D97-AF65-F5344CB8AC3E}">
        <p14:creationId xmlns:p14="http://schemas.microsoft.com/office/powerpoint/2010/main" val="4220447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the field has adopted various definitions for entity-typing.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42</a:t>
            </a:fld>
            <a:endParaRPr lang="en-US"/>
          </a:p>
        </p:txBody>
      </p:sp>
    </p:spTree>
    <p:extLst>
      <p:ext uri="{BB962C8B-B14F-4D97-AF65-F5344CB8AC3E}">
        <p14:creationId xmlns:p14="http://schemas.microsoft.com/office/powerpoint/2010/main" val="2892209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Wikipedia provides rich information that allows one to infer types easily. </a:t>
            </a:r>
          </a:p>
          <a:p>
            <a:endParaRPr lang="en-US" dirty="0"/>
          </a:p>
          <a:p>
            <a:r>
              <a:rPr lang="en-US" dirty="0"/>
              <a:t>And going beyond to named-entities that don’t exist in the Wikipedia, the approach would fail. </a:t>
            </a:r>
          </a:p>
        </p:txBody>
      </p:sp>
      <p:sp>
        <p:nvSpPr>
          <p:cNvPr id="4" name="Slide Number Placeholder 3"/>
          <p:cNvSpPr>
            <a:spLocks noGrp="1"/>
          </p:cNvSpPr>
          <p:nvPr>
            <p:ph type="sldNum" sz="quarter" idx="5"/>
          </p:nvPr>
        </p:nvSpPr>
        <p:spPr/>
        <p:txBody>
          <a:bodyPr/>
          <a:lstStyle/>
          <a:p>
            <a:fld id="{15E438F2-796D-4542-A64A-55FC71FAA1A2}" type="slidenum">
              <a:rPr lang="en-US" smtClean="0"/>
              <a:t>43</a:t>
            </a:fld>
            <a:endParaRPr lang="en-US"/>
          </a:p>
        </p:txBody>
      </p:sp>
    </p:spTree>
    <p:extLst>
      <p:ext uri="{BB962C8B-B14F-4D97-AF65-F5344CB8AC3E}">
        <p14:creationId xmlns:p14="http://schemas.microsoft.com/office/powerpoint/2010/main" val="3942068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Such as taxonomies defined this way are not easily changeable.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44</a:t>
            </a:fld>
            <a:endParaRPr lang="en-US"/>
          </a:p>
        </p:txBody>
      </p:sp>
    </p:spTree>
    <p:extLst>
      <p:ext uri="{BB962C8B-B14F-4D97-AF65-F5344CB8AC3E}">
        <p14:creationId xmlns:p14="http://schemas.microsoft.com/office/powerpoint/2010/main" val="96899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And here is our proposal, ZOE. </a:t>
            </a:r>
          </a:p>
          <a:p>
            <a:r>
              <a:rPr lang="en-US" dirty="0"/>
              <a:t>It’s common these days to name models after sesame street characters. </a:t>
            </a:r>
          </a:p>
          <a:p>
            <a:r>
              <a:rPr lang="en-US" dirty="0"/>
              <a:t>ZOE stands for: …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45</a:t>
            </a:fld>
            <a:endParaRPr lang="en-US"/>
          </a:p>
        </p:txBody>
      </p:sp>
    </p:spTree>
    <p:extLst>
      <p:ext uri="{BB962C8B-B14F-4D97-AF65-F5344CB8AC3E}">
        <p14:creationId xmlns:p14="http://schemas.microsoft.com/office/powerpoint/2010/main" val="359748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question: how do we “understand” what a "type" really means.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Types</a:t>
            </a:r>
            <a:r>
              <a:rPr lang="en-US" dirty="0"/>
              <a:t> are conceptual containers that bind entities together to form a coherent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know what a politician is since I know many politicians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47</a:t>
            </a:fld>
            <a:endParaRPr lang="en-US"/>
          </a:p>
        </p:txBody>
      </p:sp>
    </p:spTree>
    <p:extLst>
      <p:ext uri="{BB962C8B-B14F-4D97-AF65-F5344CB8AC3E}">
        <p14:creationId xmlns:p14="http://schemas.microsoft.com/office/powerpoint/2010/main" val="2327913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Types</a:t>
            </a:r>
            <a:r>
              <a:rPr lang="en-US" dirty="0"/>
              <a:t> are conceptual containers that bind entities together to form a coherent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know what a politician is since I know many politicians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2946690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Types</a:t>
            </a:r>
            <a:r>
              <a:rPr lang="en-US" dirty="0"/>
              <a:t> are conceptual containers that bind entities together to form a coherent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know what a politician is since I know many politicians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49</a:t>
            </a:fld>
            <a:endParaRPr lang="en-US"/>
          </a:p>
        </p:txBody>
      </p:sp>
    </p:spTree>
    <p:extLst>
      <p:ext uri="{BB962C8B-B14F-4D97-AF65-F5344CB8AC3E}">
        <p14:creationId xmlns:p14="http://schemas.microsoft.com/office/powerpoint/2010/main" val="20258280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50</a:t>
            </a:fld>
            <a:endParaRPr lang="en-US"/>
          </a:p>
        </p:txBody>
      </p:sp>
    </p:spTree>
    <p:extLst>
      <p:ext uri="{BB962C8B-B14F-4D97-AF65-F5344CB8AC3E}">
        <p14:creationId xmlns:p14="http://schemas.microsoft.com/office/powerpoint/2010/main" val="2727842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want to think about it I terms of the resources used: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use Freebase types as your set of universal types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use the concepts included in Wikipedia.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You use </a:t>
            </a:r>
            <a:r>
              <a:rPr lang="en-US" dirty="0" err="1"/>
              <a:t>Wikilinks</a:t>
            </a:r>
            <a:r>
              <a:rPr lang="en-US" dirty="0"/>
              <a:t> to extract contexts for each concept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And contextualized representations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all of these resources are available independent of the task or datasets you want to solve. In fact, almost all of them have been around for many years. </a:t>
            </a:r>
          </a:p>
          <a:p>
            <a:r>
              <a:rPr lang="en-US" dirty="0"/>
              <a:t> </a:t>
            </a:r>
          </a:p>
        </p:txBody>
      </p:sp>
      <p:sp>
        <p:nvSpPr>
          <p:cNvPr id="4" name="Slide Number Placeholder 3"/>
          <p:cNvSpPr>
            <a:spLocks noGrp="1"/>
          </p:cNvSpPr>
          <p:nvPr>
            <p:ph type="sldNum" sz="quarter" idx="5"/>
          </p:nvPr>
        </p:nvSpPr>
        <p:spPr/>
        <p:txBody>
          <a:bodyPr/>
          <a:lstStyle/>
          <a:p>
            <a:fld id="{15E438F2-796D-4542-A64A-55FC71FAA1A2}" type="slidenum">
              <a:rPr lang="en-US" smtClean="0"/>
              <a:t>51</a:t>
            </a:fld>
            <a:endParaRPr lang="en-US"/>
          </a:p>
        </p:txBody>
      </p:sp>
    </p:spTree>
    <p:extLst>
      <p:ext uri="{BB962C8B-B14F-4D97-AF65-F5344CB8AC3E}">
        <p14:creationId xmlns:p14="http://schemas.microsoft.com/office/powerpoint/2010/main" val="3890438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52</a:t>
            </a:fld>
            <a:endParaRPr lang="en-US"/>
          </a:p>
        </p:txBody>
      </p:sp>
    </p:spTree>
    <p:extLst>
      <p:ext uri="{BB962C8B-B14F-4D97-AF65-F5344CB8AC3E}">
        <p14:creationId xmlns:p14="http://schemas.microsoft.com/office/powerpoint/2010/main" val="1554634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conversation with your futuristic natural language assistant.</a:t>
            </a:r>
          </a:p>
          <a:p>
            <a:r>
              <a:rPr lang="en-US" dirty="0"/>
              <a:t>You ask your system: .... </a:t>
            </a:r>
          </a:p>
          <a:p>
            <a:r>
              <a:rPr lang="en-US" dirty="0"/>
              <a:t>And it responds by giving a few options. So far, so good, since we have really good retrieval systems that work based on shallow keywords. </a:t>
            </a:r>
          </a:p>
          <a:p>
            <a:endParaRPr lang="en-US" dirty="0"/>
          </a:p>
          <a:p>
            <a:r>
              <a:rPr lang="en-US" dirty="0"/>
              <a:t>But then you remember that you have to specify something else about your order.</a:t>
            </a:r>
          </a:p>
          <a:p>
            <a:r>
              <a:rPr lang="en-US" dirty="0"/>
              <a:t> For instance you say ..... </a:t>
            </a:r>
          </a:p>
          <a:p>
            <a:endParaRPr lang="en-US" dirty="0"/>
          </a:p>
          <a:p>
            <a:r>
              <a:rPr lang="en-US" dirty="0"/>
              <a:t>But how would you go about teaching a machine what “peanut allergy” is and what to do in such situations. </a:t>
            </a:r>
          </a:p>
          <a:p>
            <a:r>
              <a:rPr lang="en-US" dirty="0"/>
              <a:t>Would you annotate a big pile of training data, in order to teach a machine about “peanut allergy”? </a:t>
            </a:r>
          </a:p>
          <a:p>
            <a:r>
              <a:rPr lang="en-US" dirty="0"/>
              <a:t>Would that generalize, because there are many other similar phrases that can be used here, instead of peanut allergy. </a:t>
            </a:r>
          </a:p>
          <a:p>
            <a:endParaRPr lang="en-US" dirty="0"/>
          </a:p>
          <a:p>
            <a:r>
              <a:rPr lang="en-US" dirty="0"/>
              <a:t>=================</a:t>
            </a:r>
          </a:p>
          <a:p>
            <a:r>
              <a:rPr lang="en-US" dirty="0"/>
              <a:t>Even if you do so, I can replace this last query with many other possible replies, each of which require a particular way to address. For instance I can say ...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a:t>
            </a:fld>
            <a:endParaRPr lang="en-US"/>
          </a:p>
        </p:txBody>
      </p:sp>
    </p:spTree>
    <p:extLst>
      <p:ext uri="{BB962C8B-B14F-4D97-AF65-F5344CB8AC3E}">
        <p14:creationId xmlns:p14="http://schemas.microsoft.com/office/powerpoint/2010/main" val="18800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studied the problem of entity typing and we came up with a framework that is not dataset-specific. </a:t>
            </a:r>
          </a:p>
          <a:p>
            <a:endParaRPr lang="en-US" dirty="0"/>
          </a:p>
          <a:p>
            <a:r>
              <a:rPr lang="en-US" dirty="0"/>
              <a:t>And we achieved this by appropriate reformulation of the problem and use of indirect supervision. </a:t>
            </a:r>
          </a:p>
          <a:p>
            <a:endParaRPr lang="en-US" dirty="0"/>
          </a:p>
          <a:p>
            <a:endParaRPr lang="en-US" dirty="0"/>
          </a:p>
          <a:p>
            <a:r>
              <a:rPr lang="en-US" dirty="0"/>
              <a:t>And I showed that this type-aware approach leads us to better domain-transfer across datasets AND taxonomies. </a:t>
            </a:r>
          </a:p>
        </p:txBody>
      </p:sp>
      <p:sp>
        <p:nvSpPr>
          <p:cNvPr id="4" name="Slide Number Placeholder 3"/>
          <p:cNvSpPr>
            <a:spLocks noGrp="1"/>
          </p:cNvSpPr>
          <p:nvPr>
            <p:ph type="sldNum" sz="quarter" idx="5"/>
          </p:nvPr>
        </p:nvSpPr>
        <p:spPr/>
        <p:txBody>
          <a:bodyPr/>
          <a:lstStyle/>
          <a:p>
            <a:fld id="{15E438F2-796D-4542-A64A-55FC71FAA1A2}" type="slidenum">
              <a:rPr lang="en-US" smtClean="0"/>
              <a:t>53</a:t>
            </a:fld>
            <a:endParaRPr lang="en-US"/>
          </a:p>
        </p:txBody>
      </p:sp>
    </p:spTree>
    <p:extLst>
      <p:ext uri="{BB962C8B-B14F-4D97-AF65-F5344CB8AC3E}">
        <p14:creationId xmlns:p14="http://schemas.microsoft.com/office/powerpoint/2010/main" val="2548132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erriweather Sans Light" panose="02000503060000020004" pitchFamily="2" charset="77"/>
              </a:rPr>
              <a:t>Taking a few steps back, as I argued in the introduction, it’s unlikely that we will have enough annotated data for *all* the tasks and abilities. </a:t>
            </a:r>
            <a:br>
              <a:rPr lang="en-US" dirty="0">
                <a:latin typeface="Merriweather Sans Light" panose="02000503060000020004" pitchFamily="2" charset="77"/>
              </a:rPr>
            </a:br>
            <a:r>
              <a:rPr lang="en-US" dirty="0">
                <a:latin typeface="Merriweather Sans Light" panose="02000503060000020004" pitchFamily="2" charset="77"/>
              </a:rPr>
              <a:t> - annotation could be difficult, in new contexts, users, settings. </a:t>
            </a:r>
          </a:p>
          <a:p>
            <a:r>
              <a:rPr lang="en-US" dirty="0">
                <a:latin typeface="Merriweather Sans Light" panose="02000503060000020004" pitchFamily="2" charset="77"/>
              </a:rPr>
              <a:t> - in fact, not we don’t even know all the tasks. </a:t>
            </a:r>
          </a:p>
          <a:p>
            <a:endParaRPr lang="en-US" dirty="0">
              <a:latin typeface="Merriweather Sans Light" panose="02000503060000020004" pitchFamily="2" charset="77"/>
            </a:endParaRPr>
          </a:p>
          <a:p>
            <a:r>
              <a:rPr lang="en-US" dirty="0">
                <a:latin typeface="Merriweather Sans Light" panose="02000503060000020004" pitchFamily="2" charset="77"/>
              </a:rPr>
              <a:t>Going beyond </a:t>
            </a:r>
            <a:r>
              <a:rPr lang="en-US" dirty="0" err="1">
                <a:latin typeface="Merriweather Sans Light" panose="02000503060000020004" pitchFamily="2" charset="77"/>
              </a:rPr>
              <a:t>supervisio</a:t>
            </a:r>
            <a:r>
              <a:rPr lang="en-US" dirty="0">
                <a:latin typeface="Merriweather Sans Light" panose="02000503060000020004" pitchFamily="2" charset="77"/>
              </a:rPr>
              <a:t>-rich problems is necessary if we want to scale up our current systems.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54</a:t>
            </a:fld>
            <a:endParaRPr lang="en-US"/>
          </a:p>
        </p:txBody>
      </p:sp>
    </p:spTree>
    <p:extLst>
      <p:ext uri="{BB962C8B-B14F-4D97-AF65-F5344CB8AC3E}">
        <p14:creationId xmlns:p14="http://schemas.microsoft.com/office/powerpoint/2010/main" val="556598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erriweather Sans Light" panose="02000503060000020004" pitchFamily="2" charset="77"/>
              </a:rPr>
              <a:t>And here we showed two early instances of how this can be done, by effective use of (1) representation  &amp; (2) reasoning [problem formulation]. </a:t>
            </a:r>
          </a:p>
          <a:p>
            <a:endParaRPr lang="en-US" dirty="0"/>
          </a:p>
          <a:p>
            <a:r>
              <a:rPr lang="en-US" dirty="0"/>
              <a:t>And I want to emphasize that these are just two "systems"; but rather evolving parts of a more general methodology.</a:t>
            </a:r>
          </a:p>
          <a:p>
            <a:r>
              <a:rPr lang="en-US" dirty="0"/>
              <a:t> </a:t>
            </a:r>
          </a:p>
        </p:txBody>
      </p:sp>
      <p:sp>
        <p:nvSpPr>
          <p:cNvPr id="4" name="Slide Number Placeholder 3"/>
          <p:cNvSpPr>
            <a:spLocks noGrp="1"/>
          </p:cNvSpPr>
          <p:nvPr>
            <p:ph type="sldNum" sz="quarter" idx="5"/>
          </p:nvPr>
        </p:nvSpPr>
        <p:spPr/>
        <p:txBody>
          <a:bodyPr/>
          <a:lstStyle/>
          <a:p>
            <a:fld id="{15E438F2-796D-4542-A64A-55FC71FAA1A2}" type="slidenum">
              <a:rPr lang="en-US" smtClean="0"/>
              <a:t>55</a:t>
            </a:fld>
            <a:endParaRPr lang="en-US"/>
          </a:p>
        </p:txBody>
      </p:sp>
    </p:spTree>
    <p:extLst>
      <p:ext uri="{BB962C8B-B14F-4D97-AF65-F5344CB8AC3E}">
        <p14:creationId xmlns:p14="http://schemas.microsoft.com/office/powerpoint/2010/main" val="3028383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the talk I am</a:t>
            </a:r>
          </a:p>
        </p:txBody>
      </p:sp>
      <p:sp>
        <p:nvSpPr>
          <p:cNvPr id="4" name="Slide Number Placeholder 3"/>
          <p:cNvSpPr>
            <a:spLocks noGrp="1"/>
          </p:cNvSpPr>
          <p:nvPr>
            <p:ph type="sldNum" sz="quarter" idx="5"/>
          </p:nvPr>
        </p:nvSpPr>
        <p:spPr/>
        <p:txBody>
          <a:bodyPr/>
          <a:lstStyle/>
          <a:p>
            <a:fld id="{15E438F2-796D-4542-A64A-55FC71FAA1A2}" type="slidenum">
              <a:rPr lang="en-US" smtClean="0"/>
              <a:t>56</a:t>
            </a:fld>
            <a:endParaRPr lang="en-US"/>
          </a:p>
        </p:txBody>
      </p:sp>
    </p:spTree>
    <p:extLst>
      <p:ext uri="{BB962C8B-B14F-4D97-AF65-F5344CB8AC3E}">
        <p14:creationId xmlns:p14="http://schemas.microsoft.com/office/powerpoint/2010/main" val="3586561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focus covers two important topics: </a:t>
            </a:r>
          </a:p>
          <a:p>
            <a:r>
              <a:rPr lang="en-US" dirty="0"/>
              <a:t> - My home base is natural language processing, which has been the main focus of this talk. </a:t>
            </a:r>
          </a:p>
          <a:p>
            <a:r>
              <a:rPr lang="en-US" dirty="0"/>
              <a:t> - Beyond this, I have contributions in "Machine Learning" from algorithmic  and system-design perspective. </a:t>
            </a:r>
          </a:p>
          <a:p>
            <a:r>
              <a:rPr lang="en-US" dirty="0"/>
              <a:t>  - Within my main focus, I have worked on various aspects  and sub-areas, such as ...</a:t>
            </a:r>
          </a:p>
          <a:p>
            <a:r>
              <a:rPr lang="en-US" dirty="0"/>
              <a:t>  (today's talk where two cherry picked instances from these classes problems) </a:t>
            </a:r>
          </a:p>
          <a:p>
            <a:endParaRPr lang="en-US" dirty="0"/>
          </a:p>
          <a:p>
            <a:r>
              <a:rPr lang="en-US" dirty="0"/>
              <a:t>And to make sure our research has impacts outside academia, I have invested time on making sure we produce high-quality resources and software. </a:t>
            </a:r>
          </a:p>
          <a:p>
            <a:endParaRPr lang="en-US" dirty="0"/>
          </a:p>
          <a:p>
            <a:r>
              <a:rPr lang="en-US" dirty="0"/>
              <a:t>And finally a newfound interest of mine is a family of problems under "information pollution". </a:t>
            </a:r>
          </a:p>
          <a:p>
            <a:r>
              <a:rPr lang="en-US" dirty="0"/>
              <a:t>This is not only an application of NLP research, but also derives the research in these areas. </a:t>
            </a:r>
          </a:p>
          <a:p>
            <a:r>
              <a:rPr lang="en-US" dirty="0"/>
              <a:t>And for the rest of my talk, I am going to focus on this problems, it's importance and potential for future. </a:t>
            </a:r>
          </a:p>
        </p:txBody>
      </p:sp>
      <p:sp>
        <p:nvSpPr>
          <p:cNvPr id="4" name="Slide Number Placeholder 3"/>
          <p:cNvSpPr>
            <a:spLocks noGrp="1"/>
          </p:cNvSpPr>
          <p:nvPr>
            <p:ph type="sldNum" sz="quarter" idx="5"/>
          </p:nvPr>
        </p:nvSpPr>
        <p:spPr/>
        <p:txBody>
          <a:bodyPr/>
          <a:lstStyle/>
          <a:p>
            <a:fld id="{15E438F2-796D-4542-A64A-55FC71FAA1A2}" type="slidenum">
              <a:rPr lang="en-US" smtClean="0"/>
              <a:t>57</a:t>
            </a:fld>
            <a:endParaRPr lang="en-US"/>
          </a:p>
        </p:txBody>
      </p:sp>
    </p:spTree>
    <p:extLst>
      <p:ext uri="{BB962C8B-B14F-4D97-AF65-F5344CB8AC3E}">
        <p14:creationId xmlns:p14="http://schemas.microsoft.com/office/powerpoint/2010/main" val="2868391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major shift in the field  is due to the models that are pre-trained on massive freely available text.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which is compatible with the philosophy I advocated for here.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r>
              <a:rPr lang="en-US" dirty="0"/>
              <a:t>One of the future directions I am excited about is inspired by recent successes in the field. </a:t>
            </a:r>
          </a:p>
          <a:p>
            <a:r>
              <a:rPr lang="en-US" dirty="0"/>
              <a:t>… </a:t>
            </a:r>
          </a:p>
          <a:p>
            <a:r>
              <a:rPr lang="en-US" dirty="0"/>
              <a:t>And just to be clear, these successes are compatible with the philosophy that I was advocating for here. </a:t>
            </a:r>
          </a:p>
          <a:p>
            <a:r>
              <a:rPr lang="en-US" dirty="0"/>
              <a:t>In fact, in the 2</a:t>
            </a:r>
            <a:r>
              <a:rPr lang="en-US" baseline="30000" dirty="0"/>
              <a:t>nd</a:t>
            </a:r>
            <a:r>
              <a:rPr lang="en-US" dirty="0"/>
              <a:t> part of the talk, such systems as a part of our semantic typing project. </a:t>
            </a:r>
          </a:p>
          <a:p>
            <a:endParaRPr lang="en-US" dirty="0"/>
          </a:p>
          <a:p>
            <a:endParaRPr lang="en-US" dirty="0"/>
          </a:p>
          <a:p>
            <a:r>
              <a:rPr lang="en-US" dirty="0"/>
              <a:t>And in particular, …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58</a:t>
            </a:fld>
            <a:endParaRPr lang="en-US"/>
          </a:p>
        </p:txBody>
      </p:sp>
    </p:spTree>
    <p:extLst>
      <p:ext uri="{BB962C8B-B14F-4D97-AF65-F5344CB8AC3E}">
        <p14:creationId xmlns:p14="http://schemas.microsoft.com/office/powerpoint/2010/main" val="257069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field has been using such models in a few narrow sense; for instance taking their results and using them as features in your feature-rich machine learning models.</a:t>
            </a:r>
          </a:p>
          <a:p>
            <a:endParaRPr lang="en-US" dirty="0"/>
          </a:p>
          <a:p>
            <a:r>
              <a:rPr lang="en-US" dirty="0"/>
              <a:t>However, one thing that I am excited about is that, such models let you directly look into what is inside them, with explicit queries, in the form of natural language. </a:t>
            </a:r>
          </a:p>
          <a:p>
            <a:endParaRPr lang="en-US" dirty="0"/>
          </a:p>
          <a:p>
            <a:r>
              <a:rPr lang="en-US" dirty="0"/>
              <a:t>For instance, I can issue queries like this about the size of Pittsburgh and it comes back a response like this. </a:t>
            </a:r>
          </a:p>
          <a:p>
            <a:r>
              <a:rPr lang="en-US" dirty="0"/>
              <a:t>In a sense, what it gives me is a distillation of many pattern that it has seen on the web, possibly about Pittsburgh.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59</a:t>
            </a:fld>
            <a:endParaRPr lang="en-US"/>
          </a:p>
        </p:txBody>
      </p:sp>
    </p:spTree>
    <p:extLst>
      <p:ext uri="{BB962C8B-B14F-4D97-AF65-F5344CB8AC3E}">
        <p14:creationId xmlns:p14="http://schemas.microsoft.com/office/powerpoint/2010/main" val="1235012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order to be able to effectively use such models, one needs to ... </a:t>
            </a:r>
          </a:p>
        </p:txBody>
      </p:sp>
      <p:sp>
        <p:nvSpPr>
          <p:cNvPr id="4" name="Slide Number Placeholder 3"/>
          <p:cNvSpPr>
            <a:spLocks noGrp="1"/>
          </p:cNvSpPr>
          <p:nvPr>
            <p:ph type="sldNum" sz="quarter" idx="5"/>
          </p:nvPr>
        </p:nvSpPr>
        <p:spPr/>
        <p:txBody>
          <a:bodyPr/>
          <a:lstStyle/>
          <a:p>
            <a:fld id="{15E438F2-796D-4542-A64A-55FC71FAA1A2}" type="slidenum">
              <a:rPr lang="en-US" smtClean="0"/>
              <a:t>60</a:t>
            </a:fld>
            <a:endParaRPr lang="en-US"/>
          </a:p>
        </p:txBody>
      </p:sp>
    </p:spTree>
    <p:extLst>
      <p:ext uri="{BB962C8B-B14F-4D97-AF65-F5344CB8AC3E}">
        <p14:creationId xmlns:p14="http://schemas.microsoft.com/office/powerpoint/2010/main" val="2214087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web data:  it shouldn't be of surprise if they are sexist, racist, etc.  </a:t>
            </a:r>
          </a:p>
          <a:p>
            <a:endParaRPr lang="en-US" dirty="0"/>
          </a:p>
          <a:p>
            <a:endParaRPr lang="en-US" dirty="0"/>
          </a:p>
          <a:p>
            <a:pPr marL="285750" indent="-285750">
              <a:buFont typeface="Wingdings" pitchFamily="2" charset="2"/>
              <a:buChar char="§"/>
            </a:pPr>
            <a:r>
              <a:rPr lang="en-US" dirty="0">
                <a:latin typeface="Merriweather Sans Light" panose="02000503060000020004" pitchFamily="2" charset="77"/>
              </a:rPr>
              <a:t>Using this *</a:t>
            </a:r>
            <a:r>
              <a:rPr lang="en-US" dirty="0" err="1">
                <a:latin typeface="Merriweather Sans Light" panose="02000503060000020004" pitchFamily="2" charset="77"/>
              </a:rPr>
              <a:t>ist</a:t>
            </a:r>
            <a:r>
              <a:rPr lang="en-US" dirty="0">
                <a:latin typeface="Merriweather Sans Light" panose="02000503060000020004" pitchFamily="2" charset="77"/>
              </a:rPr>
              <a:t> model for NLP tasks, what does it entail? </a:t>
            </a:r>
          </a:p>
          <a:p>
            <a:pPr marL="742950" lvl="1" indent="-285750">
              <a:buFont typeface="Wingdings" pitchFamily="2" charset="2"/>
              <a:buChar char="§"/>
            </a:pPr>
            <a:r>
              <a:rPr lang="en-US" dirty="0">
                <a:latin typeface="Merriweather Sans Light" panose="02000503060000020004" pitchFamily="2" charset="77"/>
              </a:rPr>
              <a:t>Does this mean my QA system is going to be *</a:t>
            </a:r>
            <a:r>
              <a:rPr lang="en-US" dirty="0" err="1">
                <a:latin typeface="Merriweather Sans Light" panose="02000503060000020004" pitchFamily="2" charset="77"/>
              </a:rPr>
              <a:t>st</a:t>
            </a:r>
            <a:r>
              <a:rPr lang="en-US" dirty="0">
                <a:latin typeface="Merriweather Sans Light" panose="02000503060000020004" pitchFamily="2" charset="77"/>
              </a:rPr>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61</a:t>
            </a:fld>
            <a:endParaRPr lang="en-US"/>
          </a:p>
        </p:txBody>
      </p:sp>
    </p:spTree>
    <p:extLst>
      <p:ext uri="{BB962C8B-B14F-4D97-AF65-F5344CB8AC3E}">
        <p14:creationId xmlns:p14="http://schemas.microsoft.com/office/powerpoint/2010/main" val="523286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speaking of "false information", I am </a:t>
            </a:r>
            <a:r>
              <a:rPr lang="en-US" dirty="0" err="1"/>
              <a:t>gonna</a:t>
            </a:r>
            <a:r>
              <a:rPr lang="en-US" dirty="0"/>
              <a:t> go back to the big picture and introduce a newfound interest of mine: </a:t>
            </a:r>
          </a:p>
          <a:p>
            <a:r>
              <a:rPr lang="en-US" dirty="0"/>
              <a:t>a family of problems under "information pollution". </a:t>
            </a:r>
          </a:p>
          <a:p>
            <a:r>
              <a:rPr lang="en-US" dirty="0"/>
              <a:t>This is not only an application of NLP research, but also derives the research in these areas. </a:t>
            </a:r>
          </a:p>
          <a:p>
            <a:r>
              <a:rPr lang="en-US" dirty="0"/>
              <a:t>And for the rest of my talk, I am going to focus on this problems, it's importance and potential for future. </a:t>
            </a:r>
          </a:p>
        </p:txBody>
      </p:sp>
      <p:sp>
        <p:nvSpPr>
          <p:cNvPr id="4" name="Slide Number Placeholder 3"/>
          <p:cNvSpPr>
            <a:spLocks noGrp="1"/>
          </p:cNvSpPr>
          <p:nvPr>
            <p:ph type="sldNum" sz="quarter" idx="5"/>
          </p:nvPr>
        </p:nvSpPr>
        <p:spPr/>
        <p:txBody>
          <a:bodyPr/>
          <a:lstStyle/>
          <a:p>
            <a:fld id="{15E438F2-796D-4542-A64A-55FC71FAA1A2}" type="slidenum">
              <a:rPr lang="en-US" smtClean="0"/>
              <a:t>62</a:t>
            </a:fld>
            <a:endParaRPr lang="en-US"/>
          </a:p>
        </p:txBody>
      </p:sp>
    </p:spTree>
    <p:extLst>
      <p:ext uri="{BB962C8B-B14F-4D97-AF65-F5344CB8AC3E}">
        <p14:creationId xmlns:p14="http://schemas.microsoft.com/office/powerpoint/2010/main" val="187112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as I argue in this talk ...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6</a:t>
            </a:fld>
            <a:endParaRPr lang="en-US"/>
          </a:p>
        </p:txBody>
      </p:sp>
    </p:spTree>
    <p:extLst>
      <p:ext uri="{BB962C8B-B14F-4D97-AF65-F5344CB8AC3E}">
        <p14:creationId xmlns:p14="http://schemas.microsoft.com/office/powerpoint/2010/main" val="2642296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information technology was about to embark a few decades ago, it started with much "hope" and positivity. </a:t>
            </a:r>
          </a:p>
          <a:p>
            <a:r>
              <a:rPr lang="en-US" dirty="0"/>
              <a:t> - The hope of democratizing information. </a:t>
            </a:r>
          </a:p>
          <a:p>
            <a:r>
              <a:rPr lang="en-US" dirty="0"/>
              <a:t> - Giving access to information to people who wouldn't have had otherwise. </a:t>
            </a:r>
          </a:p>
          <a:p>
            <a:endParaRPr lang="en-US" dirty="0"/>
          </a:p>
          <a:p>
            <a:r>
              <a:rPr lang="en-US" dirty="0"/>
              <a:t>What happened in practice was very different from what was expected: we ended up with massive amounts of polluted information. </a:t>
            </a:r>
          </a:p>
          <a:p>
            <a:r>
              <a:rPr lang="en-US" dirty="0"/>
              <a:t>Which resulted in radicalizing our societies and endangering our most-basic societal institutions. </a:t>
            </a:r>
          </a:p>
          <a:p>
            <a:r>
              <a:rPr lang="en-US" dirty="0"/>
              <a:t> - You have seen it in US elections, Brexit and many other places as we speak. </a:t>
            </a:r>
          </a:p>
        </p:txBody>
      </p:sp>
      <p:sp>
        <p:nvSpPr>
          <p:cNvPr id="4" name="Slide Number Placeholder 3"/>
          <p:cNvSpPr>
            <a:spLocks noGrp="1"/>
          </p:cNvSpPr>
          <p:nvPr>
            <p:ph type="sldNum" sz="quarter" idx="5"/>
          </p:nvPr>
        </p:nvSpPr>
        <p:spPr/>
        <p:txBody>
          <a:bodyPr/>
          <a:lstStyle/>
          <a:p>
            <a:fld id="{15E438F2-796D-4542-A64A-55FC71FAA1A2}" type="slidenum">
              <a:rPr lang="en-US" smtClean="0"/>
              <a:t>63</a:t>
            </a:fld>
            <a:endParaRPr lang="en-US"/>
          </a:p>
        </p:txBody>
      </p:sp>
    </p:spTree>
    <p:extLst>
      <p:ext uri="{BB962C8B-B14F-4D97-AF65-F5344CB8AC3E}">
        <p14:creationId xmlns:p14="http://schemas.microsoft.com/office/powerpoint/2010/main" val="37409866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reach  of this phenomena is way beyond politics. </a:t>
            </a:r>
          </a:p>
          <a:p>
            <a:r>
              <a:rPr lang="en-US" dirty="0"/>
              <a:t> - Every single days thousands of (of not 10s of thousands) of people, go to the we and search queries like ... </a:t>
            </a:r>
          </a:p>
          <a:p>
            <a:r>
              <a:rPr lang="en-US" dirty="0"/>
              <a:t> - But as micro-consumers of information, we have no ideas whether: ... </a:t>
            </a:r>
          </a:p>
        </p:txBody>
      </p:sp>
      <p:sp>
        <p:nvSpPr>
          <p:cNvPr id="4" name="Slide Number Placeholder 3"/>
          <p:cNvSpPr>
            <a:spLocks noGrp="1"/>
          </p:cNvSpPr>
          <p:nvPr>
            <p:ph type="sldNum" sz="quarter" idx="5"/>
          </p:nvPr>
        </p:nvSpPr>
        <p:spPr/>
        <p:txBody>
          <a:bodyPr/>
          <a:lstStyle/>
          <a:p>
            <a:fld id="{15E438F2-796D-4542-A64A-55FC71FAA1A2}" type="slidenum">
              <a:rPr lang="en-US" smtClean="0"/>
              <a:t>64</a:t>
            </a:fld>
            <a:endParaRPr lang="en-US"/>
          </a:p>
        </p:txBody>
      </p:sp>
    </p:spTree>
    <p:extLst>
      <p:ext uri="{BB962C8B-B14F-4D97-AF65-F5344CB8AC3E}">
        <p14:creationId xmlns:p14="http://schemas.microsoft.com/office/powerpoint/2010/main" val="29973473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factor that makes this challenging is that ... </a:t>
            </a:r>
          </a:p>
          <a:p>
            <a:endParaRPr lang="en-US" dirty="0"/>
          </a:p>
          <a:p>
            <a:r>
              <a:rPr lang="en-US" dirty="0"/>
              <a:t>And both of these view could be reasonable under certain world-view. </a:t>
            </a:r>
          </a:p>
          <a:p>
            <a:endParaRPr lang="en-US" dirty="0"/>
          </a:p>
          <a:p>
            <a:endParaRPr lang="en-US" dirty="0"/>
          </a:p>
          <a:p>
            <a:r>
              <a:rPr lang="en-US" dirty="0"/>
              <a:t>In other words, calling this problem  "fake news" challenge is a grave over-simplification.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65</a:t>
            </a:fld>
            <a:endParaRPr lang="en-US"/>
          </a:p>
        </p:txBody>
      </p:sp>
    </p:spTree>
    <p:extLst>
      <p:ext uri="{BB962C8B-B14F-4D97-AF65-F5344CB8AC3E}">
        <p14:creationId xmlns:p14="http://schemas.microsoft.com/office/powerpoint/2010/main" val="2908943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this to natural processing, there two axes along which I think we use NLP to address such problems: </a:t>
            </a:r>
          </a:p>
          <a:p>
            <a:endParaRPr lang="en-US" dirty="0"/>
          </a:p>
          <a:p>
            <a:r>
              <a:rPr lang="en-US" dirty="0"/>
              <a:t>1. Understanding of sources</a:t>
            </a:r>
          </a:p>
          <a:p>
            <a:r>
              <a:rPr lang="en-US" dirty="0"/>
              <a:t> 2. Understanding of evidences</a:t>
            </a:r>
          </a:p>
          <a:p>
            <a:endParaRPr lang="en-US" dirty="0"/>
          </a:p>
          <a:p>
            <a:r>
              <a:rPr lang="en-US" dirty="0"/>
              <a:t> </a:t>
            </a:r>
            <a:r>
              <a:rPr lang="en-US" dirty="0">
                <a:sym typeface="Wingdings" pitchFamily="2" charset="2"/>
              </a:rPr>
              <a:t> 1. </a:t>
            </a:r>
            <a:r>
              <a:rPr lang="en-US" dirty="0"/>
              <a:t>What should we believe; who should we trust; understanding of agendas and motivations. </a:t>
            </a:r>
          </a:p>
          <a:p>
            <a:r>
              <a:rPr lang="en-US" dirty="0"/>
              <a:t> </a:t>
            </a:r>
            <a:r>
              <a:rPr lang="en-US" dirty="0">
                <a:sym typeface="Wingdings" pitchFamily="2" charset="2"/>
              </a:rPr>
              <a:t> 2. Are the evidences to a claim make d</a:t>
            </a:r>
            <a:r>
              <a:rPr lang="en-US" dirty="0"/>
              <a:t>ifferent or contradictory claims? Or maybe there are multiple perspectives to an issue? </a:t>
            </a:r>
          </a:p>
          <a:p>
            <a:endParaRPr lang="en-US" dirty="0"/>
          </a:p>
          <a:p>
            <a:endParaRPr lang="en-US" dirty="0"/>
          </a:p>
          <a:p>
            <a:r>
              <a:rPr lang="en-US" dirty="0"/>
              <a:t>These are not only are applications to NLP, they also derive the research.</a:t>
            </a:r>
          </a:p>
          <a:p>
            <a:endParaRPr lang="en-US" dirty="0"/>
          </a:p>
          <a:p>
            <a:r>
              <a:rPr lang="en-US" dirty="0"/>
              <a:t>And tying it back to the story I started with, it's unlikely that you can learn this creating massive annotated data: </a:t>
            </a:r>
          </a:p>
          <a:p>
            <a:r>
              <a:rPr lang="en-US" dirty="0"/>
              <a:t>There are nuances to claims and perspectives that you can't exhaustively cover all of them. </a:t>
            </a:r>
          </a:p>
          <a:p>
            <a:endParaRPr lang="en-US" dirty="0"/>
          </a:p>
          <a:p>
            <a:endParaRPr lang="en-US" dirty="0"/>
          </a:p>
          <a:p>
            <a:r>
              <a:rPr lang="en-US" dirty="0"/>
              <a:t>================</a:t>
            </a:r>
          </a:p>
          <a:p>
            <a:r>
              <a:rPr lang="en-US" dirty="0"/>
              <a:t>Think about two two newspapers that describe hurricane; one can describe it as what happened, and the other one can describe it in relation to climate change. </a:t>
            </a:r>
          </a:p>
          <a:p>
            <a:r>
              <a:rPr lang="en-US" dirty="0"/>
              <a:t>These two actually describe two different views of the world, and by their world selection, they deliver different messages.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66</a:t>
            </a:fld>
            <a:endParaRPr lang="en-US"/>
          </a:p>
        </p:txBody>
      </p:sp>
    </p:spTree>
    <p:extLst>
      <p:ext uri="{BB962C8B-B14F-4D97-AF65-F5344CB8AC3E}">
        <p14:creationId xmlns:p14="http://schemas.microsoft.com/office/powerpoint/2010/main" val="35609938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latinLnBrk="0">
              <a:lnSpc>
                <a:spcPct val="117999"/>
              </a:lnSpc>
            </a:pPr>
            <a:r>
              <a:rPr lang="en-US" dirty="0"/>
              <a:t>In our recent work in this direction, we view the world as “perspectives. </a:t>
            </a:r>
          </a:p>
          <a:p>
            <a:pPr algn="l" defTabSz="457200" rtl="0" latinLnBrk="0">
              <a:lnSpc>
                <a:spcPct val="117999"/>
              </a:lnSpc>
            </a:pPr>
            <a:r>
              <a:rPr lang="en-US" dirty="0"/>
              <a:t>The goal is to give the readers the understanding that each story, really has more than one perspective. It’s not black and white. </a:t>
            </a:r>
          </a:p>
          <a:p>
            <a:pPr algn="l" defTabSz="457200" rtl="0" latinLnBrk="0">
              <a:lnSpc>
                <a:spcPct val="117999"/>
              </a:lnSpc>
            </a:pPr>
            <a:endParaRPr lang="en-US" dirty="0"/>
          </a:p>
          <a:p>
            <a:pPr algn="l" defTabSz="457200" rtl="0" latinLnBrk="0">
              <a:lnSpc>
                <a:spcPct val="117999"/>
              </a:lnSpc>
            </a:pPr>
            <a:r>
              <a:rPr lang="en-US" dirty="0"/>
              <a:t>We want, as I show it here, given a claim, a system to go to pools of perspectives (in principle, all of the web) and give me all the perspectives addressing this claim, some supporting it and some against it. </a:t>
            </a:r>
          </a:p>
          <a:p>
            <a:pPr algn="l" defTabSz="457200" rtl="0" latinLnBrk="0">
              <a:lnSpc>
                <a:spcPct val="117999"/>
              </a:lnSpc>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67</a:t>
            </a:fld>
            <a:endParaRPr lang="en-US"/>
          </a:p>
        </p:txBody>
      </p:sp>
    </p:spTree>
    <p:extLst>
      <p:ext uri="{BB962C8B-B14F-4D97-AF65-F5344CB8AC3E}">
        <p14:creationId xmlns:p14="http://schemas.microsoft.com/office/powerpoint/2010/main" val="778565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shouldn’t take this information pollution as something that we have to live with; we should be able to address these problems.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68</a:t>
            </a:fld>
            <a:endParaRPr lang="en-US"/>
          </a:p>
        </p:txBody>
      </p:sp>
    </p:spTree>
    <p:extLst>
      <p:ext uri="{BB962C8B-B14F-4D97-AF65-F5344CB8AC3E}">
        <p14:creationId xmlns:p14="http://schemas.microsoft.com/office/powerpoint/2010/main" val="41150133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424eea7d14_0_753: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424eea7d14_0_753: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Before I finish I want to give credit to everyone who have helped and inspired me in this work. </a:t>
            </a:r>
          </a:p>
          <a:p>
            <a:pPr marL="0" lvl="0" indent="0" algn="l" rtl="0">
              <a:spcBef>
                <a:spcPts val="360"/>
              </a:spcBef>
              <a:spcAft>
                <a:spcPts val="0"/>
              </a:spcAft>
              <a:buNone/>
            </a:pPr>
            <a:r>
              <a:rPr lang="en-US" dirty="0"/>
              <a:t>And thank you to you for being here. </a:t>
            </a:r>
            <a:endParaRPr dirty="0"/>
          </a:p>
        </p:txBody>
      </p:sp>
      <p:sp>
        <p:nvSpPr>
          <p:cNvPr id="1356" name="Google Shape;1356;g424eea7d14_0_753: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2032470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focus covers two important topics: </a:t>
            </a:r>
          </a:p>
          <a:p>
            <a:r>
              <a:rPr lang="en-US" dirty="0"/>
              <a:t> - My home base is natural language processing, which has been the main focus of this talk. </a:t>
            </a:r>
          </a:p>
          <a:p>
            <a:r>
              <a:rPr lang="en-US" dirty="0"/>
              <a:t> - Beyond this, I have contributions in "Machine Learning" from algorithmic  and system-design perspective. </a:t>
            </a:r>
          </a:p>
          <a:p>
            <a:r>
              <a:rPr lang="en-US" dirty="0"/>
              <a:t>  - Within my main focus, I have worked on various aspects  and sub-areas, such as ...</a:t>
            </a:r>
          </a:p>
          <a:p>
            <a:r>
              <a:rPr lang="en-US" dirty="0"/>
              <a:t>  (today's talk where two cherry picked instances from these classes problems) </a:t>
            </a:r>
          </a:p>
          <a:p>
            <a:endParaRPr lang="en-US" dirty="0"/>
          </a:p>
          <a:p>
            <a:r>
              <a:rPr lang="en-US" dirty="0"/>
              <a:t>And to make sure our research has impacts outside academia, I have invested time on making sure we produce high-quality resources and software. </a:t>
            </a:r>
          </a:p>
          <a:p>
            <a:endParaRPr lang="en-US" dirty="0"/>
          </a:p>
          <a:p>
            <a:r>
              <a:rPr lang="en-US" dirty="0"/>
              <a:t>And finally a newfound interest of mine is a family of problems under "information pollution". </a:t>
            </a:r>
          </a:p>
          <a:p>
            <a:r>
              <a:rPr lang="en-US" dirty="0"/>
              <a:t>This is not only an application of NLP research, but also derives the research in these areas. </a:t>
            </a:r>
          </a:p>
          <a:p>
            <a:r>
              <a:rPr lang="en-US" dirty="0"/>
              <a:t>And for the rest of my talk, I am going to focus on this problems, it's importance and potential for future. </a:t>
            </a:r>
          </a:p>
        </p:txBody>
      </p:sp>
      <p:sp>
        <p:nvSpPr>
          <p:cNvPr id="4" name="Slide Number Placeholder 3"/>
          <p:cNvSpPr>
            <a:spLocks noGrp="1"/>
          </p:cNvSpPr>
          <p:nvPr>
            <p:ph type="sldNum" sz="quarter" idx="5"/>
          </p:nvPr>
        </p:nvSpPr>
        <p:spPr/>
        <p:txBody>
          <a:bodyPr/>
          <a:lstStyle/>
          <a:p>
            <a:fld id="{15E438F2-796D-4542-A64A-55FC71FAA1A2}" type="slidenum">
              <a:rPr lang="en-US" smtClean="0"/>
              <a:t>71</a:t>
            </a:fld>
            <a:endParaRPr lang="en-US"/>
          </a:p>
        </p:txBody>
      </p:sp>
    </p:spTree>
    <p:extLst>
      <p:ext uri="{BB962C8B-B14F-4D97-AF65-F5344CB8AC3E}">
        <p14:creationId xmlns:p14="http://schemas.microsoft.com/office/powerpoint/2010/main" val="915703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72</a:t>
            </a:fld>
            <a:endParaRPr lang="en-US"/>
          </a:p>
        </p:txBody>
      </p:sp>
    </p:spTree>
    <p:extLst>
      <p:ext uri="{BB962C8B-B14F-4D97-AF65-F5344CB8AC3E}">
        <p14:creationId xmlns:p14="http://schemas.microsoft.com/office/powerpoint/2010/main" val="29178446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”minerals” can only be in “soil”.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73</a:t>
            </a:fld>
            <a:endParaRPr lang="en-US"/>
          </a:p>
        </p:txBody>
      </p:sp>
    </p:spTree>
    <p:extLst>
      <p:ext uri="{BB962C8B-B14F-4D97-AF65-F5344CB8AC3E}">
        <p14:creationId xmlns:p14="http://schemas.microsoft.com/office/powerpoint/2010/main" val="390880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channel a little symbolism here, as I mentioned, the field has been riding the wave of tasks with much annotated data.</a:t>
            </a:r>
          </a:p>
          <a:p>
            <a:endParaRPr lang="en-US" dirty="0"/>
          </a:p>
          <a:p>
            <a:r>
              <a:rPr lang="en-US" dirty="0"/>
              <a:t>However if your goal is to explore the ocean, it’s not clear if you can rely only on waves to get you everywhere. </a:t>
            </a:r>
          </a:p>
          <a:p>
            <a:endParaRPr lang="en-US" dirty="0"/>
          </a:p>
          <a:p>
            <a:r>
              <a:rPr lang="en-US" dirty="0"/>
              <a:t>And in this talk, we turn our attention to parts of the water that do not have big waves. But we will find ways to use smaller waves (and other forces) to be able to navigate. </a:t>
            </a:r>
          </a:p>
          <a:p>
            <a:endParaRPr lang="en-US" dirty="0"/>
          </a:p>
          <a:p>
            <a:endParaRPr lang="en-US" dirty="0"/>
          </a:p>
          <a:p>
            <a:r>
              <a:rPr lang="en-US" dirty="0"/>
              <a:t>================</a:t>
            </a:r>
          </a:p>
          <a:p>
            <a:r>
              <a:rPr lang="en-US" dirty="0"/>
              <a:t>Well, you all have seen many people enjoy riding on waves on certain parts of the shore. </a:t>
            </a:r>
          </a:p>
          <a:p>
            <a:r>
              <a:rPr lang="en-US" dirty="0"/>
              <a:t>However if your goal is to explore the ocean, there is much more to ocean than places that let you ride the waves. </a:t>
            </a:r>
          </a:p>
          <a:p>
            <a:endParaRPr lang="en-US" dirty="0"/>
          </a:p>
          <a:p>
            <a:r>
              <a:rPr lang="en-US" dirty="0"/>
              <a:t>And there is a strange parallel between how the field has been riding the wave of supervision for annotation-rich problems. </a:t>
            </a:r>
          </a:p>
          <a:p>
            <a:r>
              <a:rPr lang="en-US" dirty="0"/>
              <a:t>But that’s not what this talk is about: this talk is about the parts of the ocean where there is not much wave. In other words, the problems for which we do not have much supervision.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a:t>
            </a:fld>
            <a:endParaRPr lang="en-US"/>
          </a:p>
        </p:txBody>
      </p:sp>
    </p:spTree>
    <p:extLst>
      <p:ext uri="{BB962C8B-B14F-4D97-AF65-F5344CB8AC3E}">
        <p14:creationId xmlns:p14="http://schemas.microsoft.com/office/powerpoint/2010/main" val="554061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similar vein, many of our SOTA systems have shown difficulty in transferring across datasets. </a:t>
            </a:r>
          </a:p>
          <a:p>
            <a:r>
              <a:rPr lang="en-US" sz="1200" b="0" i="0" kern="1200" dirty="0">
                <a:solidFill>
                  <a:schemeClr val="tx1"/>
                </a:solidFill>
                <a:effectLst/>
                <a:latin typeface="+mn-lt"/>
                <a:ea typeface="+mn-ea"/>
                <a:cs typeface="+mn-cs"/>
              </a:rPr>
              <a:t>You train a create system for dataset A, you get close to 90%, cool almost solved; </a:t>
            </a:r>
          </a:p>
          <a:p>
            <a:r>
              <a:rPr lang="en-US" sz="1200" b="0" i="0" kern="1200" dirty="0">
                <a:solidFill>
                  <a:schemeClr val="tx1"/>
                </a:solidFill>
                <a:effectLst/>
                <a:latin typeface="+mn-lt"/>
                <a:ea typeface="+mn-ea"/>
                <a:cs typeface="+mn-cs"/>
              </a:rPr>
              <a:t>But now you evaluate on Dataset B and your performance is almost close to random.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74</a:t>
            </a:fld>
            <a:endParaRPr lang="en-US"/>
          </a:p>
        </p:txBody>
      </p:sp>
    </p:spTree>
    <p:extLst>
      <p:ext uri="{BB962C8B-B14F-4D97-AF65-F5344CB8AC3E}">
        <p14:creationId xmlns:p14="http://schemas.microsoft.com/office/powerpoint/2010/main" val="165117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be clear about the terminology, I am distinguishing between "data" and "supervision": </a:t>
            </a:r>
          </a:p>
          <a:p>
            <a:endParaRPr lang="en-US" dirty="0"/>
          </a:p>
          <a:p>
            <a:r>
              <a:rPr lang="en-US" dirty="0"/>
              <a:t>(1)  In a machine learning terms, in particular supervised learning, data comes as pairs of input-output pairs. </a:t>
            </a:r>
            <a:br>
              <a:rPr lang="en-US" dirty="0"/>
            </a:br>
            <a:r>
              <a:rPr lang="en-US" dirty="0"/>
              <a:t>When I talk about supervision, I am talking about the x-y pairs. </a:t>
            </a:r>
            <a:br>
              <a:rPr lang="en-US" dirty="0"/>
            </a:br>
            <a:r>
              <a:rPr lang="en-US" dirty="0"/>
              <a:t>(for instance, for the task of mapping documents with their labels)</a:t>
            </a:r>
          </a:p>
          <a:p>
            <a:endParaRPr lang="en-US" dirty="0"/>
          </a:p>
          <a:p>
            <a:r>
              <a:rPr lang="en-US" dirty="0"/>
              <a:t>(2) When I say  “data” this is what I am talking about: a large collection of data, for instance freely available text documents, possibly with some structure that you get for free. </a:t>
            </a:r>
          </a:p>
          <a:p>
            <a:endParaRPr lang="en-US" dirty="0"/>
          </a:p>
          <a:p>
            <a:r>
              <a:rPr lang="en-US" dirty="0"/>
              <a:t>Left: minimal. </a:t>
            </a:r>
          </a:p>
          <a:p>
            <a:r>
              <a:rPr lang="en-US" dirty="0"/>
              <a:t>Right: abundant.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2152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talk, I will go over two different tasks in the context of natural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Both of which have traditionally tackled with lots of supervision; however, our approach is going to assume minimal supervision.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Finally, I will end the talk with a little discussion of,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-the big picture, future work and a few things I am excited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9</a:t>
            </a:fld>
            <a:endParaRPr lang="en-US"/>
          </a:p>
        </p:txBody>
      </p:sp>
    </p:spTree>
    <p:extLst>
      <p:ext uri="{BB962C8B-B14F-4D97-AF65-F5344CB8AC3E}">
        <p14:creationId xmlns:p14="http://schemas.microsoft.com/office/powerpoint/2010/main" val="599670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2"/>
            <a:ext cx="12192000" cy="3943415"/>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normAutofit/>
          </a:bodyPr>
          <a:lstStyle>
            <a:lvl1pPr algn="ctr">
              <a:defRPr sz="5500" b="0" i="0">
                <a:latin typeface="Merriweather Sans Light" panose="02000503060000020004" pitchFamily="2" charset="77"/>
                <a:ea typeface="Merriweather Sans Light" panose="02000503060000020004" pitchFamily="2" charset="77"/>
                <a:cs typeface="Merriweather Sans Light" panose="02000503060000020004" pitchFamily="2" charset="77"/>
              </a:defRPr>
            </a:lvl1pPr>
          </a:lstStyle>
          <a:p>
            <a:r>
              <a:rPr lang="en-US" dirty="0"/>
              <a:t>Click to edit Master title style</a:t>
            </a:r>
          </a:p>
        </p:txBody>
      </p:sp>
      <p:sp>
        <p:nvSpPr>
          <p:cNvPr id="3" name="Subtitle 2"/>
          <p:cNvSpPr>
            <a:spLocks noGrp="1"/>
          </p:cNvSpPr>
          <p:nvPr>
            <p:ph type="subTitle" idx="1"/>
          </p:nvPr>
        </p:nvSpPr>
        <p:spPr>
          <a:xfrm>
            <a:off x="1524000" y="4237331"/>
            <a:ext cx="9144000" cy="1655762"/>
          </a:xfrm>
        </p:spPr>
        <p:txBody>
          <a:bodyPr/>
          <a:lstStyle>
            <a:lvl1pPr marL="0" indent="0" algn="ctr">
              <a:buNone/>
              <a:defRPr sz="2400">
                <a:latin typeface="Merriweather Sans" charset="0"/>
                <a:ea typeface="Merriweather Sans" charset="0"/>
                <a:cs typeface="Merriweather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2774634-E844-4745-A32A-A1028223E86B}" type="datetime1">
              <a:rPr lang="en-US" smtClean="0"/>
              <a:t>3/31/19</a:t>
            </a:fld>
            <a:endParaRPr lang="en-US"/>
          </a:p>
        </p:txBody>
      </p:sp>
      <p:sp>
        <p:nvSpPr>
          <p:cNvPr id="5" name="Footer Placeholder 4"/>
          <p:cNvSpPr>
            <a:spLocks noGrp="1"/>
          </p:cNvSpPr>
          <p:nvPr>
            <p:ph type="ftr" sz="quarter" idx="11"/>
          </p:nvPr>
        </p:nvSpPr>
        <p:spPr/>
        <p:txBody>
          <a:bodyPr/>
          <a:lstStyle/>
          <a:p>
            <a:endParaRPr lang="en-US"/>
          </a:p>
        </p:txBody>
      </p:sp>
      <p:pic>
        <p:nvPicPr>
          <p:cNvPr id="2052" name="Picture 4" descr="mage result for upen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00808" y="511332"/>
            <a:ext cx="2740152" cy="8819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48768" y="569366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399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BEFE4C-9D2B-F346-9DDF-26803D2DDD08}" type="datetime1">
              <a:rPr lang="en-US" smtClean="0"/>
              <a:t>3/31/19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70145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0FF52-FD9C-4A42-8502-1C748780DBBB}" type="datetime1">
              <a:rPr lang="en-US" smtClean="0"/>
              <a:t>3/31/19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1700">
                <a:latin typeface="Merriweather Sans" panose="02000503060000020004" pitchFamily="2" charset="77"/>
              </a:defRPr>
            </a:lvl1pPr>
          </a:lstStyle>
          <a:p>
            <a:fld id="{86B4B35C-345F-9846-8E6A-29269C850829}" type="slidenum">
              <a:rPr lang="en-US" smtClean="0"/>
              <a:pPr/>
              <a:t>‹#›</a:t>
            </a:fld>
            <a:endParaRPr lang="en-US" dirty="0"/>
          </a:p>
        </p:txBody>
      </p:sp>
    </p:spTree>
    <p:extLst>
      <p:ext uri="{BB962C8B-B14F-4D97-AF65-F5344CB8AC3E}">
        <p14:creationId xmlns:p14="http://schemas.microsoft.com/office/powerpoint/2010/main" val="1894817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D8193A-F365-8440-97E1-F01329CDF2F8}" type="datetime1">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165376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A7972-C473-D542-8093-A92FE5590DF4}" type="datetime1">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434378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285572-88BE-8B4A-B20F-9C219B9D406F}" type="datetime1">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209149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977FA5-E1DE-AD4D-96B5-2C871298C717}" type="datetime1">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74500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244600"/>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a:lnSpc>
                <a:spcPct val="150000"/>
              </a:lnSpc>
              <a:defRPr sz="2600">
                <a:latin typeface="Merriweather Sans" charset="0"/>
                <a:ea typeface="Merriweather Sans" charset="0"/>
                <a:cs typeface="Merriweather Sans" charset="0"/>
              </a:defRPr>
            </a:lvl1pPr>
            <a:lvl2pPr>
              <a:lnSpc>
                <a:spcPct val="150000"/>
              </a:lnSpc>
              <a:defRPr sz="2200">
                <a:latin typeface="Merriweather Sans" charset="0"/>
                <a:ea typeface="Merriweather Sans" charset="0"/>
                <a:cs typeface="Merriweather Sans" charset="0"/>
              </a:defRPr>
            </a:lvl2pPr>
            <a:lvl3pPr>
              <a:lnSpc>
                <a:spcPct val="150000"/>
              </a:lnSpc>
              <a:defRPr sz="1800">
                <a:latin typeface="Merriweather Sans" charset="0"/>
                <a:ea typeface="Merriweather Sans" charset="0"/>
                <a:cs typeface="Merriweather Sans" charset="0"/>
              </a:defRPr>
            </a:lvl3pPr>
            <a:lvl4pPr>
              <a:lnSpc>
                <a:spcPct val="150000"/>
              </a:lnSpc>
              <a:defRPr sz="1600">
                <a:latin typeface="Merriweather Sans" charset="0"/>
                <a:ea typeface="Merriweather Sans" charset="0"/>
                <a:cs typeface="Merriweather Sans" charset="0"/>
              </a:defRPr>
            </a:lvl4pPr>
            <a:lvl5pPr>
              <a:lnSpc>
                <a:spcPct val="150000"/>
              </a:lnSpc>
              <a:defRPr sz="1600">
                <a:latin typeface="Merriweather Sans" charset="0"/>
                <a:ea typeface="Merriweather Sans" charset="0"/>
                <a:cs typeface="Merriweather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D93FAB1-3E92-2345-9686-A5BF57F675DD}" type="datetime1">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05454" y="6270288"/>
            <a:ext cx="2743200" cy="365125"/>
          </a:xfrm>
        </p:spPr>
        <p:txBody>
          <a:bodyPr/>
          <a:lstStyle>
            <a:lvl1pPr>
              <a:defRPr sz="1700" i="0">
                <a:latin typeface="Merriweather Sans" charset="0"/>
                <a:ea typeface="Merriweather Sans" charset="0"/>
                <a:cs typeface="Merriweather Sans" charset="0"/>
              </a:defRPr>
            </a:lvl1pPr>
          </a:lstStyle>
          <a:p>
            <a:fld id="{86B4B35C-345F-9846-8E6A-29269C850829}" type="slidenum">
              <a:rPr lang="en-US" smtClean="0"/>
              <a:pPr/>
              <a:t>‹#›</a:t>
            </a:fld>
            <a:endParaRPr lang="en-US" dirty="0"/>
          </a:p>
        </p:txBody>
      </p:sp>
      <p:sp>
        <p:nvSpPr>
          <p:cNvPr id="9" name="Title 8"/>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91550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8" name="Picture 2" descr="mage result for upen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68950"/>
          <a:stretch/>
        </p:blipFill>
        <p:spPr bwMode="auto">
          <a:xfrm>
            <a:off x="294901" y="6017141"/>
            <a:ext cx="654448" cy="6784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0" y="0"/>
            <a:ext cx="12192000" cy="1244600"/>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2DF7BB-E49A-824D-AEEB-4B78B49ED750}"/>
              </a:ext>
            </a:extLst>
          </p:cNvPr>
          <p:cNvSpPr/>
          <p:nvPr userDrawn="1"/>
        </p:nvSpPr>
        <p:spPr>
          <a:xfrm>
            <a:off x="190500" y="569366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p:cNvSpPr>
            <a:spLocks noGrp="1"/>
          </p:cNvSpPr>
          <p:nvPr>
            <p:ph idx="1"/>
          </p:nvPr>
        </p:nvSpPr>
        <p:spPr/>
        <p:txBody>
          <a:bodyPr/>
          <a:lstStyle>
            <a:lvl1pPr>
              <a:lnSpc>
                <a:spcPct val="150000"/>
              </a:lnSpc>
              <a:defRPr sz="2600">
                <a:latin typeface="Merriweather Sans" charset="0"/>
                <a:ea typeface="Merriweather Sans" charset="0"/>
                <a:cs typeface="Merriweather Sans" charset="0"/>
              </a:defRPr>
            </a:lvl1pPr>
            <a:lvl2pPr>
              <a:lnSpc>
                <a:spcPct val="150000"/>
              </a:lnSpc>
              <a:defRPr sz="2200">
                <a:latin typeface="Merriweather Sans" charset="0"/>
                <a:ea typeface="Merriweather Sans" charset="0"/>
                <a:cs typeface="Merriweather Sans" charset="0"/>
              </a:defRPr>
            </a:lvl2pPr>
            <a:lvl3pPr>
              <a:lnSpc>
                <a:spcPct val="150000"/>
              </a:lnSpc>
              <a:defRPr sz="1800">
                <a:latin typeface="Merriweather Sans" charset="0"/>
                <a:ea typeface="Merriweather Sans" charset="0"/>
                <a:cs typeface="Merriweather Sans" charset="0"/>
              </a:defRPr>
            </a:lvl3pPr>
            <a:lvl4pPr>
              <a:lnSpc>
                <a:spcPct val="150000"/>
              </a:lnSpc>
              <a:defRPr sz="1600">
                <a:latin typeface="Merriweather Sans" charset="0"/>
                <a:ea typeface="Merriweather Sans" charset="0"/>
                <a:cs typeface="Merriweather Sans" charset="0"/>
              </a:defRPr>
            </a:lvl4pPr>
            <a:lvl5pPr>
              <a:lnSpc>
                <a:spcPct val="150000"/>
              </a:lnSpc>
              <a:defRPr sz="1600">
                <a:latin typeface="Merriweather Sans" charset="0"/>
                <a:ea typeface="Merriweather Sans" charset="0"/>
                <a:cs typeface="Merriweather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D93FAB1-3E92-2345-9686-A5BF57F675DD}" type="datetime1">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05454" y="6270288"/>
            <a:ext cx="2743200" cy="365125"/>
          </a:xfrm>
        </p:spPr>
        <p:txBody>
          <a:bodyPr/>
          <a:lstStyle>
            <a:lvl1pPr>
              <a:defRPr sz="1700" i="0">
                <a:latin typeface="Merriweather Sans" charset="0"/>
                <a:ea typeface="Merriweather Sans" charset="0"/>
                <a:cs typeface="Merriweather Sans" charset="0"/>
              </a:defRPr>
            </a:lvl1pPr>
          </a:lstStyle>
          <a:p>
            <a:fld id="{86B4B35C-345F-9846-8E6A-29269C850829}" type="slidenum">
              <a:rPr lang="en-US" smtClean="0"/>
              <a:pPr/>
              <a:t>‹#›</a:t>
            </a:fld>
            <a:endParaRPr lang="en-US" dirty="0"/>
          </a:p>
        </p:txBody>
      </p:sp>
      <p:sp>
        <p:nvSpPr>
          <p:cNvPr id="9" name="Title 8"/>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7637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4701092"/>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494851"/>
            <a:ext cx="10515600" cy="3787924"/>
          </a:xfrm>
        </p:spPr>
        <p:txBody>
          <a:bodyPr anchor="b">
            <a:normAutofit/>
          </a:bodyPr>
          <a:lstStyle>
            <a:lvl1pPr>
              <a:defRPr sz="5800" b="0" i="0">
                <a:latin typeface="Merriweather Sans Light" charset="0"/>
                <a:ea typeface="Merriweather Sans Light" charset="0"/>
                <a:cs typeface="Merriweather Sans Light" charset="0"/>
              </a:defRPr>
            </a:lvl1pPr>
          </a:lstStyle>
          <a:p>
            <a:r>
              <a:rPr lang="en-US" dirty="0"/>
              <a:t>Click to edit Master title style</a:t>
            </a:r>
          </a:p>
        </p:txBody>
      </p:sp>
      <p:sp>
        <p:nvSpPr>
          <p:cNvPr id="8" name="Rectangle 7"/>
          <p:cNvSpPr/>
          <p:nvPr userDrawn="1"/>
        </p:nvSpPr>
        <p:spPr>
          <a:xfrm>
            <a:off x="38010"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 Placeholder 2"/>
          <p:cNvSpPr>
            <a:spLocks noGrp="1"/>
          </p:cNvSpPr>
          <p:nvPr>
            <p:ph type="body" idx="1"/>
          </p:nvPr>
        </p:nvSpPr>
        <p:spPr>
          <a:xfrm>
            <a:off x="666973" y="4965979"/>
            <a:ext cx="10929769" cy="1500187"/>
          </a:xfrm>
        </p:spPr>
        <p:txBody>
          <a:bodyPr>
            <a:normAutofit/>
          </a:bodyPr>
          <a:lstStyle>
            <a:lvl1pPr marL="0" indent="0">
              <a:buNone/>
              <a:defRPr sz="2200" b="0">
                <a:solidFill>
                  <a:schemeClr val="tx1"/>
                </a:solidFill>
                <a:latin typeface="Merriweather Sans" charset="0"/>
                <a:ea typeface="Merriweather Sans" charset="0"/>
                <a:cs typeface="Merriweather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606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7" name="Rectangle 6"/>
          <p:cNvSpPr/>
          <p:nvPr userDrawn="1"/>
        </p:nvSpPr>
        <p:spPr>
          <a:xfrm>
            <a:off x="0" y="1413121"/>
            <a:ext cx="12192000" cy="4333102"/>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7408" y="2064085"/>
            <a:ext cx="11600942" cy="1035950"/>
          </a:xfrm>
        </p:spPr>
        <p:txBody>
          <a:bodyPr tIns="182880" anchor="t" anchorCtr="0">
            <a:normAutofit/>
          </a:bodyPr>
          <a:lstStyle>
            <a:lvl1pPr>
              <a:defRPr sz="4000" b="0" i="0">
                <a:latin typeface="Merriweather Sans" panose="02000503060000020004" pitchFamily="2" charset="77"/>
                <a:ea typeface="Merriweather Sans" panose="02000503060000020004" pitchFamily="2" charset="77"/>
                <a:cs typeface="Merriweather Sans" panose="02000503060000020004" pitchFamily="2" charset="77"/>
              </a:defRPr>
            </a:lvl1pPr>
          </a:lstStyle>
          <a:p>
            <a:r>
              <a:rPr lang="en-US" dirty="0"/>
              <a:t>Click to edit Master title style</a:t>
            </a:r>
          </a:p>
        </p:txBody>
      </p:sp>
      <p:sp>
        <p:nvSpPr>
          <p:cNvPr id="8" name="Rectangle 7"/>
          <p:cNvSpPr/>
          <p:nvPr userDrawn="1"/>
        </p:nvSpPr>
        <p:spPr>
          <a:xfrm>
            <a:off x="38010"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 Placeholder 2"/>
          <p:cNvSpPr>
            <a:spLocks noGrp="1"/>
          </p:cNvSpPr>
          <p:nvPr>
            <p:ph type="body" idx="1"/>
          </p:nvPr>
        </p:nvSpPr>
        <p:spPr>
          <a:xfrm>
            <a:off x="666973" y="3853941"/>
            <a:ext cx="10929769" cy="1500187"/>
          </a:xfrm>
        </p:spPr>
        <p:txBody>
          <a:bodyPr>
            <a:normAutofit/>
          </a:bodyPr>
          <a:lstStyle>
            <a:lvl1pPr marL="0" indent="0" algn="ctr">
              <a:buNone/>
              <a:defRPr sz="2200" b="0">
                <a:solidFill>
                  <a:schemeClr val="tx1"/>
                </a:solidFill>
                <a:latin typeface="Merriweather Sans" charset="0"/>
                <a:ea typeface="Merriweather Sans" charset="0"/>
                <a:cs typeface="Merriweather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263411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7" name="Rectangle 6"/>
          <p:cNvSpPr/>
          <p:nvPr userDrawn="1"/>
        </p:nvSpPr>
        <p:spPr>
          <a:xfrm>
            <a:off x="0" y="735980"/>
            <a:ext cx="12192000" cy="2693020"/>
          </a:xfrm>
          <a:prstGeom prst="rect">
            <a:avLst/>
          </a:prstGeom>
          <a:solidFill>
            <a:srgbClr val="DCDE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7408" y="1622301"/>
            <a:ext cx="11600942" cy="952503"/>
          </a:xfrm>
        </p:spPr>
        <p:txBody>
          <a:bodyPr tIns="182880" anchor="t" anchorCtr="0">
            <a:normAutofit/>
          </a:bodyPr>
          <a:lstStyle>
            <a:lvl1pPr>
              <a:defRPr sz="4000" b="0" i="0">
                <a:latin typeface="Merriweather Sans" panose="02000503060000020004" pitchFamily="2" charset="77"/>
                <a:ea typeface="Merriweather Sans" panose="02000503060000020004" pitchFamily="2" charset="77"/>
                <a:cs typeface="Merriweather Sans" panose="02000503060000020004" pitchFamily="2" charset="77"/>
              </a:defRPr>
            </a:lvl1pPr>
          </a:lstStyle>
          <a:p>
            <a:r>
              <a:rPr lang="en-US" dirty="0"/>
              <a:t>Click to edit Master title style</a:t>
            </a:r>
          </a:p>
        </p:txBody>
      </p:sp>
      <p:sp>
        <p:nvSpPr>
          <p:cNvPr id="8" name="Rectangle 7"/>
          <p:cNvSpPr/>
          <p:nvPr userDrawn="1"/>
        </p:nvSpPr>
        <p:spPr>
          <a:xfrm>
            <a:off x="38010"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 Placeholder 2"/>
          <p:cNvSpPr>
            <a:spLocks noGrp="1"/>
          </p:cNvSpPr>
          <p:nvPr>
            <p:ph type="body" idx="1"/>
          </p:nvPr>
        </p:nvSpPr>
        <p:spPr>
          <a:xfrm>
            <a:off x="631115" y="4087907"/>
            <a:ext cx="10929769" cy="2286008"/>
          </a:xfrm>
        </p:spPr>
        <p:txBody>
          <a:bodyPr>
            <a:normAutofit/>
          </a:bodyPr>
          <a:lstStyle>
            <a:lvl1pPr marL="0" indent="0" algn="ctr">
              <a:buNone/>
              <a:defRPr sz="2200" b="0">
                <a:solidFill>
                  <a:schemeClr val="tx1"/>
                </a:solidFill>
                <a:latin typeface="Merriweather Sans" charset="0"/>
                <a:ea typeface="Merriweather Sans" charset="0"/>
                <a:cs typeface="Merriweather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3287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80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Merriweather Sans Light" charset="0"/>
                <a:ea typeface="Merriweather Sans Light" charset="0"/>
                <a:cs typeface="Merriweather Sans Light"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5F2AB0-3B3D-E74D-A4B8-D28E03EA14C1}" type="datetime1">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sz="1700" i="0">
                <a:latin typeface="Merriweather Sans" panose="02000503060000020004" pitchFamily="2" charset="77"/>
              </a:defRPr>
            </a:lvl1pPr>
          </a:lstStyle>
          <a:p>
            <a:fld id="{86B4B35C-345F-9846-8E6A-29269C850829}" type="slidenum">
              <a:rPr lang="en-US" smtClean="0"/>
              <a:pPr/>
              <a:t>‹#›</a:t>
            </a:fld>
            <a:endParaRPr lang="en-US" dirty="0"/>
          </a:p>
        </p:txBody>
      </p:sp>
    </p:spTree>
    <p:extLst>
      <p:ext uri="{BB962C8B-B14F-4D97-AF65-F5344CB8AC3E}">
        <p14:creationId xmlns:p14="http://schemas.microsoft.com/office/powerpoint/2010/main" val="170922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2539F-FF50-6A46-964D-906F0C2C4A61}" type="datetime1">
              <a:rPr lang="en-US" smtClean="0"/>
              <a:t>3/31/19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sz="1700">
                <a:latin typeface="Merriweather Sans" panose="02000503060000020004" pitchFamily="2" charset="77"/>
              </a:defRPr>
            </a:lvl1pPr>
          </a:lstStyle>
          <a:p>
            <a:fld id="{86B4B35C-345F-9846-8E6A-29269C850829}" type="slidenum">
              <a:rPr lang="en-US" smtClean="0"/>
              <a:pPr/>
              <a:t>‹#›</a:t>
            </a:fld>
            <a:endParaRPr lang="en-US" dirty="0"/>
          </a:p>
        </p:txBody>
      </p:sp>
    </p:spTree>
    <p:extLst>
      <p:ext uri="{BB962C8B-B14F-4D97-AF65-F5344CB8AC3E}">
        <p14:creationId xmlns:p14="http://schemas.microsoft.com/office/powerpoint/2010/main" val="13394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682" y="292874"/>
            <a:ext cx="11235559" cy="88427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19100" y="1584325"/>
            <a:ext cx="11394948" cy="44587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D8A17-88EC-4149-9FDE-D2FB18D44A50}" type="datetime1">
              <a:rPr lang="en-US" smtClean="0"/>
              <a:t>3/31/19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100984" y="6280003"/>
            <a:ext cx="2743200" cy="365125"/>
          </a:xfrm>
          <a:prstGeom prst="rect">
            <a:avLst/>
          </a:prstGeom>
        </p:spPr>
        <p:txBody>
          <a:bodyPr vert="horz" lIns="91440" tIns="45720" rIns="91440" bIns="45720" rtlCol="0" anchor="ctr"/>
          <a:lstStyle>
            <a:lvl1pPr algn="r">
              <a:defRPr sz="1700">
                <a:solidFill>
                  <a:schemeClr val="tx1">
                    <a:tint val="75000"/>
                  </a:schemeClr>
                </a:solidFill>
                <a:latin typeface="Merriweather Sans" panose="02000503060000020004" pitchFamily="2" charset="77"/>
              </a:defRPr>
            </a:lvl1pPr>
          </a:lstStyle>
          <a:p>
            <a:fld id="{86B4B35C-345F-9846-8E6A-29269C850829}" type="slidenum">
              <a:rPr lang="en-US" smtClean="0"/>
              <a:pPr/>
              <a:t>‹#›</a:t>
            </a:fld>
            <a:endParaRPr lang="en-US" dirty="0"/>
          </a:p>
        </p:txBody>
      </p:sp>
    </p:spTree>
    <p:extLst>
      <p:ext uri="{BB962C8B-B14F-4D97-AF65-F5344CB8AC3E}">
        <p14:creationId xmlns:p14="http://schemas.microsoft.com/office/powerpoint/2010/main" val="939057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62" r:id="rId5"/>
    <p:sldLayoutId id="2147483663" r:id="rId6"/>
    <p:sldLayoutId id="2147483660"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lnSpc>
          <a:spcPct val="90000"/>
        </a:lnSpc>
        <a:spcBef>
          <a:spcPct val="0"/>
        </a:spcBef>
        <a:buNone/>
        <a:defRPr sz="4200" kern="1200">
          <a:solidFill>
            <a:schemeClr val="tx1"/>
          </a:solidFill>
          <a:latin typeface="Merriweather Sans" charset="0"/>
          <a:ea typeface="Merriweather Sans" charset="0"/>
          <a:cs typeface="Merriweather Sans" charset="0"/>
        </a:defRPr>
      </a:lvl1pPr>
    </p:titleStyle>
    <p:bodyStyle>
      <a:lvl1pPr marL="228600" indent="-228600" algn="l" defTabSz="914400" rtl="0" eaLnBrk="1" latinLnBrk="0" hangingPunct="1">
        <a:lnSpc>
          <a:spcPct val="9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9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9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customXml" Target="../ink/ink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34.tiff"/><Relationship Id="rId4" Type="http://schemas.openxmlformats.org/officeDocument/2006/relationships/image" Target="../media/image10.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6.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600" y="1122363"/>
            <a:ext cx="10515600" cy="2387600"/>
          </a:xfrm>
        </p:spPr>
        <p:txBody>
          <a:bodyPr>
            <a:normAutofit/>
          </a:bodyPr>
          <a:lstStyle/>
          <a:p>
            <a:pPr>
              <a:lnSpc>
                <a:spcPct val="150000"/>
              </a:lnSpc>
            </a:pPr>
            <a:r>
              <a:rPr lang="en-US" sz="4200" dirty="0"/>
              <a:t>Natural Language Understanding </a:t>
            </a:r>
            <a:br>
              <a:rPr lang="en-US" sz="4200" dirty="0"/>
            </a:br>
            <a:r>
              <a:rPr lang="en-US" sz="4200" dirty="0"/>
              <a:t>with Indirect Supervision</a:t>
            </a:r>
          </a:p>
        </p:txBody>
      </p:sp>
      <p:sp>
        <p:nvSpPr>
          <p:cNvPr id="3" name="Subtitle 2"/>
          <p:cNvSpPr>
            <a:spLocks noGrp="1"/>
          </p:cNvSpPr>
          <p:nvPr>
            <p:ph type="subTitle" idx="1"/>
          </p:nvPr>
        </p:nvSpPr>
        <p:spPr/>
        <p:txBody>
          <a:bodyPr/>
          <a:lstStyle/>
          <a:p>
            <a:endParaRPr lang="en-US" dirty="0"/>
          </a:p>
          <a:p>
            <a:endParaRPr lang="en-US" dirty="0"/>
          </a:p>
          <a:p>
            <a:r>
              <a:rPr lang="en-US" sz="2800" dirty="0">
                <a:latin typeface="Merriweather Sans Light" panose="02000503060000020004" pitchFamily="2" charset="77"/>
              </a:rPr>
              <a:t>Daniel Khashabi </a:t>
            </a:r>
          </a:p>
        </p:txBody>
      </p:sp>
    </p:spTree>
    <p:extLst>
      <p:ext uri="{BB962C8B-B14F-4D97-AF65-F5344CB8AC3E}">
        <p14:creationId xmlns:p14="http://schemas.microsoft.com/office/powerpoint/2010/main" val="471534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082-7E20-C94D-B729-217C58CCDAF4}"/>
              </a:ext>
            </a:extLst>
          </p:cNvPr>
          <p:cNvSpPr>
            <a:spLocks noGrp="1"/>
          </p:cNvSpPr>
          <p:nvPr>
            <p:ph type="title"/>
          </p:nvPr>
        </p:nvSpPr>
        <p:spPr>
          <a:xfrm>
            <a:off x="297408" y="1676089"/>
            <a:ext cx="11600942" cy="952503"/>
          </a:xfrm>
        </p:spPr>
        <p:txBody>
          <a:bodyPr>
            <a:normAutofit fontScale="90000"/>
          </a:bodyPr>
          <a:lstStyle/>
          <a:p>
            <a:r>
              <a:rPr lang="en-US" b="1" dirty="0"/>
              <a:t>ANSWERING QUESTIONS </a:t>
            </a:r>
            <a:r>
              <a:rPr lang="en-US" i="1" dirty="0"/>
              <a:t>with minimal supervision</a:t>
            </a:r>
          </a:p>
        </p:txBody>
      </p:sp>
      <p:sp>
        <p:nvSpPr>
          <p:cNvPr id="3" name="Text Placeholder 2">
            <a:extLst>
              <a:ext uri="{FF2B5EF4-FFF2-40B4-BE49-F238E27FC236}">
                <a16:creationId xmlns:a16="http://schemas.microsoft.com/office/drawing/2014/main" id="{3868F6C7-2177-D346-A1BF-4CEFC3A37714}"/>
              </a:ext>
            </a:extLst>
          </p:cNvPr>
          <p:cNvSpPr>
            <a:spLocks noGrp="1"/>
          </p:cNvSpPr>
          <p:nvPr>
            <p:ph type="body" idx="1"/>
          </p:nvPr>
        </p:nvSpPr>
        <p:spPr>
          <a:xfrm>
            <a:off x="201707" y="4061013"/>
            <a:ext cx="11990294" cy="2286008"/>
          </a:xfrm>
        </p:spPr>
        <p:txBody>
          <a:bodyPr>
            <a:normAutofit/>
          </a:bodyPr>
          <a:lstStyle/>
          <a:p>
            <a:pPr algn="l"/>
            <a:r>
              <a:rPr lang="en-US" sz="1700" b="1" dirty="0">
                <a:solidFill>
                  <a:srgbClr val="1360B2"/>
                </a:solidFill>
              </a:rPr>
              <a:t>K</a:t>
            </a:r>
            <a:r>
              <a:rPr lang="en-US" sz="1700" dirty="0">
                <a:solidFill>
                  <a:schemeClr val="tx1">
                    <a:lumMod val="50000"/>
                    <a:lumOff val="50000"/>
                  </a:schemeClr>
                </a:solidFill>
              </a:rPr>
              <a:t> </a:t>
            </a:r>
            <a:r>
              <a:rPr lang="en-US" sz="1700" dirty="0">
                <a:latin typeface="Merriweather Sans Light" panose="02000503060000020004" pitchFamily="2" charset="77"/>
              </a:rPr>
              <a:t>et al. Question Answering as Global Reasoning over Semantic Abstractions. AAAI 18.</a:t>
            </a:r>
          </a:p>
          <a:p>
            <a:pPr algn="l"/>
            <a:r>
              <a:rPr lang="en-US" sz="1700" b="1" dirty="0">
                <a:solidFill>
                  <a:srgbClr val="1360B2"/>
                </a:solidFill>
              </a:rPr>
              <a:t>K</a:t>
            </a:r>
            <a:r>
              <a:rPr lang="en-US" sz="1700" dirty="0">
                <a:solidFill>
                  <a:schemeClr val="tx1">
                    <a:lumMod val="50000"/>
                    <a:lumOff val="50000"/>
                  </a:schemeClr>
                </a:solidFill>
              </a:rPr>
              <a:t> </a:t>
            </a:r>
            <a:r>
              <a:rPr lang="en-US" sz="1700" dirty="0">
                <a:latin typeface="Merriweather Sans Light" panose="02000503060000020004" pitchFamily="2" charset="77"/>
              </a:rPr>
              <a:t>et al. Question Answering via Integer Programming over Semi-Structured Knowledge. IJCAI 16.</a:t>
            </a:r>
          </a:p>
          <a:p>
            <a:pPr algn="l"/>
            <a:r>
              <a:rPr lang="en-US" sz="1700" dirty="0">
                <a:latin typeface="Merriweather Sans Light" panose="02000503060000020004" pitchFamily="2" charset="77"/>
              </a:rPr>
              <a:t>Clark, EKSTT</a:t>
            </a:r>
            <a:r>
              <a:rPr lang="en-US" sz="1700" b="1" dirty="0">
                <a:solidFill>
                  <a:srgbClr val="1360B2"/>
                </a:solidFill>
              </a:rPr>
              <a:t>K</a:t>
            </a:r>
            <a:r>
              <a:rPr lang="en-US" sz="1700" dirty="0">
                <a:latin typeface="Merriweather Sans Light" panose="02000503060000020004" pitchFamily="2" charset="77"/>
              </a:rPr>
              <a:t>. Combining Retrieval, Statistics, and Inference to Answer Elementary Science Questions. AAAI 16.</a:t>
            </a:r>
          </a:p>
          <a:p>
            <a:pPr algn="l"/>
            <a:endParaRPr lang="en-US" sz="1700" dirty="0"/>
          </a:p>
          <a:p>
            <a:pPr algn="l"/>
            <a:endParaRPr lang="en-US" sz="1700" dirty="0"/>
          </a:p>
          <a:p>
            <a:pPr algn="l"/>
            <a:endParaRPr lang="en-US" sz="1700" dirty="0"/>
          </a:p>
        </p:txBody>
      </p:sp>
    </p:spTree>
    <p:extLst>
      <p:ext uri="{BB962C8B-B14F-4D97-AF65-F5344CB8AC3E}">
        <p14:creationId xmlns:p14="http://schemas.microsoft.com/office/powerpoint/2010/main" val="13728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latin typeface="Merriweather Sans Light" panose="02000503060000020004" pitchFamily="2" charset="77"/>
              </a:rPr>
              <a:t>The grand goal: </a:t>
            </a:r>
            <a:r>
              <a:rPr lang="en-US" i="1" dirty="0">
                <a:latin typeface="Merriweather Sans Light" panose="02000503060000020004" pitchFamily="2" charset="77"/>
              </a:rPr>
              <a:t>Natural Language Understanding (NLU). </a:t>
            </a:r>
          </a:p>
          <a:p>
            <a:r>
              <a:rPr lang="en-US" dirty="0">
                <a:latin typeface="Merriweather Sans Light" panose="02000503060000020004" pitchFamily="2" charset="77"/>
              </a:rPr>
              <a:t>Measuring progress by answering questions.</a:t>
            </a:r>
          </a:p>
          <a:p>
            <a:pPr lvl="1"/>
            <a:r>
              <a:rPr lang="en-US" dirty="0">
                <a:latin typeface="Merriweather Sans Light" panose="02000503060000020004" pitchFamily="2" charset="77"/>
              </a:rPr>
              <a:t>A system that is better at understanding language should </a:t>
            </a:r>
            <a:br>
              <a:rPr lang="en-US" dirty="0">
                <a:latin typeface="Merriweather Sans Light" panose="02000503060000020004" pitchFamily="2" charset="77"/>
              </a:rPr>
            </a:br>
            <a:r>
              <a:rPr lang="en-US" dirty="0">
                <a:latin typeface="Merriweather Sans Light" panose="02000503060000020004" pitchFamily="2" charset="77"/>
              </a:rPr>
              <a:t>have a higher chance of answering questions.</a:t>
            </a:r>
          </a:p>
          <a:p>
            <a:endParaRPr lang="en-US" dirty="0">
              <a:latin typeface="Merriweather Sans Light" panose="02000503060000020004" pitchFamily="2" charset="77"/>
            </a:endParaRPr>
          </a:p>
          <a:p>
            <a:pPr lvl="1" fontAlgn="base"/>
            <a:r>
              <a:rPr lang="en-US" dirty="0">
                <a:latin typeface="Merriweather Sans Light" panose="02000503060000020004" pitchFamily="2" charset="77"/>
              </a:rPr>
              <a:t>This has been used in the field for many years. </a:t>
            </a:r>
            <a:br>
              <a:rPr lang="en-US" dirty="0">
                <a:latin typeface="Merriweather Sans Light" panose="02000503060000020004" pitchFamily="2" charset="77"/>
              </a:rPr>
            </a:br>
            <a:r>
              <a:rPr lang="en-US" sz="1800" b="1" dirty="0">
                <a:solidFill>
                  <a:schemeClr val="bg1">
                    <a:lumMod val="50000"/>
                  </a:schemeClr>
                </a:solidFill>
                <a:latin typeface="Merriweather Sans Light" panose="02000503060000020004" pitchFamily="2" charset="77"/>
              </a:rPr>
              <a:t>[Winograd, 1972; </a:t>
            </a:r>
            <a:r>
              <a:rPr lang="en-US" sz="1800" b="1" dirty="0" err="1">
                <a:solidFill>
                  <a:schemeClr val="bg1">
                    <a:lumMod val="50000"/>
                  </a:schemeClr>
                </a:solidFill>
                <a:latin typeface="Merriweather Sans Light" panose="02000503060000020004" pitchFamily="2" charset="77"/>
              </a:rPr>
              <a:t>Lehnert</a:t>
            </a:r>
            <a:r>
              <a:rPr lang="en-US" sz="1800" b="1" dirty="0">
                <a:solidFill>
                  <a:schemeClr val="bg1">
                    <a:lumMod val="50000"/>
                  </a:schemeClr>
                </a:solidFill>
                <a:latin typeface="Merriweather Sans Light" panose="02000503060000020004" pitchFamily="2" charset="77"/>
              </a:rPr>
              <a:t>, 1977b; others] </a:t>
            </a:r>
          </a:p>
          <a:p>
            <a:pPr lvl="1"/>
            <a:endParaRPr lang="en-US" dirty="0">
              <a:latin typeface="Merriweather Sans Light" panose="02000503060000020004" pitchFamily="2" charset="77"/>
            </a:endParaRPr>
          </a:p>
          <a:p>
            <a:pPr lvl="1"/>
            <a:r>
              <a:rPr lang="en-US" sz="1900" dirty="0">
                <a:latin typeface="Merriweather Sans Light" panose="02000503060000020004" pitchFamily="2" charset="77"/>
              </a:rPr>
              <a:t>Question Answering (QA), Reading Comprehension (RC), Textual Entailment (TE), etc. </a:t>
            </a:r>
          </a:p>
        </p:txBody>
      </p:sp>
      <p:sp>
        <p:nvSpPr>
          <p:cNvPr id="2" name="Title 1"/>
          <p:cNvSpPr>
            <a:spLocks noGrp="1"/>
          </p:cNvSpPr>
          <p:nvPr>
            <p:ph type="title"/>
          </p:nvPr>
        </p:nvSpPr>
        <p:spPr>
          <a:xfrm>
            <a:off x="88900" y="292874"/>
            <a:ext cx="11988800" cy="884277"/>
          </a:xfrm>
        </p:spPr>
        <p:txBody>
          <a:bodyPr/>
          <a:lstStyle/>
          <a:p>
            <a:r>
              <a:rPr lang="en-US" dirty="0"/>
              <a:t>Why Answering Questions?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11</a:t>
            </a:fld>
            <a:endParaRPr lang="en-US" dirty="0"/>
          </a:p>
        </p:txBody>
      </p:sp>
      <p:grpSp>
        <p:nvGrpSpPr>
          <p:cNvPr id="7" name="Group 6">
            <a:extLst>
              <a:ext uri="{FF2B5EF4-FFF2-40B4-BE49-F238E27FC236}">
                <a16:creationId xmlns:a16="http://schemas.microsoft.com/office/drawing/2014/main" id="{C7FE5CA1-6241-5147-A374-3931AB337CCE}"/>
              </a:ext>
            </a:extLst>
          </p:cNvPr>
          <p:cNvGrpSpPr/>
          <p:nvPr/>
        </p:nvGrpSpPr>
        <p:grpSpPr>
          <a:xfrm>
            <a:off x="8763000" y="3343275"/>
            <a:ext cx="2524431" cy="1897318"/>
            <a:chOff x="8367250" y="2930012"/>
            <a:chExt cx="2920181" cy="2310581"/>
          </a:xfrm>
        </p:grpSpPr>
        <p:sp>
          <p:nvSpPr>
            <p:cNvPr id="13" name="Rounded Rectangle 12"/>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 name="Group 4"/>
            <p:cNvGrpSpPr/>
            <p:nvPr/>
          </p:nvGrpSpPr>
          <p:grpSpPr>
            <a:xfrm>
              <a:off x="8749230" y="3061070"/>
              <a:ext cx="2341557" cy="1982879"/>
              <a:chOff x="8483759" y="2962747"/>
              <a:chExt cx="2729193" cy="2284244"/>
            </a:xfrm>
          </p:grpSpPr>
          <p:pic>
            <p:nvPicPr>
              <p:cNvPr id="6" name="Google Shape;1258;p104" descr="Related image"/>
              <p:cNvPicPr preferRelativeResize="0"/>
              <p:nvPr/>
            </p:nvPicPr>
            <p:blipFill>
              <a:blip r:embed="rId3">
                <a:alphaModFix/>
              </a:blip>
              <a:stretch>
                <a:fillRect/>
              </a:stretch>
            </p:blipFill>
            <p:spPr>
              <a:xfrm>
                <a:off x="8536020" y="3108315"/>
                <a:ext cx="975299" cy="1037862"/>
              </a:xfrm>
              <a:prstGeom prst="rect">
                <a:avLst/>
              </a:prstGeom>
              <a:noFill/>
              <a:ln>
                <a:noFill/>
              </a:ln>
            </p:spPr>
          </p:pic>
          <p:pic>
            <p:nvPicPr>
              <p:cNvPr id="4098" name="Picture 2" desc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ge result for ques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ge result for thinking bubble ques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26902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latin typeface="Merriweather Sans Light" panose="02000503060000020004" pitchFamily="2" charset="77"/>
              </a:rPr>
              <a:t>Standardized science exams. </a:t>
            </a:r>
            <a:r>
              <a:rPr lang="en-US" sz="1800" dirty="0">
                <a:solidFill>
                  <a:schemeClr val="bg1">
                    <a:lumMod val="50000"/>
                  </a:schemeClr>
                </a:solidFill>
              </a:rPr>
              <a:t>[Clark et al. 2015]</a:t>
            </a:r>
            <a:endParaRPr lang="en-US" sz="1800" dirty="0"/>
          </a:p>
          <a:p>
            <a:r>
              <a:rPr lang="en-US" sz="2400" dirty="0">
                <a:solidFill>
                  <a:schemeClr val="dk1"/>
                </a:solidFill>
                <a:latin typeface="Merriweather Sans Light" panose="02000503060000020004" pitchFamily="2" charset="77"/>
              </a:rPr>
              <a:t>Simple language; machines require the ability to use the knowledge and abstract over it. </a:t>
            </a:r>
          </a:p>
          <a:p>
            <a:endParaRPr lang="en-US" sz="2400" dirty="0">
              <a:solidFill>
                <a:schemeClr val="dk1"/>
              </a:solidFill>
            </a:endParaRPr>
          </a:p>
          <a:p>
            <a:endParaRPr lang="en-US" sz="2400" dirty="0">
              <a:solidFill>
                <a:schemeClr val="dk1"/>
              </a:solidFill>
            </a:endParaRPr>
          </a:p>
        </p:txBody>
      </p:sp>
      <p:sp>
        <p:nvSpPr>
          <p:cNvPr id="3" name="Slide Number Placeholder 2"/>
          <p:cNvSpPr>
            <a:spLocks noGrp="1"/>
          </p:cNvSpPr>
          <p:nvPr>
            <p:ph type="sldNum" sz="quarter" idx="12"/>
          </p:nvPr>
        </p:nvSpPr>
        <p:spPr/>
        <p:txBody>
          <a:bodyPr/>
          <a:lstStyle/>
          <a:p>
            <a:fld id="{86B4B35C-345F-9846-8E6A-29269C850829}" type="slidenum">
              <a:rPr lang="en-US" smtClean="0"/>
              <a:pPr/>
              <a:t>12</a:t>
            </a:fld>
            <a:endParaRPr lang="en-US"/>
          </a:p>
        </p:txBody>
      </p:sp>
      <p:sp>
        <p:nvSpPr>
          <p:cNvPr id="4" name="Title 3"/>
          <p:cNvSpPr>
            <a:spLocks noGrp="1"/>
          </p:cNvSpPr>
          <p:nvPr>
            <p:ph type="title"/>
          </p:nvPr>
        </p:nvSpPr>
        <p:spPr>
          <a:xfrm>
            <a:off x="222422" y="292874"/>
            <a:ext cx="11969578" cy="884277"/>
          </a:xfrm>
        </p:spPr>
        <p:txBody>
          <a:bodyPr>
            <a:noAutofit/>
          </a:bodyPr>
          <a:lstStyle/>
          <a:p>
            <a:r>
              <a:rPr lang="en-US" dirty="0"/>
              <a:t>Answering Questions: The Setting</a:t>
            </a:r>
          </a:p>
        </p:txBody>
      </p:sp>
      <p:sp>
        <p:nvSpPr>
          <p:cNvPr id="5" name="Google Shape;804;p82"/>
          <p:cNvSpPr/>
          <p:nvPr/>
        </p:nvSpPr>
        <p:spPr>
          <a:xfrm>
            <a:off x="2015959" y="3646784"/>
            <a:ext cx="7115621"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dirty="0">
                <a:solidFill>
                  <a:schemeClr val="dk1"/>
                </a:solidFill>
              </a:rPr>
              <a:t> </a:t>
            </a:r>
            <a:r>
              <a:rPr lang="en-US" sz="2400" i="1" dirty="0">
                <a:solidFill>
                  <a:schemeClr val="dk1"/>
                </a:solidFill>
              </a:rPr>
              <a:t>A bear survives winters with what structure?</a:t>
            </a:r>
            <a:endParaRPr lang="en-US" sz="2400" b="1" i="1" dirty="0">
              <a:solidFill>
                <a:schemeClr val="dk1"/>
              </a:solidFill>
            </a:endParaRPr>
          </a:p>
        </p:txBody>
      </p:sp>
      <p:pic>
        <p:nvPicPr>
          <p:cNvPr id="8" name="Google Shape;805;p82">
            <a:extLst>
              <a:ext uri="{FF2B5EF4-FFF2-40B4-BE49-F238E27FC236}">
                <a16:creationId xmlns:a16="http://schemas.microsoft.com/office/drawing/2014/main" id="{2CC5CD1A-6178-A646-9A14-CEB65026EC99}"/>
              </a:ext>
            </a:extLst>
          </p:cNvPr>
          <p:cNvPicPr preferRelativeResize="0"/>
          <p:nvPr/>
        </p:nvPicPr>
        <p:blipFill>
          <a:blip r:embed="rId3"/>
          <a:stretch>
            <a:fillRect/>
          </a:stretch>
        </p:blipFill>
        <p:spPr>
          <a:xfrm>
            <a:off x="572196" y="3620656"/>
            <a:ext cx="1303730" cy="990749"/>
          </a:xfrm>
          <a:prstGeom prst="rect">
            <a:avLst/>
          </a:prstGeom>
          <a:noFill/>
          <a:ln>
            <a:noFill/>
          </a:ln>
        </p:spPr>
      </p:pic>
      <p:sp>
        <p:nvSpPr>
          <p:cNvPr id="9" name="Google Shape;804;p82">
            <a:extLst>
              <a:ext uri="{FF2B5EF4-FFF2-40B4-BE49-F238E27FC236}">
                <a16:creationId xmlns:a16="http://schemas.microsoft.com/office/drawing/2014/main" id="{AE208DD7-9B07-AC48-BC1B-1DBD4FDFB30D}"/>
              </a:ext>
            </a:extLst>
          </p:cNvPr>
          <p:cNvSpPr/>
          <p:nvPr/>
        </p:nvSpPr>
        <p:spPr>
          <a:xfrm>
            <a:off x="9728118" y="3543501"/>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10" name="TextBox 9">
            <a:extLst>
              <a:ext uri="{FF2B5EF4-FFF2-40B4-BE49-F238E27FC236}">
                <a16:creationId xmlns:a16="http://schemas.microsoft.com/office/drawing/2014/main" id="{DF78F890-7BD0-BD44-9A47-A4D75C24290A}"/>
              </a:ext>
            </a:extLst>
          </p:cNvPr>
          <p:cNvSpPr txBox="1"/>
          <p:nvPr/>
        </p:nvSpPr>
        <p:spPr>
          <a:xfrm>
            <a:off x="9188915" y="3620656"/>
            <a:ext cx="529312" cy="923330"/>
          </a:xfrm>
          <a:prstGeom prst="rect">
            <a:avLst/>
          </a:prstGeom>
          <a:noFill/>
        </p:spPr>
        <p:txBody>
          <a:bodyPr wrap="none" rtlCol="0">
            <a:spAutoFit/>
          </a:bodyPr>
          <a:lstStyle/>
          <a:p>
            <a:r>
              <a:rPr lang="en-US" sz="5400" b="1" dirty="0"/>
              <a:t>+</a:t>
            </a:r>
          </a:p>
        </p:txBody>
      </p:sp>
      <p:sp>
        <p:nvSpPr>
          <p:cNvPr id="11" name="Rectangle 10">
            <a:extLst>
              <a:ext uri="{FF2B5EF4-FFF2-40B4-BE49-F238E27FC236}">
                <a16:creationId xmlns:a16="http://schemas.microsoft.com/office/drawing/2014/main" id="{7D8471E0-4CAF-CF41-BD8F-743768AFE93E}"/>
              </a:ext>
            </a:extLst>
          </p:cNvPr>
          <p:cNvSpPr/>
          <p:nvPr/>
        </p:nvSpPr>
        <p:spPr>
          <a:xfrm>
            <a:off x="3918222" y="5080411"/>
            <a:ext cx="4952732" cy="1200329"/>
          </a:xfrm>
          <a:prstGeom prst="rect">
            <a:avLst/>
          </a:prstGeom>
        </p:spPr>
        <p:txBody>
          <a:bodyPr wrap="square" lIns="0" rIns="0">
            <a:spAutoFit/>
          </a:bodyPr>
          <a:lstStyle/>
          <a:p>
            <a:r>
              <a:rPr lang="en-US" sz="2400" dirty="0">
                <a:latin typeface="Merriweather Sans Light" panose="02000503060000020004" pitchFamily="2" charset="77"/>
              </a:rPr>
              <a:t>Attached to each question is an </a:t>
            </a:r>
            <a:r>
              <a:rPr lang="en-US" sz="2400" b="1" dirty="0">
                <a:latin typeface="Merriweather Sans Light" panose="02000503060000020004" pitchFamily="2" charset="77"/>
              </a:rPr>
              <a:t>evidence paragraph</a:t>
            </a:r>
            <a:r>
              <a:rPr lang="en-US" sz="2400" dirty="0">
                <a:latin typeface="Merriweather Sans Light" panose="02000503060000020004" pitchFamily="2" charset="77"/>
              </a:rPr>
              <a:t>, potentially with the answer to the question. </a:t>
            </a:r>
          </a:p>
        </p:txBody>
      </p:sp>
      <p:sp>
        <p:nvSpPr>
          <p:cNvPr id="12" name="TextBox 11">
            <a:extLst>
              <a:ext uri="{FF2B5EF4-FFF2-40B4-BE49-F238E27FC236}">
                <a16:creationId xmlns:a16="http://schemas.microsoft.com/office/drawing/2014/main" id="{DAFC9097-010B-D542-8A3C-3F4C57FA2CDA}"/>
              </a:ext>
            </a:extLst>
          </p:cNvPr>
          <p:cNvSpPr txBox="1"/>
          <p:nvPr/>
        </p:nvSpPr>
        <p:spPr>
          <a:xfrm>
            <a:off x="1569454" y="5222532"/>
            <a:ext cx="529312" cy="923330"/>
          </a:xfrm>
          <a:prstGeom prst="rect">
            <a:avLst/>
          </a:prstGeom>
          <a:noFill/>
        </p:spPr>
        <p:txBody>
          <a:bodyPr wrap="none" rtlCol="0">
            <a:spAutoFit/>
          </a:bodyPr>
          <a:lstStyle/>
          <a:p>
            <a:r>
              <a:rPr lang="en-US" sz="5400" b="1" dirty="0"/>
              <a:t>+</a:t>
            </a:r>
          </a:p>
        </p:txBody>
      </p:sp>
      <p:pic>
        <p:nvPicPr>
          <p:cNvPr id="13" name="Picture 12">
            <a:extLst>
              <a:ext uri="{FF2B5EF4-FFF2-40B4-BE49-F238E27FC236}">
                <a16:creationId xmlns:a16="http://schemas.microsoft.com/office/drawing/2014/main" id="{20ABB2EC-28CA-FC40-9286-961F6A7DDD0A}"/>
              </a:ext>
            </a:extLst>
          </p:cNvPr>
          <p:cNvPicPr>
            <a:picLocks noChangeAspect="1"/>
          </p:cNvPicPr>
          <p:nvPr/>
        </p:nvPicPr>
        <p:blipFill>
          <a:blip r:embed="rId4"/>
          <a:stretch>
            <a:fillRect/>
          </a:stretch>
        </p:blipFill>
        <p:spPr>
          <a:xfrm>
            <a:off x="2098766" y="4892037"/>
            <a:ext cx="1584320" cy="1584320"/>
          </a:xfrm>
          <a:prstGeom prst="rect">
            <a:avLst/>
          </a:prstGeom>
        </p:spPr>
      </p:pic>
    </p:spTree>
    <p:extLst>
      <p:ext uri="{BB962C8B-B14F-4D97-AF65-F5344CB8AC3E}">
        <p14:creationId xmlns:p14="http://schemas.microsoft.com/office/powerpoint/2010/main" val="71320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5E5770F-8508-0C48-97E6-0DEE41421955}"/>
              </a:ext>
            </a:extLst>
          </p:cNvPr>
          <p:cNvGrpSpPr/>
          <p:nvPr/>
        </p:nvGrpSpPr>
        <p:grpSpPr>
          <a:xfrm>
            <a:off x="576228" y="3287346"/>
            <a:ext cx="9612801" cy="1729778"/>
            <a:chOff x="576228" y="3287346"/>
            <a:chExt cx="9612801" cy="1729778"/>
          </a:xfrm>
        </p:grpSpPr>
        <p:sp>
          <p:nvSpPr>
            <p:cNvPr id="11" name="Google Shape;835;p83"/>
            <p:cNvSpPr/>
            <p:nvPr/>
          </p:nvSpPr>
          <p:spPr>
            <a:xfrm>
              <a:off x="2036711" y="3378998"/>
              <a:ext cx="8152318" cy="1499452"/>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pPr>
              <a:r>
                <a:rPr lang="en-US" sz="2240" i="1" dirty="0">
                  <a:latin typeface="Merriweather Sans" charset="0"/>
                  <a:ea typeface="Merriweather Sans" charset="0"/>
                  <a:cs typeface="Merriweather Sans" charset="0"/>
                </a:rPr>
                <a:t>… and a bear survives winters using its thick fur …  </a:t>
              </a:r>
              <a:r>
                <a:rPr lang="en-US" sz="2240" i="1" dirty="0">
                  <a:solidFill>
                    <a:schemeClr val="dk1"/>
                  </a:solidFill>
                  <a:latin typeface="Merriweather Sans" charset="0"/>
                  <a:ea typeface="Merriweather Sans" charset="0"/>
                  <a:cs typeface="Merriweather Sans" charset="0"/>
                </a:rPr>
                <a:t> </a:t>
              </a:r>
              <a:endParaRPr sz="2240" i="1" dirty="0">
                <a:latin typeface="Merriweather Sans" charset="0"/>
                <a:ea typeface="Merriweather Sans" charset="0"/>
                <a:cs typeface="Merriweather Sans" charset="0"/>
              </a:endParaRPr>
            </a:p>
          </p:txBody>
        </p:sp>
        <p:pic>
          <p:nvPicPr>
            <p:cNvPr id="15" name="Picture 14">
              <a:extLst>
                <a:ext uri="{FF2B5EF4-FFF2-40B4-BE49-F238E27FC236}">
                  <a16:creationId xmlns:a16="http://schemas.microsoft.com/office/drawing/2014/main" id="{B9BC9809-6EE3-1D44-B126-5A3BC7663E5B}"/>
                </a:ext>
              </a:extLst>
            </p:cNvPr>
            <p:cNvPicPr>
              <a:picLocks noChangeAspect="1"/>
            </p:cNvPicPr>
            <p:nvPr/>
          </p:nvPicPr>
          <p:blipFill>
            <a:blip r:embed="rId3"/>
            <a:stretch>
              <a:fillRect/>
            </a:stretch>
          </p:blipFill>
          <p:spPr>
            <a:xfrm>
              <a:off x="672668" y="3825168"/>
              <a:ext cx="1191956" cy="1191956"/>
            </a:xfrm>
            <a:prstGeom prst="rect">
              <a:avLst/>
            </a:prstGeom>
          </p:spPr>
        </p:pic>
        <p:sp>
          <p:nvSpPr>
            <p:cNvPr id="3" name="Rectangle 2">
              <a:extLst>
                <a:ext uri="{FF2B5EF4-FFF2-40B4-BE49-F238E27FC236}">
                  <a16:creationId xmlns:a16="http://schemas.microsoft.com/office/drawing/2014/main" id="{A6BE7997-4AD8-7E49-AF76-473B628C6791}"/>
                </a:ext>
              </a:extLst>
            </p:cNvPr>
            <p:cNvSpPr/>
            <p:nvPr/>
          </p:nvSpPr>
          <p:spPr>
            <a:xfrm>
              <a:off x="576228" y="3287346"/>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sp>
        <p:nvSpPr>
          <p:cNvPr id="19" name="Google Shape;804;p82">
            <a:extLst>
              <a:ext uri="{FF2B5EF4-FFF2-40B4-BE49-F238E27FC236}">
                <a16:creationId xmlns:a16="http://schemas.microsoft.com/office/drawing/2014/main" id="{A91E92BC-E0EC-E34F-849F-B3066B475A2A}"/>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i="1" dirty="0">
                <a:solidFill>
                  <a:schemeClr val="dk1"/>
                </a:solidFill>
              </a:rPr>
              <a:t> A bear survives winters with what structure?</a:t>
            </a:r>
            <a:endParaRPr lang="en-US" sz="2400" b="1" i="1" dirty="0">
              <a:solidFill>
                <a:schemeClr val="dk1"/>
              </a:solidFill>
            </a:endParaRPr>
          </a:p>
        </p:txBody>
      </p:sp>
      <p:sp>
        <p:nvSpPr>
          <p:cNvPr id="23" name="Google Shape;804;p82">
            <a:extLst>
              <a:ext uri="{FF2B5EF4-FFF2-40B4-BE49-F238E27FC236}">
                <a16:creationId xmlns:a16="http://schemas.microsoft.com/office/drawing/2014/main" id="{F2290011-6BC3-F646-A136-F2E6936FF3AC}"/>
              </a:ext>
            </a:extLst>
          </p:cNvPr>
          <p:cNvSpPr/>
          <p:nvPr/>
        </p:nvSpPr>
        <p:spPr>
          <a:xfrm>
            <a:off x="9813485" y="1646135"/>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2" name="Title 1"/>
          <p:cNvSpPr>
            <a:spLocks noGrp="1"/>
          </p:cNvSpPr>
          <p:nvPr>
            <p:ph type="title"/>
          </p:nvPr>
        </p:nvSpPr>
        <p:spPr>
          <a:xfrm>
            <a:off x="88900" y="292874"/>
            <a:ext cx="11988800" cy="884277"/>
          </a:xfrm>
        </p:spPr>
        <p:txBody>
          <a:bodyPr/>
          <a:lstStyle/>
          <a:p>
            <a:r>
              <a:rPr lang="en-US" dirty="0"/>
              <a:t>Linguistic Variability</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13</a:t>
            </a:fld>
            <a:endParaRPr lang="en-US" dirty="0"/>
          </a:p>
        </p:txBody>
      </p:sp>
      <p:sp>
        <p:nvSpPr>
          <p:cNvPr id="21" name="Google Shape;823;p83"/>
          <p:cNvSpPr/>
          <p:nvPr/>
        </p:nvSpPr>
        <p:spPr>
          <a:xfrm>
            <a:off x="7095688" y="3962967"/>
            <a:ext cx="1166787" cy="331514"/>
          </a:xfrm>
          <a:prstGeom prst="roundRect">
            <a:avLst>
              <a:gd name="adj" fmla="val 37839"/>
            </a:avLst>
          </a:prstGeom>
          <a:solidFill>
            <a:schemeClr val="accent6">
              <a:lumMod val="75000"/>
              <a:alpha val="26275"/>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823;p83"/>
          <p:cNvSpPr/>
          <p:nvPr/>
        </p:nvSpPr>
        <p:spPr>
          <a:xfrm>
            <a:off x="3030584" y="3962967"/>
            <a:ext cx="2980931" cy="331514"/>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2" name="Google Shape;805;p82">
            <a:extLst>
              <a:ext uri="{FF2B5EF4-FFF2-40B4-BE49-F238E27FC236}">
                <a16:creationId xmlns:a16="http://schemas.microsoft.com/office/drawing/2014/main" id="{ADB3477D-EB86-6C44-B2E0-2C709DF0BB6B}"/>
              </a:ext>
            </a:extLst>
          </p:cNvPr>
          <p:cNvPicPr preferRelativeResize="0"/>
          <p:nvPr/>
        </p:nvPicPr>
        <p:blipFill>
          <a:blip r:embed="rId4"/>
          <a:stretch>
            <a:fillRect/>
          </a:stretch>
        </p:blipFill>
        <p:spPr>
          <a:xfrm>
            <a:off x="650572" y="1743813"/>
            <a:ext cx="1303730" cy="990749"/>
          </a:xfrm>
          <a:prstGeom prst="rect">
            <a:avLst/>
          </a:prstGeom>
          <a:noFill/>
          <a:ln>
            <a:noFill/>
          </a:ln>
        </p:spPr>
      </p:pic>
      <p:sp>
        <p:nvSpPr>
          <p:cNvPr id="16" name="Google Shape;823;p83">
            <a:extLst>
              <a:ext uri="{FF2B5EF4-FFF2-40B4-BE49-F238E27FC236}">
                <a16:creationId xmlns:a16="http://schemas.microsoft.com/office/drawing/2014/main" id="{8088B5B0-4BBA-4242-A3A5-42FCE97D26D5}"/>
              </a:ext>
            </a:extLst>
          </p:cNvPr>
          <p:cNvSpPr/>
          <p:nvPr/>
        </p:nvSpPr>
        <p:spPr>
          <a:xfrm>
            <a:off x="9861845" y="2206107"/>
            <a:ext cx="1372214" cy="331514"/>
          </a:xfrm>
          <a:prstGeom prst="roundRect">
            <a:avLst>
              <a:gd name="adj" fmla="val 37839"/>
            </a:avLst>
          </a:prstGeom>
          <a:solidFill>
            <a:schemeClr val="accent6">
              <a:lumMod val="75000"/>
              <a:alpha val="26275"/>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823;p83">
            <a:extLst>
              <a:ext uri="{FF2B5EF4-FFF2-40B4-BE49-F238E27FC236}">
                <a16:creationId xmlns:a16="http://schemas.microsoft.com/office/drawing/2014/main" id="{0E9B71BC-8F26-474C-8BAA-A8E8E842A8DE}"/>
              </a:ext>
            </a:extLst>
          </p:cNvPr>
          <p:cNvSpPr/>
          <p:nvPr/>
        </p:nvSpPr>
        <p:spPr>
          <a:xfrm>
            <a:off x="3464035" y="2073430"/>
            <a:ext cx="2845325" cy="331514"/>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TextBox 23">
            <a:extLst>
              <a:ext uri="{FF2B5EF4-FFF2-40B4-BE49-F238E27FC236}">
                <a16:creationId xmlns:a16="http://schemas.microsoft.com/office/drawing/2014/main" id="{E7CD7163-6771-FA45-9EA9-3A83666D1F83}"/>
              </a:ext>
            </a:extLst>
          </p:cNvPr>
          <p:cNvSpPr txBox="1"/>
          <p:nvPr/>
        </p:nvSpPr>
        <p:spPr>
          <a:xfrm>
            <a:off x="9243109" y="1733681"/>
            <a:ext cx="529312" cy="923330"/>
          </a:xfrm>
          <a:prstGeom prst="rect">
            <a:avLst/>
          </a:prstGeom>
          <a:noFill/>
        </p:spPr>
        <p:txBody>
          <a:bodyPr wrap="none" rtlCol="0">
            <a:spAutoFit/>
          </a:bodyPr>
          <a:lstStyle/>
          <a:p>
            <a:r>
              <a:rPr lang="en-US" sz="5400" b="1" dirty="0"/>
              <a:t>+</a:t>
            </a:r>
          </a:p>
        </p:txBody>
      </p:sp>
      <p:sp>
        <p:nvSpPr>
          <p:cNvPr id="25" name="Arc 24">
            <a:extLst>
              <a:ext uri="{FF2B5EF4-FFF2-40B4-BE49-F238E27FC236}">
                <a16:creationId xmlns:a16="http://schemas.microsoft.com/office/drawing/2014/main" id="{859D8F95-BEE4-674B-BFBA-699E214D514B}"/>
              </a:ext>
            </a:extLst>
          </p:cNvPr>
          <p:cNvSpPr/>
          <p:nvPr/>
        </p:nvSpPr>
        <p:spPr>
          <a:xfrm rot="6882795">
            <a:off x="3047888" y="2821774"/>
            <a:ext cx="2772740" cy="678540"/>
          </a:xfrm>
          <a:prstGeom prst="arc">
            <a:avLst>
              <a:gd name="adj1" fmla="val 11694189"/>
              <a:gd name="adj2" fmla="val 20173681"/>
            </a:avLst>
          </a:prstGeom>
          <a:ln w="53975">
            <a:solidFill>
              <a:srgbClr val="C02B2D"/>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8FC62DBB-D2D0-604F-8B61-D445ADF529AB}"/>
              </a:ext>
            </a:extLst>
          </p:cNvPr>
          <p:cNvSpPr/>
          <p:nvPr/>
        </p:nvSpPr>
        <p:spPr>
          <a:xfrm rot="19006435">
            <a:off x="7670389" y="3010176"/>
            <a:ext cx="2913955" cy="678540"/>
          </a:xfrm>
          <a:prstGeom prst="arc">
            <a:avLst>
              <a:gd name="adj1" fmla="val 11493242"/>
              <a:gd name="adj2" fmla="val 20844656"/>
            </a:avLst>
          </a:prstGeom>
          <a:ln w="53975">
            <a:solidFill>
              <a:schemeClr val="accent6">
                <a:lumMod val="75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8774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6" grpId="0" animBg="1"/>
      <p:bldP spid="18"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Linguistic Variability</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14</a:t>
            </a:fld>
            <a:endParaRPr lang="en-US" dirty="0"/>
          </a:p>
        </p:txBody>
      </p:sp>
      <p:grpSp>
        <p:nvGrpSpPr>
          <p:cNvPr id="5" name="Group 4">
            <a:extLst>
              <a:ext uri="{FF2B5EF4-FFF2-40B4-BE49-F238E27FC236}">
                <a16:creationId xmlns:a16="http://schemas.microsoft.com/office/drawing/2014/main" id="{D5CF3434-08FF-1547-B470-D6D9AD943807}"/>
              </a:ext>
            </a:extLst>
          </p:cNvPr>
          <p:cNvGrpSpPr/>
          <p:nvPr/>
        </p:nvGrpSpPr>
        <p:grpSpPr>
          <a:xfrm>
            <a:off x="576228" y="3477846"/>
            <a:ext cx="11272426" cy="1729778"/>
            <a:chOff x="576228" y="3287346"/>
            <a:chExt cx="11272426" cy="1729778"/>
          </a:xfrm>
        </p:grpSpPr>
        <p:sp>
          <p:nvSpPr>
            <p:cNvPr id="11" name="Google Shape;835;p83"/>
            <p:cNvSpPr/>
            <p:nvPr/>
          </p:nvSpPr>
          <p:spPr>
            <a:xfrm>
              <a:off x="2036710" y="3378998"/>
              <a:ext cx="9811944" cy="1499452"/>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spcBef>
                  <a:spcPts val="1000"/>
                </a:spcBef>
              </a:pPr>
              <a:r>
                <a:rPr lang="en-US" sz="2000" i="1" dirty="0">
                  <a:solidFill>
                    <a:schemeClr val="dk1"/>
                  </a:solidFill>
                  <a:latin typeface="Merriweather Sans" charset="0"/>
                  <a:ea typeface="Merriweather Sans" charset="0"/>
                  <a:cs typeface="Merriweather Sans" charset="0"/>
                </a:rPr>
                <a:t>...</a:t>
              </a:r>
              <a:r>
                <a:rPr lang="en-US" sz="2000" b="1" i="1" dirty="0">
                  <a:solidFill>
                    <a:schemeClr val="dk1"/>
                  </a:solidFill>
                  <a:latin typeface="Merriweather Sans" charset="0"/>
                  <a:ea typeface="Merriweather Sans" charset="0"/>
                  <a:cs typeface="Merriweather Sans" charset="0"/>
                </a:rPr>
                <a:t> </a:t>
              </a:r>
              <a:r>
                <a:rPr lang="en-US" sz="2000" i="1" dirty="0">
                  <a:solidFill>
                    <a:schemeClr val="dk1"/>
                  </a:solidFill>
                  <a:latin typeface="Merriweather Sans" charset="0"/>
                  <a:ea typeface="Merriweather Sans" charset="0"/>
                  <a:cs typeface="Merriweather Sans" charset="0"/>
                </a:rPr>
                <a:t>Polar bea</a:t>
              </a:r>
              <a:r>
                <a:rPr lang="en-US" sz="2000" i="1" dirty="0">
                  <a:latin typeface="Merriweather Sans" charset="0"/>
                  <a:ea typeface="Merriweather Sans" charset="0"/>
                  <a:cs typeface="Merriweather Sans" charset="0"/>
                </a:rPr>
                <a:t>rs, saved from the bitter cold by their </a:t>
              </a:r>
              <a:r>
                <a:rPr lang="en-US" sz="2000" i="1" dirty="0">
                  <a:solidFill>
                    <a:schemeClr val="dk1"/>
                  </a:solidFill>
                  <a:latin typeface="Merriweather Sans" charset="0"/>
                  <a:ea typeface="Merriweather Sans" charset="0"/>
                  <a:cs typeface="Merriweather Sans" charset="0"/>
                </a:rPr>
                <a:t>thick fur coat</a:t>
              </a:r>
              <a:r>
                <a:rPr lang="en-US" sz="2000" i="1" dirty="0">
                  <a:latin typeface="Merriweather Sans" charset="0"/>
                  <a:ea typeface="Merriweather Sans" charset="0"/>
                  <a:cs typeface="Merriweather Sans" charset="0"/>
                </a:rPr>
                <a:t>s</a:t>
              </a:r>
              <a:r>
                <a:rPr lang="en-US" sz="2000" b="1" i="1" dirty="0">
                  <a:latin typeface="Merriweather Sans" charset="0"/>
                  <a:ea typeface="Merriweather Sans" charset="0"/>
                  <a:cs typeface="Merriweather Sans" charset="0"/>
                </a:rPr>
                <a:t>,</a:t>
              </a:r>
              <a:r>
                <a:rPr lang="en-US" sz="2000" i="1" dirty="0">
                  <a:latin typeface="Merriweather Sans" charset="0"/>
                  <a:ea typeface="Merriweather Sans" charset="0"/>
                  <a:cs typeface="Merriweather Sans" charset="0"/>
                </a:rPr>
                <a:t> </a:t>
              </a:r>
              <a:r>
                <a:rPr lang="en-US" sz="2000" i="1" dirty="0">
                  <a:solidFill>
                    <a:schemeClr val="dk1"/>
                  </a:solidFill>
                  <a:latin typeface="Merriweather Sans" charset="0"/>
                  <a:ea typeface="Merriweather Sans" charset="0"/>
                  <a:cs typeface="Merriweather Sans" charset="0"/>
                </a:rPr>
                <a:t>are among the animals in danger of extinction because of global warming and human activities. …</a:t>
              </a:r>
              <a:endParaRPr lang="en-US" sz="2000" i="1" dirty="0">
                <a:latin typeface="Merriweather Sans" charset="0"/>
                <a:ea typeface="Merriweather Sans" charset="0"/>
                <a:cs typeface="Merriweather Sans" charset="0"/>
              </a:endParaRPr>
            </a:p>
          </p:txBody>
        </p:sp>
        <p:pic>
          <p:nvPicPr>
            <p:cNvPr id="15" name="Picture 14">
              <a:extLst>
                <a:ext uri="{FF2B5EF4-FFF2-40B4-BE49-F238E27FC236}">
                  <a16:creationId xmlns:a16="http://schemas.microsoft.com/office/drawing/2014/main" id="{B9BC9809-6EE3-1D44-B126-5A3BC7663E5B}"/>
                </a:ext>
              </a:extLst>
            </p:cNvPr>
            <p:cNvPicPr>
              <a:picLocks noChangeAspect="1"/>
            </p:cNvPicPr>
            <p:nvPr/>
          </p:nvPicPr>
          <p:blipFill>
            <a:blip r:embed="rId3"/>
            <a:stretch>
              <a:fillRect/>
            </a:stretch>
          </p:blipFill>
          <p:spPr>
            <a:xfrm>
              <a:off x="672668" y="3825168"/>
              <a:ext cx="1191956" cy="1191956"/>
            </a:xfrm>
            <a:prstGeom prst="rect">
              <a:avLst/>
            </a:prstGeom>
          </p:spPr>
        </p:pic>
        <p:sp>
          <p:nvSpPr>
            <p:cNvPr id="3" name="Rectangle 2">
              <a:extLst>
                <a:ext uri="{FF2B5EF4-FFF2-40B4-BE49-F238E27FC236}">
                  <a16:creationId xmlns:a16="http://schemas.microsoft.com/office/drawing/2014/main" id="{A6BE7997-4AD8-7E49-AF76-473B628C6791}"/>
                </a:ext>
              </a:extLst>
            </p:cNvPr>
            <p:cNvSpPr/>
            <p:nvPr/>
          </p:nvSpPr>
          <p:spPr>
            <a:xfrm>
              <a:off x="576228" y="3287346"/>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grpSp>
        <p:nvGrpSpPr>
          <p:cNvPr id="6" name="Group 5">
            <a:extLst>
              <a:ext uri="{FF2B5EF4-FFF2-40B4-BE49-F238E27FC236}">
                <a16:creationId xmlns:a16="http://schemas.microsoft.com/office/drawing/2014/main" id="{60C56F9D-7F1D-5643-A055-00B83979AC8C}"/>
              </a:ext>
            </a:extLst>
          </p:cNvPr>
          <p:cNvGrpSpPr/>
          <p:nvPr/>
        </p:nvGrpSpPr>
        <p:grpSpPr>
          <a:xfrm>
            <a:off x="650572" y="1640532"/>
            <a:ext cx="11058746" cy="1171184"/>
            <a:chOff x="650572" y="1640532"/>
            <a:chExt cx="11058746" cy="1171184"/>
          </a:xfrm>
        </p:grpSpPr>
        <p:pic>
          <p:nvPicPr>
            <p:cNvPr id="12" name="Google Shape;805;p82">
              <a:extLst>
                <a:ext uri="{FF2B5EF4-FFF2-40B4-BE49-F238E27FC236}">
                  <a16:creationId xmlns:a16="http://schemas.microsoft.com/office/drawing/2014/main" id="{ADB3477D-EB86-6C44-B2E0-2C709DF0BB6B}"/>
                </a:ext>
              </a:extLst>
            </p:cNvPr>
            <p:cNvPicPr preferRelativeResize="0"/>
            <p:nvPr/>
          </p:nvPicPr>
          <p:blipFill>
            <a:blip r:embed="rId4"/>
            <a:stretch>
              <a:fillRect/>
            </a:stretch>
          </p:blipFill>
          <p:spPr>
            <a:xfrm>
              <a:off x="650572" y="1743813"/>
              <a:ext cx="1303730" cy="990749"/>
            </a:xfrm>
            <a:prstGeom prst="rect">
              <a:avLst/>
            </a:prstGeom>
            <a:noFill/>
            <a:ln>
              <a:noFill/>
            </a:ln>
          </p:spPr>
        </p:pic>
        <p:sp>
          <p:nvSpPr>
            <p:cNvPr id="13" name="Google Shape;804;p82">
              <a:extLst>
                <a:ext uri="{FF2B5EF4-FFF2-40B4-BE49-F238E27FC236}">
                  <a16:creationId xmlns:a16="http://schemas.microsoft.com/office/drawing/2014/main" id="{6DA06338-438B-4F4D-908D-078FCC47D830}"/>
                </a:ext>
              </a:extLst>
            </p:cNvPr>
            <p:cNvSpPr/>
            <p:nvPr/>
          </p:nvSpPr>
          <p:spPr>
            <a:xfrm>
              <a:off x="9819557" y="1640532"/>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14" name="TextBox 13">
              <a:extLst>
                <a:ext uri="{FF2B5EF4-FFF2-40B4-BE49-F238E27FC236}">
                  <a16:creationId xmlns:a16="http://schemas.microsoft.com/office/drawing/2014/main" id="{6BC3A816-7E1C-874A-BAFB-94226197A7C3}"/>
                </a:ext>
              </a:extLst>
            </p:cNvPr>
            <p:cNvSpPr txBox="1"/>
            <p:nvPr/>
          </p:nvSpPr>
          <p:spPr>
            <a:xfrm>
              <a:off x="9241165" y="1743813"/>
              <a:ext cx="529312" cy="923330"/>
            </a:xfrm>
            <a:prstGeom prst="rect">
              <a:avLst/>
            </a:prstGeom>
            <a:noFill/>
          </p:spPr>
          <p:txBody>
            <a:bodyPr wrap="none" rtlCol="0">
              <a:spAutoFit/>
            </a:bodyPr>
            <a:lstStyle/>
            <a:p>
              <a:r>
                <a:rPr lang="en-US" sz="5400" b="1" dirty="0"/>
                <a:t>+</a:t>
              </a:r>
            </a:p>
          </p:txBody>
        </p:sp>
        <p:sp>
          <p:nvSpPr>
            <p:cNvPr id="19" name="Google Shape;804;p82">
              <a:extLst>
                <a:ext uri="{FF2B5EF4-FFF2-40B4-BE49-F238E27FC236}">
                  <a16:creationId xmlns:a16="http://schemas.microsoft.com/office/drawing/2014/main" id="{E03079B4-2721-9B4B-99E2-2EF5F7701A77}"/>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i="1" dirty="0">
                  <a:solidFill>
                    <a:schemeClr val="dk1"/>
                  </a:solidFill>
                </a:rPr>
                <a:t> A bear survives winters with what structure?</a:t>
              </a:r>
              <a:endParaRPr lang="en-US" sz="2400" b="1" i="1" dirty="0">
                <a:solidFill>
                  <a:schemeClr val="dk1"/>
                </a:solidFill>
              </a:endParaRPr>
            </a:p>
          </p:txBody>
        </p:sp>
      </p:grpSp>
      <p:sp>
        <p:nvSpPr>
          <p:cNvPr id="16" name="Google Shape;824;p83">
            <a:extLst>
              <a:ext uri="{FF2B5EF4-FFF2-40B4-BE49-F238E27FC236}">
                <a16:creationId xmlns:a16="http://schemas.microsoft.com/office/drawing/2014/main" id="{9A2DC69D-E743-EE4B-B6E7-C0513AF2C472}"/>
              </a:ext>
            </a:extLst>
          </p:cNvPr>
          <p:cNvSpPr txBox="1"/>
          <p:nvPr/>
        </p:nvSpPr>
        <p:spPr>
          <a:xfrm>
            <a:off x="1855612" y="5896549"/>
            <a:ext cx="8455376" cy="806413"/>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r>
              <a:rPr lang="en-US" sz="2200" dirty="0">
                <a:latin typeface="Merriweather Sans" charset="0"/>
                <a:ea typeface="Merriweather Sans" charset="0"/>
                <a:cs typeface="Merriweather Sans" charset="0"/>
              </a:rPr>
              <a:t>A given “meaning” can be phrased in many surface forms! </a:t>
            </a:r>
            <a:endParaRPr sz="2200" dirty="0">
              <a:latin typeface="Merriweather Sans" charset="0"/>
              <a:ea typeface="Merriweather Sans" charset="0"/>
              <a:cs typeface="Merriweather Sans" charset="0"/>
            </a:endParaRPr>
          </a:p>
        </p:txBody>
      </p:sp>
    </p:spTree>
    <p:extLst>
      <p:ext uri="{BB962C8B-B14F-4D97-AF65-F5344CB8AC3E}">
        <p14:creationId xmlns:p14="http://schemas.microsoft.com/office/powerpoint/2010/main" val="61915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Linguistic Variability</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15</a:t>
            </a:fld>
            <a:endParaRPr lang="en-US" dirty="0"/>
          </a:p>
        </p:txBody>
      </p:sp>
      <p:grpSp>
        <p:nvGrpSpPr>
          <p:cNvPr id="6" name="Group 5">
            <a:extLst>
              <a:ext uri="{FF2B5EF4-FFF2-40B4-BE49-F238E27FC236}">
                <a16:creationId xmlns:a16="http://schemas.microsoft.com/office/drawing/2014/main" id="{60C56F9D-7F1D-5643-A055-00B83979AC8C}"/>
              </a:ext>
            </a:extLst>
          </p:cNvPr>
          <p:cNvGrpSpPr/>
          <p:nvPr/>
        </p:nvGrpSpPr>
        <p:grpSpPr>
          <a:xfrm>
            <a:off x="650572" y="1640532"/>
            <a:ext cx="11058746" cy="1171184"/>
            <a:chOff x="650572" y="1640532"/>
            <a:chExt cx="11058746" cy="1171184"/>
          </a:xfrm>
        </p:grpSpPr>
        <p:pic>
          <p:nvPicPr>
            <p:cNvPr id="12" name="Google Shape;805;p82">
              <a:extLst>
                <a:ext uri="{FF2B5EF4-FFF2-40B4-BE49-F238E27FC236}">
                  <a16:creationId xmlns:a16="http://schemas.microsoft.com/office/drawing/2014/main" id="{ADB3477D-EB86-6C44-B2E0-2C709DF0BB6B}"/>
                </a:ext>
              </a:extLst>
            </p:cNvPr>
            <p:cNvPicPr preferRelativeResize="0"/>
            <p:nvPr/>
          </p:nvPicPr>
          <p:blipFill>
            <a:blip r:embed="rId3"/>
            <a:stretch>
              <a:fillRect/>
            </a:stretch>
          </p:blipFill>
          <p:spPr>
            <a:xfrm>
              <a:off x="650572" y="1743813"/>
              <a:ext cx="1303730" cy="990749"/>
            </a:xfrm>
            <a:prstGeom prst="rect">
              <a:avLst/>
            </a:prstGeom>
            <a:noFill/>
            <a:ln>
              <a:noFill/>
            </a:ln>
          </p:spPr>
        </p:pic>
        <p:sp>
          <p:nvSpPr>
            <p:cNvPr id="13" name="Google Shape;804;p82">
              <a:extLst>
                <a:ext uri="{FF2B5EF4-FFF2-40B4-BE49-F238E27FC236}">
                  <a16:creationId xmlns:a16="http://schemas.microsoft.com/office/drawing/2014/main" id="{6DA06338-438B-4F4D-908D-078FCC47D830}"/>
                </a:ext>
              </a:extLst>
            </p:cNvPr>
            <p:cNvSpPr/>
            <p:nvPr/>
          </p:nvSpPr>
          <p:spPr>
            <a:xfrm>
              <a:off x="9819557" y="1640532"/>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14" name="TextBox 13">
              <a:extLst>
                <a:ext uri="{FF2B5EF4-FFF2-40B4-BE49-F238E27FC236}">
                  <a16:creationId xmlns:a16="http://schemas.microsoft.com/office/drawing/2014/main" id="{6BC3A816-7E1C-874A-BAFB-94226197A7C3}"/>
                </a:ext>
              </a:extLst>
            </p:cNvPr>
            <p:cNvSpPr txBox="1"/>
            <p:nvPr/>
          </p:nvSpPr>
          <p:spPr>
            <a:xfrm>
              <a:off x="9241165" y="1743813"/>
              <a:ext cx="529312" cy="923330"/>
            </a:xfrm>
            <a:prstGeom prst="rect">
              <a:avLst/>
            </a:prstGeom>
            <a:noFill/>
          </p:spPr>
          <p:txBody>
            <a:bodyPr wrap="none" rtlCol="0">
              <a:spAutoFit/>
            </a:bodyPr>
            <a:lstStyle/>
            <a:p>
              <a:r>
                <a:rPr lang="en-US" sz="5400" b="1" dirty="0"/>
                <a:t>+</a:t>
              </a:r>
            </a:p>
          </p:txBody>
        </p:sp>
        <p:sp>
          <p:nvSpPr>
            <p:cNvPr id="19" name="Google Shape;804;p82">
              <a:extLst>
                <a:ext uri="{FF2B5EF4-FFF2-40B4-BE49-F238E27FC236}">
                  <a16:creationId xmlns:a16="http://schemas.microsoft.com/office/drawing/2014/main" id="{E03079B4-2721-9B4B-99E2-2EF5F7701A77}"/>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i="1" dirty="0">
                  <a:solidFill>
                    <a:schemeClr val="dk1"/>
                  </a:solidFill>
                </a:rPr>
                <a:t> A bear survives winters with what structure?</a:t>
              </a:r>
              <a:endParaRPr lang="en-US" sz="2400" b="1" i="1" dirty="0">
                <a:solidFill>
                  <a:schemeClr val="dk1"/>
                </a:solidFill>
              </a:endParaRPr>
            </a:p>
          </p:txBody>
        </p:sp>
      </p:grpSp>
      <p:sp>
        <p:nvSpPr>
          <p:cNvPr id="16" name="Google Shape;835;p83">
            <a:extLst>
              <a:ext uri="{FF2B5EF4-FFF2-40B4-BE49-F238E27FC236}">
                <a16:creationId xmlns:a16="http://schemas.microsoft.com/office/drawing/2014/main" id="{AE104F83-A8B0-2742-AF3C-1D9459E23D70}"/>
              </a:ext>
            </a:extLst>
          </p:cNvPr>
          <p:cNvSpPr/>
          <p:nvPr/>
        </p:nvSpPr>
        <p:spPr>
          <a:xfrm>
            <a:off x="2052044" y="2918996"/>
            <a:ext cx="9669610" cy="2848307"/>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spcBef>
                <a:spcPts val="1000"/>
              </a:spcBef>
            </a:pPr>
            <a:r>
              <a:rPr lang="en-US" sz="1500" i="1" dirty="0">
                <a:latin typeface="Merriweather Sans" charset="0"/>
                <a:ea typeface="Merriweather Sans" charset="0"/>
                <a:cs typeface="Merriweather Sans" charset="0"/>
              </a:rPr>
              <a:t>Polar bears have white fur so that they can camouflage into their environment. Their coat is so well camouflaged in Arctic environments that it can sometimes pass as a snow drift. They have a thick layer of body fat, which keeps them warm while swimming, and a double-layered coat that insulates them from the cold Arctic air. </a:t>
            </a:r>
          </a:p>
          <a:p>
            <a:pPr algn="justLow">
              <a:lnSpc>
                <a:spcPct val="115000"/>
              </a:lnSpc>
              <a:spcBef>
                <a:spcPts val="1000"/>
              </a:spcBef>
            </a:pPr>
            <a:r>
              <a:rPr lang="en-US" sz="1500" b="1" i="1" dirty="0">
                <a:latin typeface="Merriweather Sans" charset="0"/>
                <a:ea typeface="Merriweather Sans" charset="0"/>
                <a:cs typeface="Merriweather Sans" charset="0"/>
              </a:rPr>
              <a:t>Polar bears, saved from the bitter cold by their thick fur coats, are among the animals in danger of extinction because of global warming and human activities.</a:t>
            </a:r>
            <a:r>
              <a:rPr lang="en-US" sz="1500" i="1" dirty="0">
                <a:latin typeface="Merriweather Sans" charset="0"/>
                <a:ea typeface="Merriweather Sans" charset="0"/>
                <a:cs typeface="Merriweather Sans" charset="0"/>
              </a:rPr>
              <a:t> Polar bears’ lives depend wholly on the sea, their main source of food, and the place they spend most of their lives. But as the climate warms, that ice is melting, threatening polar bears. A common method of hunting by polar bears involves the bear keeping perfectly still by a seal's breathing hole, waiting for hours—or even days—for a seal to pop up for air.</a:t>
            </a:r>
          </a:p>
        </p:txBody>
      </p:sp>
      <p:pic>
        <p:nvPicPr>
          <p:cNvPr id="20" name="Picture 19">
            <a:extLst>
              <a:ext uri="{FF2B5EF4-FFF2-40B4-BE49-F238E27FC236}">
                <a16:creationId xmlns:a16="http://schemas.microsoft.com/office/drawing/2014/main" id="{E475389F-CF8D-3743-8FE4-A7A43F41CC49}"/>
              </a:ext>
            </a:extLst>
          </p:cNvPr>
          <p:cNvPicPr>
            <a:picLocks noChangeAspect="1"/>
          </p:cNvPicPr>
          <p:nvPr/>
        </p:nvPicPr>
        <p:blipFill>
          <a:blip r:embed="rId4"/>
          <a:stretch>
            <a:fillRect/>
          </a:stretch>
        </p:blipFill>
        <p:spPr>
          <a:xfrm>
            <a:off x="566786" y="3966822"/>
            <a:ext cx="1191956" cy="1191956"/>
          </a:xfrm>
          <a:prstGeom prst="rect">
            <a:avLst/>
          </a:prstGeom>
        </p:spPr>
      </p:pic>
      <p:sp>
        <p:nvSpPr>
          <p:cNvPr id="21" name="Rectangle 20">
            <a:extLst>
              <a:ext uri="{FF2B5EF4-FFF2-40B4-BE49-F238E27FC236}">
                <a16:creationId xmlns:a16="http://schemas.microsoft.com/office/drawing/2014/main" id="{5101BF6D-AEF7-B047-8254-0FAF4FBF04E8}"/>
              </a:ext>
            </a:extLst>
          </p:cNvPr>
          <p:cNvSpPr/>
          <p:nvPr/>
        </p:nvSpPr>
        <p:spPr>
          <a:xfrm>
            <a:off x="470346" y="3429000"/>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spTree>
    <p:extLst>
      <p:ext uri="{BB962C8B-B14F-4D97-AF65-F5344CB8AC3E}">
        <p14:creationId xmlns:p14="http://schemas.microsoft.com/office/powerpoint/2010/main" val="371798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574087F-E8E6-B249-8A1D-E74D6D26759A}"/>
              </a:ext>
            </a:extLst>
          </p:cNvPr>
          <p:cNvSpPr/>
          <p:nvPr/>
        </p:nvSpPr>
        <p:spPr>
          <a:xfrm>
            <a:off x="4811768" y="2846684"/>
            <a:ext cx="2933155" cy="1821089"/>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a:xfrm>
            <a:off x="419100" y="1584325"/>
            <a:ext cx="11394948" cy="4458732"/>
          </a:xfrm>
        </p:spPr>
        <p:txBody>
          <a:bodyPr>
            <a:normAutofit lnSpcReduction="10000"/>
          </a:bodyPr>
          <a:lstStyle/>
          <a:p>
            <a:r>
              <a:rPr lang="en-US" sz="2000" b="1" dirty="0"/>
              <a:t>Input:</a:t>
            </a:r>
            <a:r>
              <a:rPr lang="en-US" sz="2000" dirty="0"/>
              <a:t> question, an evidence paragraph. </a:t>
            </a:r>
          </a:p>
          <a:p>
            <a:r>
              <a:rPr lang="en-US" sz="2000" b="1" dirty="0"/>
              <a:t>Output:</a:t>
            </a:r>
            <a:r>
              <a:rPr lang="en-US" sz="2000" dirty="0"/>
              <a:t> predicted answer. </a:t>
            </a:r>
          </a:p>
          <a:p>
            <a:endParaRPr lang="en-US" sz="2000" dirty="0"/>
          </a:p>
          <a:p>
            <a:endParaRPr lang="en-US" sz="2000" dirty="0"/>
          </a:p>
          <a:p>
            <a:endParaRPr lang="en-US" sz="2000" dirty="0"/>
          </a:p>
          <a:p>
            <a:endParaRPr lang="en-US" sz="2000" dirty="0"/>
          </a:p>
          <a:p>
            <a:r>
              <a:rPr lang="en-US" sz="2000" dirty="0"/>
              <a:t>Much success: </a:t>
            </a:r>
            <a:r>
              <a:rPr lang="en-US" sz="1600" dirty="0"/>
              <a:t>Mostly with abundantly annotated data. </a:t>
            </a:r>
          </a:p>
          <a:p>
            <a:r>
              <a:rPr lang="en-US" sz="2000" dirty="0"/>
              <a:t>Things can break down! </a:t>
            </a:r>
            <a:endParaRPr lang="en-US" sz="1600" dirty="0"/>
          </a:p>
          <a:p>
            <a:pPr lvl="1"/>
            <a:endParaRPr lang="en-US" sz="1600" dirty="0"/>
          </a:p>
          <a:p>
            <a:pPr lvl="1"/>
            <a:endParaRPr lang="en-US" sz="1600" dirty="0"/>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16</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normAutofit/>
          </a:bodyPr>
          <a:lstStyle/>
          <a:p>
            <a:r>
              <a:rPr lang="en-US" dirty="0"/>
              <a:t>A Common Approach: Supervised Learning</a:t>
            </a:r>
          </a:p>
        </p:txBody>
      </p:sp>
      <p:sp>
        <p:nvSpPr>
          <p:cNvPr id="11" name="Right Arrow 10">
            <a:extLst>
              <a:ext uri="{FF2B5EF4-FFF2-40B4-BE49-F238E27FC236}">
                <a16:creationId xmlns:a16="http://schemas.microsoft.com/office/drawing/2014/main" id="{54E05D90-7ED2-7B4B-8EB0-E23356F64298}"/>
              </a:ext>
            </a:extLst>
          </p:cNvPr>
          <p:cNvSpPr/>
          <p:nvPr/>
        </p:nvSpPr>
        <p:spPr>
          <a:xfrm>
            <a:off x="8287194" y="349718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69B4F9C3-3B40-4545-A713-677A48DD1CD1}"/>
              </a:ext>
            </a:extLst>
          </p:cNvPr>
          <p:cNvGrpSpPr/>
          <p:nvPr/>
        </p:nvGrpSpPr>
        <p:grpSpPr>
          <a:xfrm>
            <a:off x="5632848" y="3087233"/>
            <a:ext cx="1326830" cy="1393914"/>
            <a:chOff x="5626949" y="3485616"/>
            <a:chExt cx="1326830" cy="1393914"/>
          </a:xfrm>
        </p:grpSpPr>
        <p:cxnSp>
          <p:nvCxnSpPr>
            <p:cNvPr id="100" name="Straight Connector 99">
              <a:extLst>
                <a:ext uri="{FF2B5EF4-FFF2-40B4-BE49-F238E27FC236}">
                  <a16:creationId xmlns:a16="http://schemas.microsoft.com/office/drawing/2014/main" id="{3E46C335-5417-4244-A735-ADADFD054298}"/>
                </a:ext>
              </a:extLst>
            </p:cNvPr>
            <p:cNvCxnSpPr>
              <a:cxnSpLocks/>
              <a:stCxn id="34" idx="0"/>
              <a:endCxn id="39"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4B425A6-5A75-9240-87EB-16C5D58CCC1E}"/>
                </a:ext>
              </a:extLst>
            </p:cNvPr>
            <p:cNvCxnSpPr>
              <a:cxnSpLocks/>
              <a:stCxn id="34" idx="0"/>
              <a:endCxn id="38"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14DB17-1276-054B-91A1-96DB044F97FC}"/>
                </a:ext>
              </a:extLst>
            </p:cNvPr>
            <p:cNvCxnSpPr>
              <a:cxnSpLocks/>
              <a:stCxn id="34" idx="7"/>
              <a:endCxn id="27"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E9386F-0693-434E-92E0-C1ED7F928447}"/>
                </a:ext>
              </a:extLst>
            </p:cNvPr>
            <p:cNvCxnSpPr>
              <a:cxnSpLocks/>
              <a:stCxn id="35" idx="4"/>
              <a:endCxn id="29"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451070-B84D-ED45-8FC9-BD9A97A65064}"/>
                </a:ext>
              </a:extLst>
            </p:cNvPr>
            <p:cNvCxnSpPr>
              <a:cxnSpLocks/>
              <a:stCxn id="33" idx="1"/>
              <a:endCxn id="28"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DC832C-375E-9E4F-8781-6FE86EC55DC4}"/>
                </a:ext>
              </a:extLst>
            </p:cNvPr>
            <p:cNvCxnSpPr>
              <a:cxnSpLocks/>
              <a:endCxn id="28"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BB76202-1851-6D48-9766-AE920ED47007}"/>
                </a:ext>
              </a:extLst>
            </p:cNvPr>
            <p:cNvCxnSpPr>
              <a:cxnSpLocks/>
              <a:stCxn id="34" idx="1"/>
              <a:endCxn id="29"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9717B9DE-52A1-A847-9762-43BB9D9FA488}"/>
                </a:ext>
              </a:extLst>
            </p:cNvPr>
            <p:cNvGrpSpPr/>
            <p:nvPr/>
          </p:nvGrpSpPr>
          <p:grpSpPr>
            <a:xfrm>
              <a:off x="5811307" y="3485616"/>
              <a:ext cx="953115" cy="271041"/>
              <a:chOff x="5628907" y="4877003"/>
              <a:chExt cx="953115" cy="271041"/>
            </a:xfrm>
          </p:grpSpPr>
          <p:sp>
            <p:nvSpPr>
              <p:cNvPr id="37" name="Rectangle 36">
                <a:extLst>
                  <a:ext uri="{FF2B5EF4-FFF2-40B4-BE49-F238E27FC236}">
                    <a16:creationId xmlns:a16="http://schemas.microsoft.com/office/drawing/2014/main" id="{FF6F6545-B47E-0346-BA64-E4726B557B80}"/>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81C9348-EDA1-FC40-9505-64D2AA445DEB}"/>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68E678-CF8F-E24D-B73A-CAA957AEF728}"/>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D518EA46-4929-3448-8125-B31BAA9DFED5}"/>
                </a:ext>
              </a:extLst>
            </p:cNvPr>
            <p:cNvCxnSpPr>
              <a:stCxn id="33" idx="4"/>
              <a:endCxn id="27"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9312FB7-8455-A64E-9E9E-7D6016B9F482}"/>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E3A52EB-A3E8-CD4E-9C03-30F4C5DBE753}"/>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B3CD9FD5-191B-5848-874E-6334F3664978}"/>
                </a:ext>
              </a:extLst>
            </p:cNvPr>
            <p:cNvCxnSpPr>
              <a:cxnSpLocks/>
              <a:stCxn id="35" idx="7"/>
              <a:endCxn id="27"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E3693D-58FD-8847-B6C8-FF54AA10E1F3}"/>
                </a:ext>
              </a:extLst>
            </p:cNvPr>
            <p:cNvCxnSpPr>
              <a:cxnSpLocks/>
              <a:stCxn id="3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BFAA4A4-5039-7E49-A96A-DF0D3B7509C3}"/>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30C91E3-AB00-664B-A687-FC92ADE6F747}"/>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570CE-7984-A14E-95CB-8B882F5D4762}"/>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824C209-280F-FB46-9B6C-05A38BE9E9A4}"/>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0343637-283A-3743-970E-A393BA51E0CB}"/>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651C2C0-AD63-AF49-9BB4-1B92B6ED9352}"/>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47B4CD34-5EF7-0743-BC92-472BE10129F8}"/>
                </a:ext>
              </a:extLst>
            </p:cNvPr>
            <p:cNvCxnSpPr>
              <a:cxnSpLocks/>
              <a:stCxn id="34" idx="4"/>
              <a:endCxn id="28"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445ECC-7A2D-5F45-9C29-ECF39FA669DC}"/>
                </a:ext>
              </a:extLst>
            </p:cNvPr>
            <p:cNvCxnSpPr>
              <a:cxnSpLocks/>
              <a:stCxn id="35" idx="5"/>
              <a:endCxn id="39"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404CD7A-160A-B044-B750-550B91303CBD}"/>
                </a:ext>
              </a:extLst>
            </p:cNvPr>
            <p:cNvCxnSpPr>
              <a:cxnSpLocks/>
              <a:stCxn id="35" idx="1"/>
              <a:endCxn id="38"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37B5678-BCCB-A04D-9AB5-543301206655}"/>
                </a:ext>
              </a:extLst>
            </p:cNvPr>
            <p:cNvCxnSpPr>
              <a:cxnSpLocks/>
              <a:stCxn id="33" idx="7"/>
              <a:endCxn id="39"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4605F4-CCC0-8E4B-A353-BB661318A9F5}"/>
                </a:ext>
              </a:extLst>
            </p:cNvPr>
            <p:cNvCxnSpPr>
              <a:cxnSpLocks/>
              <a:stCxn id="33" idx="0"/>
              <a:endCxn id="38"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4E903E2-998E-E645-A8E4-DBAD61A2AD4F}"/>
              </a:ext>
            </a:extLst>
          </p:cNvPr>
          <p:cNvGrpSpPr/>
          <p:nvPr/>
        </p:nvGrpSpPr>
        <p:grpSpPr>
          <a:xfrm>
            <a:off x="575267" y="3024935"/>
            <a:ext cx="3871812" cy="1604189"/>
            <a:chOff x="575267" y="3024935"/>
            <a:chExt cx="3871812" cy="1604189"/>
          </a:xfrm>
        </p:grpSpPr>
        <p:sp>
          <p:nvSpPr>
            <p:cNvPr id="10" name="Right Arrow 9">
              <a:extLst>
                <a:ext uri="{FF2B5EF4-FFF2-40B4-BE49-F238E27FC236}">
                  <a16:creationId xmlns:a16="http://schemas.microsoft.com/office/drawing/2014/main" id="{009C87F4-4AA4-1C41-A85C-656B71BFE5E5}"/>
                </a:ext>
              </a:extLst>
            </p:cNvPr>
            <p:cNvSpPr/>
            <p:nvPr/>
          </p:nvSpPr>
          <p:spPr>
            <a:xfrm>
              <a:off x="3873629" y="349718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oogle Shape;804;p82">
              <a:extLst>
                <a:ext uri="{FF2B5EF4-FFF2-40B4-BE49-F238E27FC236}">
                  <a16:creationId xmlns:a16="http://schemas.microsoft.com/office/drawing/2014/main" id="{AD9FA493-18F6-2741-A069-D1AFAD29854F}"/>
                </a:ext>
              </a:extLst>
            </p:cNvPr>
            <p:cNvSpPr/>
            <p:nvPr/>
          </p:nvSpPr>
          <p:spPr>
            <a:xfrm>
              <a:off x="575267" y="3024935"/>
              <a:ext cx="2990264" cy="5729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b="1" dirty="0">
                  <a:solidFill>
                    <a:schemeClr val="dk1"/>
                  </a:solidFill>
                </a:rPr>
                <a:t>Question:</a:t>
              </a:r>
              <a:r>
                <a:rPr lang="en-US" i="1" dirty="0">
                  <a:solidFill>
                    <a:schemeClr val="dk1"/>
                  </a:solidFill>
                </a:rPr>
                <a:t> A bear survives … ?</a:t>
              </a:r>
              <a:endParaRPr lang="en-US" b="1" i="1" dirty="0">
                <a:solidFill>
                  <a:schemeClr val="dk1"/>
                </a:solidFill>
              </a:endParaRPr>
            </a:p>
          </p:txBody>
        </p:sp>
        <p:pic>
          <p:nvPicPr>
            <p:cNvPr id="45" name="Picture 44">
              <a:extLst>
                <a:ext uri="{FF2B5EF4-FFF2-40B4-BE49-F238E27FC236}">
                  <a16:creationId xmlns:a16="http://schemas.microsoft.com/office/drawing/2014/main" id="{696C1D0E-0BD2-1342-9A57-421F3D2E8C6D}"/>
                </a:ext>
              </a:extLst>
            </p:cNvPr>
            <p:cNvPicPr>
              <a:picLocks noChangeAspect="1"/>
            </p:cNvPicPr>
            <p:nvPr/>
          </p:nvPicPr>
          <p:blipFill>
            <a:blip r:embed="rId3"/>
            <a:stretch>
              <a:fillRect/>
            </a:stretch>
          </p:blipFill>
          <p:spPr>
            <a:xfrm>
              <a:off x="902820" y="3683119"/>
              <a:ext cx="946005" cy="946005"/>
            </a:xfrm>
            <a:prstGeom prst="rect">
              <a:avLst/>
            </a:prstGeom>
          </p:spPr>
        </p:pic>
        <p:sp>
          <p:nvSpPr>
            <p:cNvPr id="47" name="Rectangle 46">
              <a:extLst>
                <a:ext uri="{FF2B5EF4-FFF2-40B4-BE49-F238E27FC236}">
                  <a16:creationId xmlns:a16="http://schemas.microsoft.com/office/drawing/2014/main" id="{1F08FC92-A083-3944-B430-48B462FC9C5E}"/>
                </a:ext>
              </a:extLst>
            </p:cNvPr>
            <p:cNvSpPr/>
            <p:nvPr/>
          </p:nvSpPr>
          <p:spPr>
            <a:xfrm>
              <a:off x="1716907" y="3825123"/>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sp>
        <p:nvSpPr>
          <p:cNvPr id="48" name="Google Shape;835;p83">
            <a:extLst>
              <a:ext uri="{FF2B5EF4-FFF2-40B4-BE49-F238E27FC236}">
                <a16:creationId xmlns:a16="http://schemas.microsoft.com/office/drawing/2014/main" id="{2073EE8A-209D-7C4B-BB84-D22E5B1DE3CC}"/>
              </a:ext>
            </a:extLst>
          </p:cNvPr>
          <p:cNvSpPr/>
          <p:nvPr/>
        </p:nvSpPr>
        <p:spPr>
          <a:xfrm>
            <a:off x="9146232" y="3490408"/>
            <a:ext cx="2169037" cy="533643"/>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lnSpc>
                <a:spcPct val="115000"/>
              </a:lnSpc>
            </a:pPr>
            <a:r>
              <a:rPr lang="en-US" sz="2000" i="1" dirty="0">
                <a:solidFill>
                  <a:schemeClr val="dk1"/>
                </a:solidFill>
                <a:latin typeface="Merriweather Sans" charset="0"/>
                <a:ea typeface="Merriweather Sans" charset="0"/>
                <a:cs typeface="Merriweather Sans" charset="0"/>
              </a:rPr>
              <a:t>“thick fur coat</a:t>
            </a:r>
            <a:r>
              <a:rPr lang="en-US" sz="2000" i="1" dirty="0">
                <a:latin typeface="Merriweather Sans" charset="0"/>
                <a:ea typeface="Merriweather Sans" charset="0"/>
                <a:cs typeface="Merriweather Sans" charset="0"/>
              </a:rPr>
              <a:t>s”</a:t>
            </a:r>
          </a:p>
        </p:txBody>
      </p:sp>
    </p:spTree>
    <p:extLst>
      <p:ext uri="{BB962C8B-B14F-4D97-AF65-F5344CB8AC3E}">
        <p14:creationId xmlns:p14="http://schemas.microsoft.com/office/powerpoint/2010/main" val="13218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1"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35;p83">
            <a:extLst>
              <a:ext uri="{FF2B5EF4-FFF2-40B4-BE49-F238E27FC236}">
                <a16:creationId xmlns:a16="http://schemas.microsoft.com/office/drawing/2014/main" id="{8C80C28B-F9AE-C54F-8AB6-C30D372F7114}"/>
              </a:ext>
            </a:extLst>
          </p:cNvPr>
          <p:cNvSpPr/>
          <p:nvPr/>
        </p:nvSpPr>
        <p:spPr>
          <a:xfrm>
            <a:off x="1731928" y="1582748"/>
            <a:ext cx="8812018" cy="3453595"/>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spcBef>
                <a:spcPts val="1000"/>
              </a:spcBef>
            </a:pPr>
            <a:r>
              <a:rPr lang="en-US" sz="1600" i="1" dirty="0">
                <a:latin typeface="Merriweather Sans" charset="0"/>
                <a:ea typeface="Merriweather Sans" charset="0"/>
                <a:cs typeface="Merriweather Sans" charset="0"/>
              </a:rPr>
              <a:t>Polar bears have white fur so that they can camouflage into their environment. Their coat is so well camouflaged in Arctic environments that it can sometimes pass as a snow drift. They have a thick layer of body fat, which keeps them warm while swimming, and a double-layered coat that insulates them from the cold Arctic air. </a:t>
            </a:r>
          </a:p>
          <a:p>
            <a:pPr algn="justLow">
              <a:lnSpc>
                <a:spcPct val="115000"/>
              </a:lnSpc>
              <a:spcBef>
                <a:spcPts val="1000"/>
              </a:spcBef>
            </a:pPr>
            <a:r>
              <a:rPr lang="en-US" sz="1600" b="1" i="1" dirty="0">
                <a:latin typeface="Merriweather Sans" charset="0"/>
                <a:ea typeface="Merriweather Sans" charset="0"/>
                <a:cs typeface="Merriweather Sans" charset="0"/>
              </a:rPr>
              <a:t>Polar bears, saved from the bitter cold by their thick fur coats, are among the animals in danger of extinction because of global warming and human activities.</a:t>
            </a:r>
            <a:r>
              <a:rPr lang="en-US" sz="1600" i="1" dirty="0">
                <a:latin typeface="Merriweather Sans" charset="0"/>
                <a:ea typeface="Merriweather Sans" charset="0"/>
                <a:cs typeface="Merriweather Sans" charset="0"/>
              </a:rPr>
              <a:t> Polar bears’ lives depend wholly on the sea, their main source of food, and the place they spend most of their lives. But as the climate warms, that ice is melting, threatening polar bears. A common method of hunting by polar bears involves the bear keeping perfectly still by a seal's breathing hole, waiting for hours—or even days—for a seal to pop up for air.</a:t>
            </a:r>
          </a:p>
        </p:txBody>
      </p:sp>
      <p:grpSp>
        <p:nvGrpSpPr>
          <p:cNvPr id="6" name="Group 5">
            <a:extLst>
              <a:ext uri="{FF2B5EF4-FFF2-40B4-BE49-F238E27FC236}">
                <a16:creationId xmlns:a16="http://schemas.microsoft.com/office/drawing/2014/main" id="{77C30A51-7376-0E43-B908-7290A382A7C2}"/>
              </a:ext>
            </a:extLst>
          </p:cNvPr>
          <p:cNvGrpSpPr/>
          <p:nvPr/>
        </p:nvGrpSpPr>
        <p:grpSpPr>
          <a:xfrm>
            <a:off x="1828368" y="398063"/>
            <a:ext cx="8512508" cy="990749"/>
            <a:chOff x="650572" y="1743813"/>
            <a:chExt cx="8512508" cy="990749"/>
          </a:xfrm>
        </p:grpSpPr>
        <p:pic>
          <p:nvPicPr>
            <p:cNvPr id="7" name="Google Shape;805;p82">
              <a:extLst>
                <a:ext uri="{FF2B5EF4-FFF2-40B4-BE49-F238E27FC236}">
                  <a16:creationId xmlns:a16="http://schemas.microsoft.com/office/drawing/2014/main" id="{5C0DBBE8-3F25-984A-89AB-8B1D61C00A0E}"/>
                </a:ext>
              </a:extLst>
            </p:cNvPr>
            <p:cNvPicPr preferRelativeResize="0"/>
            <p:nvPr/>
          </p:nvPicPr>
          <p:blipFill>
            <a:blip r:embed="rId3"/>
            <a:stretch>
              <a:fillRect/>
            </a:stretch>
          </p:blipFill>
          <p:spPr>
            <a:xfrm>
              <a:off x="650572" y="1743813"/>
              <a:ext cx="1303730" cy="990749"/>
            </a:xfrm>
            <a:prstGeom prst="rect">
              <a:avLst/>
            </a:prstGeom>
            <a:noFill/>
            <a:ln>
              <a:noFill/>
            </a:ln>
          </p:spPr>
        </p:pic>
        <p:sp>
          <p:nvSpPr>
            <p:cNvPr id="10" name="Google Shape;804;p82">
              <a:extLst>
                <a:ext uri="{FF2B5EF4-FFF2-40B4-BE49-F238E27FC236}">
                  <a16:creationId xmlns:a16="http://schemas.microsoft.com/office/drawing/2014/main" id="{A3586302-4063-1F44-A15F-2FFDCECC3624}"/>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i="1" dirty="0">
                  <a:solidFill>
                    <a:schemeClr val="dk1"/>
                  </a:solidFill>
                </a:rPr>
                <a:t> A bear survives winters with what structure?</a:t>
              </a:r>
              <a:endParaRPr lang="en-US" sz="2400" b="1" i="1" dirty="0">
                <a:solidFill>
                  <a:schemeClr val="dk1"/>
                </a:solidFill>
              </a:endParaRPr>
            </a:p>
          </p:txBody>
        </p:sp>
      </p:grpSp>
      <p:sp>
        <p:nvSpPr>
          <p:cNvPr id="11" name="Rectangle 10">
            <a:extLst>
              <a:ext uri="{FF2B5EF4-FFF2-40B4-BE49-F238E27FC236}">
                <a16:creationId xmlns:a16="http://schemas.microsoft.com/office/drawing/2014/main" id="{8756461F-7492-654F-B22A-56DFDD426F92}"/>
              </a:ext>
            </a:extLst>
          </p:cNvPr>
          <p:cNvSpPr/>
          <p:nvPr/>
        </p:nvSpPr>
        <p:spPr>
          <a:xfrm>
            <a:off x="9192081" y="5883762"/>
            <a:ext cx="2722348" cy="369332"/>
          </a:xfrm>
          <a:prstGeom prst="rect">
            <a:avLst/>
          </a:prstGeom>
        </p:spPr>
        <p:txBody>
          <a:bodyPr wrap="none">
            <a:spAutoFit/>
          </a:bodyPr>
          <a:lstStyle/>
          <a:p>
            <a:pPr algn="ctr"/>
            <a:r>
              <a:rPr lang="en-US" dirty="0"/>
              <a:t>https://</a:t>
            </a:r>
            <a:r>
              <a:rPr lang="en-US" dirty="0" err="1"/>
              <a:t>demo.allennlp.org</a:t>
            </a:r>
            <a:endParaRPr lang="en-US" dirty="0"/>
          </a:p>
        </p:txBody>
      </p:sp>
      <p:sp>
        <p:nvSpPr>
          <p:cNvPr id="12" name="Rectangle 11">
            <a:extLst>
              <a:ext uri="{FF2B5EF4-FFF2-40B4-BE49-F238E27FC236}">
                <a16:creationId xmlns:a16="http://schemas.microsoft.com/office/drawing/2014/main" id="{0E439AEF-979C-6D4E-A1EB-E8168DC4BDDF}"/>
              </a:ext>
            </a:extLst>
          </p:cNvPr>
          <p:cNvSpPr/>
          <p:nvPr/>
        </p:nvSpPr>
        <p:spPr>
          <a:xfrm>
            <a:off x="9058046" y="6240394"/>
            <a:ext cx="3041217" cy="307777"/>
          </a:xfrm>
          <a:prstGeom prst="rect">
            <a:avLst/>
          </a:prstGeom>
        </p:spPr>
        <p:txBody>
          <a:bodyPr wrap="none">
            <a:spAutoFit/>
          </a:bodyPr>
          <a:lstStyle/>
          <a:p>
            <a:pPr algn="ctr"/>
            <a:r>
              <a:rPr lang="en-US" sz="1400" b="1" dirty="0">
                <a:solidFill>
                  <a:schemeClr val="tx1">
                    <a:lumMod val="50000"/>
                    <a:lumOff val="50000"/>
                  </a:schemeClr>
                </a:solidFill>
                <a:latin typeface="Merriweather Sans Light" panose="02000503060000020004" pitchFamily="2" charset="77"/>
              </a:rPr>
              <a:t>[</a:t>
            </a:r>
            <a:r>
              <a:rPr lang="en-US" sz="1400" b="1" dirty="0" err="1">
                <a:solidFill>
                  <a:schemeClr val="tx1">
                    <a:lumMod val="50000"/>
                    <a:lumOff val="50000"/>
                  </a:schemeClr>
                </a:solidFill>
                <a:latin typeface="Merriweather Sans Light" panose="02000503060000020004" pitchFamily="2" charset="77"/>
              </a:rPr>
              <a:t>Seo</a:t>
            </a:r>
            <a:r>
              <a:rPr lang="en-US" sz="1400" b="1" dirty="0">
                <a:solidFill>
                  <a:schemeClr val="tx1">
                    <a:lumMod val="50000"/>
                    <a:lumOff val="50000"/>
                  </a:schemeClr>
                </a:solidFill>
                <a:latin typeface="Merriweather Sans Light" panose="02000503060000020004" pitchFamily="2" charset="77"/>
              </a:rPr>
              <a:t> et al, 17, Gardner et al, 18]</a:t>
            </a:r>
            <a:endParaRPr lang="en-US" sz="1400" b="1" dirty="0">
              <a:solidFill>
                <a:schemeClr val="tx1">
                  <a:lumMod val="50000"/>
                  <a:lumOff val="50000"/>
                </a:schemeClr>
              </a:solidFill>
            </a:endParaRPr>
          </a:p>
        </p:txBody>
      </p:sp>
      <p:sp>
        <p:nvSpPr>
          <p:cNvPr id="13" name="Rectangle 12">
            <a:extLst>
              <a:ext uri="{FF2B5EF4-FFF2-40B4-BE49-F238E27FC236}">
                <a16:creationId xmlns:a16="http://schemas.microsoft.com/office/drawing/2014/main" id="{5B6F6E6D-558C-EB4A-B4F1-837A5B02F267}"/>
              </a:ext>
            </a:extLst>
          </p:cNvPr>
          <p:cNvSpPr/>
          <p:nvPr/>
        </p:nvSpPr>
        <p:spPr>
          <a:xfrm>
            <a:off x="9462251" y="5708248"/>
            <a:ext cx="2182008" cy="261610"/>
          </a:xfrm>
          <a:prstGeom prst="rect">
            <a:avLst/>
          </a:prstGeom>
        </p:spPr>
        <p:txBody>
          <a:bodyPr wrap="none">
            <a:spAutoFit/>
          </a:bodyPr>
          <a:lstStyle/>
          <a:p>
            <a:pPr algn="ctr"/>
            <a:r>
              <a:rPr lang="en-US" sz="1100" b="1" dirty="0">
                <a:solidFill>
                  <a:schemeClr val="tx1">
                    <a:lumMod val="50000"/>
                    <a:lumOff val="50000"/>
                  </a:schemeClr>
                </a:solidFill>
                <a:latin typeface="Merriweather Sans Light" panose="02000503060000020004" pitchFamily="2" charset="77"/>
              </a:rPr>
              <a:t>[Fetched on March 26, 2019]</a:t>
            </a:r>
            <a:endParaRPr lang="en-US" sz="1100" b="1" dirty="0">
              <a:solidFill>
                <a:schemeClr val="tx1">
                  <a:lumMod val="50000"/>
                  <a:lumOff val="50000"/>
                </a:schemeClr>
              </a:solidFill>
            </a:endParaRPr>
          </a:p>
        </p:txBody>
      </p:sp>
      <p:sp>
        <p:nvSpPr>
          <p:cNvPr id="14" name="Google Shape;823;p83">
            <a:extLst>
              <a:ext uri="{FF2B5EF4-FFF2-40B4-BE49-F238E27FC236}">
                <a16:creationId xmlns:a16="http://schemas.microsoft.com/office/drawing/2014/main" id="{C5A3FE63-168C-FE44-99B4-196ABE6C36A1}"/>
              </a:ext>
            </a:extLst>
          </p:cNvPr>
          <p:cNvSpPr/>
          <p:nvPr/>
        </p:nvSpPr>
        <p:spPr>
          <a:xfrm>
            <a:off x="8019885" y="3984884"/>
            <a:ext cx="1225716" cy="307777"/>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Rounded Rectangular Callout 14">
            <a:extLst>
              <a:ext uri="{FF2B5EF4-FFF2-40B4-BE49-F238E27FC236}">
                <a16:creationId xmlns:a16="http://schemas.microsoft.com/office/drawing/2014/main" id="{252F5E6B-A251-E842-A5C5-C23A97DA73C0}"/>
              </a:ext>
            </a:extLst>
          </p:cNvPr>
          <p:cNvSpPr/>
          <p:nvPr/>
        </p:nvSpPr>
        <p:spPr>
          <a:xfrm>
            <a:off x="6896100" y="5311577"/>
            <a:ext cx="1371600" cy="665094"/>
          </a:xfrm>
          <a:prstGeom prst="wedgeRoundRectCallout">
            <a:avLst>
              <a:gd name="adj1" fmla="val 49152"/>
              <a:gd name="adj2" fmla="val -210777"/>
              <a:gd name="adj3" fmla="val 16667"/>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erriweather Sans" panose="02000503060000020004" pitchFamily="2" charset="77"/>
              </a:rPr>
              <a:t>Predicted Answer</a:t>
            </a:r>
          </a:p>
        </p:txBody>
      </p:sp>
      <p:sp>
        <p:nvSpPr>
          <p:cNvPr id="16" name="Rectangle 15">
            <a:extLst>
              <a:ext uri="{FF2B5EF4-FFF2-40B4-BE49-F238E27FC236}">
                <a16:creationId xmlns:a16="http://schemas.microsoft.com/office/drawing/2014/main" id="{6817B5E0-2C31-3844-A5C9-FD57829B1FBC}"/>
              </a:ext>
            </a:extLst>
          </p:cNvPr>
          <p:cNvSpPr/>
          <p:nvPr/>
        </p:nvSpPr>
        <p:spPr>
          <a:xfrm>
            <a:off x="816358" y="5373366"/>
            <a:ext cx="6096000" cy="879728"/>
          </a:xfrm>
          <a:prstGeom prst="rect">
            <a:avLst/>
          </a:prstGeom>
        </p:spPr>
        <p:txBody>
          <a:bodyPr>
            <a:spAutoFit/>
          </a:bodyPr>
          <a:lstStyle/>
          <a:p>
            <a:pPr marL="285750" indent="-285750">
              <a:lnSpc>
                <a:spcPct val="150000"/>
              </a:lnSpc>
              <a:spcBef>
                <a:spcPts val="0"/>
              </a:spcBef>
              <a:buSzPts val="2000"/>
              <a:buFont typeface="Wingdings" pitchFamily="2" charset="2"/>
              <a:buChar char="§"/>
            </a:pPr>
            <a:r>
              <a:rPr lang="en-US" dirty="0">
                <a:latin typeface="Merriweather Sans" panose="02000503060000020004" pitchFamily="2" charset="77"/>
              </a:rPr>
              <a:t>Can we “explain” the decision? </a:t>
            </a:r>
          </a:p>
          <a:p>
            <a:pPr marL="285750" indent="-285750">
              <a:lnSpc>
                <a:spcPct val="150000"/>
              </a:lnSpc>
              <a:spcBef>
                <a:spcPts val="0"/>
              </a:spcBef>
              <a:buSzPts val="2000"/>
              <a:buFont typeface="Wingdings" pitchFamily="2" charset="2"/>
              <a:buChar char="§"/>
            </a:pPr>
            <a:r>
              <a:rPr lang="en-US" dirty="0">
                <a:latin typeface="Merriweather Sans" panose="02000503060000020004" pitchFamily="2" charset="77"/>
              </a:rPr>
              <a:t>Can we “fix” such behaviors? </a:t>
            </a:r>
          </a:p>
        </p:txBody>
      </p:sp>
    </p:spTree>
    <p:extLst>
      <p:ext uri="{BB962C8B-B14F-4D97-AF65-F5344CB8AC3E}">
        <p14:creationId xmlns:p14="http://schemas.microsoft.com/office/powerpoint/2010/main" val="306508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Semi-Structured Inference: High-level View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18</a:t>
            </a:fld>
            <a:endParaRPr lang="en-US"/>
          </a:p>
        </p:txBody>
      </p:sp>
      <p:sp>
        <p:nvSpPr>
          <p:cNvPr id="5" name="Google Shape;865;p85"/>
          <p:cNvSpPr txBox="1"/>
          <p:nvPr/>
        </p:nvSpPr>
        <p:spPr>
          <a:xfrm>
            <a:off x="6186756" y="1708726"/>
            <a:ext cx="4333800" cy="426027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spcBef>
                <a:spcPts val="480"/>
              </a:spcBef>
            </a:pPr>
            <a:r>
              <a:rPr lang="en-US" sz="2000" dirty="0">
                <a:solidFill>
                  <a:schemeClr val="dk1"/>
                </a:solidFill>
                <a:latin typeface="Merriweather Sans" panose="02000503060000020004" pitchFamily="2" charset="77"/>
              </a:rPr>
              <a:t>Question Answering</a:t>
            </a:r>
            <a:endParaRPr sz="2000" dirty="0">
              <a:solidFill>
                <a:schemeClr val="dk1"/>
              </a:solidFill>
              <a:latin typeface="Merriweather Sans" panose="02000503060000020004" pitchFamily="2" charset="77"/>
            </a:endParaRPr>
          </a:p>
        </p:txBody>
      </p:sp>
      <p:sp>
        <p:nvSpPr>
          <p:cNvPr id="6" name="Google Shape;868;p85"/>
          <p:cNvSpPr txBox="1"/>
          <p:nvPr/>
        </p:nvSpPr>
        <p:spPr>
          <a:xfrm>
            <a:off x="449233" y="2879243"/>
            <a:ext cx="5340900" cy="533400"/>
          </a:xfrm>
          <a:prstGeom prst="rect">
            <a:avLst/>
          </a:prstGeom>
          <a:noFill/>
          <a:ln>
            <a:noFill/>
          </a:ln>
        </p:spPr>
        <p:txBody>
          <a:bodyPr spcFirstLastPara="1" wrap="square" lIns="91425" tIns="91425" rIns="91425" bIns="91425" anchor="ctr" anchorCtr="0">
            <a:noAutofit/>
          </a:bodyPr>
          <a:lstStyle/>
          <a:p>
            <a:pPr algn="ctr"/>
            <a:r>
              <a:rPr lang="en-US" sz="2200" b="1" dirty="0">
                <a:latin typeface="Merriweather Sans Light" panose="02000503060000020004" pitchFamily="2" charset="77"/>
              </a:rPr>
              <a:t>Question Answering </a:t>
            </a:r>
            <a:endParaRPr sz="2200" b="1" dirty="0">
              <a:solidFill>
                <a:srgbClr val="008000"/>
              </a:solidFill>
              <a:latin typeface="Merriweather Sans Light" panose="02000503060000020004" pitchFamily="2" charset="77"/>
            </a:endParaRPr>
          </a:p>
        </p:txBody>
      </p:sp>
      <p:sp>
        <p:nvSpPr>
          <p:cNvPr id="7" name="Google Shape;869;p85"/>
          <p:cNvSpPr txBox="1"/>
          <p:nvPr/>
        </p:nvSpPr>
        <p:spPr>
          <a:xfrm>
            <a:off x="6401339" y="2318326"/>
            <a:ext cx="3873900" cy="1308514"/>
          </a:xfrm>
          <a:prstGeom prst="roundRect">
            <a:avLst/>
          </a:prstGeom>
          <a:solidFill>
            <a:srgbClr val="D9EAD3"/>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spcBef>
                <a:spcPts val="480"/>
              </a:spcBef>
            </a:pPr>
            <a:r>
              <a:rPr lang="en-US" sz="2000" b="1" dirty="0">
                <a:solidFill>
                  <a:schemeClr val="dk1"/>
                </a:solidFill>
                <a:latin typeface="Merriweather Sans" panose="02000503060000020004" pitchFamily="2" charset="77"/>
              </a:rPr>
              <a:t>Knowledge Representation </a:t>
            </a:r>
          </a:p>
          <a:p>
            <a:pPr algn="ctr">
              <a:spcBef>
                <a:spcPts val="480"/>
              </a:spcBef>
            </a:pPr>
            <a:r>
              <a:rPr lang="en-US" sz="2000" dirty="0">
                <a:solidFill>
                  <a:schemeClr val="dk1"/>
                </a:solidFill>
                <a:latin typeface="Merriweather Sans Light" panose="02000503060000020004" pitchFamily="2" charset="77"/>
              </a:rPr>
              <a:t>Structured, </a:t>
            </a:r>
          </a:p>
          <a:p>
            <a:pPr algn="ctr">
              <a:spcBef>
                <a:spcPts val="480"/>
              </a:spcBef>
            </a:pPr>
            <a:r>
              <a:rPr lang="en-US" sz="2000" dirty="0">
                <a:solidFill>
                  <a:schemeClr val="dk1"/>
                </a:solidFill>
                <a:latin typeface="Merriweather Sans Light" panose="02000503060000020004" pitchFamily="2" charset="77"/>
              </a:rPr>
              <a:t>yet flexible </a:t>
            </a:r>
            <a:endParaRPr sz="2000" dirty="0">
              <a:latin typeface="Merriweather Sans Light" panose="02000503060000020004" pitchFamily="2" charset="77"/>
            </a:endParaRPr>
          </a:p>
        </p:txBody>
      </p:sp>
      <p:sp>
        <p:nvSpPr>
          <p:cNvPr id="8" name="Google Shape;870;p85"/>
          <p:cNvSpPr txBox="1"/>
          <p:nvPr/>
        </p:nvSpPr>
        <p:spPr>
          <a:xfrm>
            <a:off x="6416706" y="4404952"/>
            <a:ext cx="3873900" cy="1308514"/>
          </a:xfrm>
          <a:prstGeom prst="roundRect">
            <a:avLst/>
          </a:prstGeom>
          <a:solidFill>
            <a:srgbClr val="C9DAF8"/>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spcBef>
                <a:spcPts val="480"/>
              </a:spcBef>
            </a:pPr>
            <a:r>
              <a:rPr lang="en-US" sz="2000" b="1" dirty="0">
                <a:solidFill>
                  <a:schemeClr val="dk1"/>
                </a:solidFill>
                <a:latin typeface="Merriweather Sans" panose="02000503060000020004" pitchFamily="2" charset="77"/>
              </a:rPr>
              <a:t>Reasoning</a:t>
            </a:r>
          </a:p>
          <a:p>
            <a:pPr algn="ctr">
              <a:spcBef>
                <a:spcPts val="480"/>
              </a:spcBef>
            </a:pPr>
            <a:r>
              <a:rPr lang="en-US" sz="2000" dirty="0">
                <a:solidFill>
                  <a:schemeClr val="dk1"/>
                </a:solidFill>
                <a:latin typeface="Merriweather Sans Light" panose="02000503060000020004" pitchFamily="2" charset="77"/>
              </a:rPr>
              <a:t>Effective, scalable </a:t>
            </a:r>
            <a:endParaRPr sz="2000" dirty="0">
              <a:latin typeface="Merriweather Sans Light" panose="02000503060000020004" pitchFamily="2" charset="77"/>
            </a:endParaRPr>
          </a:p>
        </p:txBody>
      </p:sp>
      <p:sp>
        <p:nvSpPr>
          <p:cNvPr id="9" name="Google Shape;871;p85"/>
          <p:cNvSpPr/>
          <p:nvPr/>
        </p:nvSpPr>
        <p:spPr>
          <a:xfrm>
            <a:off x="7949556" y="3738997"/>
            <a:ext cx="808200" cy="53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72;p85"/>
          <p:cNvSpPr txBox="1"/>
          <p:nvPr/>
        </p:nvSpPr>
        <p:spPr>
          <a:xfrm>
            <a:off x="1278396" y="3421333"/>
            <a:ext cx="3588742" cy="738300"/>
          </a:xfrm>
          <a:prstGeom prst="rect">
            <a:avLst/>
          </a:prstGeom>
          <a:noFill/>
          <a:ln>
            <a:noFill/>
          </a:ln>
        </p:spPr>
        <p:txBody>
          <a:bodyPr spcFirstLastPara="1" wrap="square" lIns="91425" tIns="91425" rIns="91425" bIns="91425" anchor="ctr" anchorCtr="0">
            <a:noAutofit/>
          </a:bodyPr>
          <a:lstStyle/>
          <a:p>
            <a:pPr algn="ctr"/>
            <a:r>
              <a:rPr lang="en-US" sz="2200" b="1" dirty="0">
                <a:solidFill>
                  <a:schemeClr val="dk1"/>
                </a:solidFill>
                <a:latin typeface="Merriweather Sans Light" panose="02000503060000020004" pitchFamily="2" charset="77"/>
              </a:rPr>
              <a:t>as </a:t>
            </a:r>
            <a:r>
              <a:rPr lang="en-US" sz="2200" b="1" dirty="0">
                <a:solidFill>
                  <a:srgbClr val="0000FF"/>
                </a:solidFill>
                <a:latin typeface="Merriweather Sans Light" panose="02000503060000020004" pitchFamily="2" charset="77"/>
              </a:rPr>
              <a:t>Global Reasoning </a:t>
            </a:r>
            <a:endParaRPr b="1" dirty="0">
              <a:latin typeface="Merriweather Sans Light" panose="02000503060000020004" pitchFamily="2" charset="77"/>
            </a:endParaRPr>
          </a:p>
        </p:txBody>
      </p:sp>
      <p:sp>
        <p:nvSpPr>
          <p:cNvPr id="12" name="Google Shape;792;p83"/>
          <p:cNvSpPr txBox="1"/>
          <p:nvPr/>
        </p:nvSpPr>
        <p:spPr>
          <a:xfrm>
            <a:off x="-36500" y="4138807"/>
            <a:ext cx="6117600" cy="5334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Merriweather Sans Light" panose="02000503060000020004" pitchFamily="2" charset="77"/>
              </a:rPr>
              <a:t>over </a:t>
            </a:r>
            <a:r>
              <a:rPr lang="en-US" sz="2200" b="1" dirty="0">
                <a:solidFill>
                  <a:srgbClr val="008000"/>
                </a:solidFill>
                <a:latin typeface="Merriweather Sans Light" panose="02000503060000020004" pitchFamily="2" charset="77"/>
              </a:rPr>
              <a:t>Semi-Structured Knowledge</a:t>
            </a:r>
            <a:endParaRPr b="1" dirty="0">
              <a:latin typeface="Merriweather Sans Light" panose="02000503060000020004" pitchFamily="2" charset="77"/>
            </a:endParaRPr>
          </a:p>
        </p:txBody>
      </p:sp>
    </p:spTree>
    <p:extLst>
      <p:ext uri="{BB962C8B-B14F-4D97-AF65-F5344CB8AC3E}">
        <p14:creationId xmlns:p14="http://schemas.microsoft.com/office/powerpoint/2010/main" val="56863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Language Understanding Phenomena</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19</a:t>
            </a:fld>
            <a:endParaRPr lang="en-US" dirty="0"/>
          </a:p>
        </p:txBody>
      </p:sp>
      <p:grpSp>
        <p:nvGrpSpPr>
          <p:cNvPr id="33" name="Group 32">
            <a:extLst>
              <a:ext uri="{FF2B5EF4-FFF2-40B4-BE49-F238E27FC236}">
                <a16:creationId xmlns:a16="http://schemas.microsoft.com/office/drawing/2014/main" id="{D2A9B52D-4287-CD4B-82F8-3F15303E9C96}"/>
              </a:ext>
            </a:extLst>
          </p:cNvPr>
          <p:cNvGrpSpPr/>
          <p:nvPr/>
        </p:nvGrpSpPr>
        <p:grpSpPr>
          <a:xfrm>
            <a:off x="650572" y="1666658"/>
            <a:ext cx="11045683" cy="1171184"/>
            <a:chOff x="650572" y="1666658"/>
            <a:chExt cx="11045683" cy="1171184"/>
          </a:xfrm>
        </p:grpSpPr>
        <p:sp>
          <p:nvSpPr>
            <p:cNvPr id="27" name="Google Shape;804;p82">
              <a:extLst>
                <a:ext uri="{FF2B5EF4-FFF2-40B4-BE49-F238E27FC236}">
                  <a16:creationId xmlns:a16="http://schemas.microsoft.com/office/drawing/2014/main" id="{51E421B3-723A-0444-8A9D-42135766B499}"/>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i="1" dirty="0">
                  <a:solidFill>
                    <a:schemeClr val="dk1"/>
                  </a:solidFill>
                </a:rPr>
                <a:t> A </a:t>
              </a:r>
              <a:r>
                <a:rPr lang="en-US" sz="2400" i="1" dirty="0">
                  <a:solidFill>
                    <a:srgbClr val="FF0000"/>
                  </a:solidFill>
                </a:rPr>
                <a:t>bear </a:t>
              </a:r>
              <a:r>
                <a:rPr lang="en-US" sz="2400" i="1" u="sng" dirty="0">
                  <a:solidFill>
                    <a:srgbClr val="FF0000"/>
                  </a:solidFill>
                </a:rPr>
                <a:t>survives</a:t>
              </a:r>
              <a:r>
                <a:rPr lang="en-US" sz="2400" i="1" dirty="0">
                  <a:solidFill>
                    <a:srgbClr val="FF0000"/>
                  </a:solidFill>
                </a:rPr>
                <a:t> winters</a:t>
              </a:r>
              <a:r>
                <a:rPr lang="en-US" sz="2400" i="1" dirty="0">
                  <a:solidFill>
                    <a:schemeClr val="dk1"/>
                  </a:solidFill>
                </a:rPr>
                <a:t> with what structure?</a:t>
              </a:r>
              <a:endParaRPr lang="en-US" sz="2400" b="1" i="1" dirty="0">
                <a:solidFill>
                  <a:schemeClr val="dk1"/>
                </a:solidFill>
              </a:endParaRPr>
            </a:p>
          </p:txBody>
        </p:sp>
        <p:pic>
          <p:nvPicPr>
            <p:cNvPr id="12" name="Google Shape;805;p82">
              <a:extLst>
                <a:ext uri="{FF2B5EF4-FFF2-40B4-BE49-F238E27FC236}">
                  <a16:creationId xmlns:a16="http://schemas.microsoft.com/office/drawing/2014/main" id="{ADB3477D-EB86-6C44-B2E0-2C709DF0BB6B}"/>
                </a:ext>
              </a:extLst>
            </p:cNvPr>
            <p:cNvPicPr preferRelativeResize="0"/>
            <p:nvPr/>
          </p:nvPicPr>
          <p:blipFill>
            <a:blip r:embed="rId3"/>
            <a:stretch>
              <a:fillRect/>
            </a:stretch>
          </p:blipFill>
          <p:spPr>
            <a:xfrm>
              <a:off x="650572" y="1743813"/>
              <a:ext cx="1303730" cy="990749"/>
            </a:xfrm>
            <a:prstGeom prst="rect">
              <a:avLst/>
            </a:prstGeom>
            <a:noFill/>
            <a:ln>
              <a:noFill/>
            </a:ln>
          </p:spPr>
        </p:pic>
        <p:sp>
          <p:nvSpPr>
            <p:cNvPr id="13" name="Google Shape;804;p82">
              <a:extLst>
                <a:ext uri="{FF2B5EF4-FFF2-40B4-BE49-F238E27FC236}">
                  <a16:creationId xmlns:a16="http://schemas.microsoft.com/office/drawing/2014/main" id="{6DA06338-438B-4F4D-908D-078FCC47D830}"/>
                </a:ext>
              </a:extLst>
            </p:cNvPr>
            <p:cNvSpPr/>
            <p:nvPr/>
          </p:nvSpPr>
          <p:spPr>
            <a:xfrm>
              <a:off x="9806494" y="1666658"/>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14" name="TextBox 13">
              <a:extLst>
                <a:ext uri="{FF2B5EF4-FFF2-40B4-BE49-F238E27FC236}">
                  <a16:creationId xmlns:a16="http://schemas.microsoft.com/office/drawing/2014/main" id="{6BC3A816-7E1C-874A-BAFB-94226197A7C3}"/>
                </a:ext>
              </a:extLst>
            </p:cNvPr>
            <p:cNvSpPr txBox="1"/>
            <p:nvPr/>
          </p:nvSpPr>
          <p:spPr>
            <a:xfrm>
              <a:off x="9254226" y="1743813"/>
              <a:ext cx="529312" cy="923330"/>
            </a:xfrm>
            <a:prstGeom prst="rect">
              <a:avLst/>
            </a:prstGeom>
            <a:noFill/>
          </p:spPr>
          <p:txBody>
            <a:bodyPr wrap="none" rtlCol="0">
              <a:spAutoFit/>
            </a:bodyPr>
            <a:lstStyle/>
            <a:p>
              <a:r>
                <a:rPr lang="en-US" sz="5400" b="1" dirty="0"/>
                <a:t>+</a:t>
              </a:r>
            </a:p>
          </p:txBody>
        </p:sp>
      </p:grpSp>
      <p:grpSp>
        <p:nvGrpSpPr>
          <p:cNvPr id="35" name="Group 34">
            <a:extLst>
              <a:ext uri="{FF2B5EF4-FFF2-40B4-BE49-F238E27FC236}">
                <a16:creationId xmlns:a16="http://schemas.microsoft.com/office/drawing/2014/main" id="{F529156E-C26C-D143-9E29-DD633376E6D8}"/>
              </a:ext>
            </a:extLst>
          </p:cNvPr>
          <p:cNvGrpSpPr/>
          <p:nvPr/>
        </p:nvGrpSpPr>
        <p:grpSpPr>
          <a:xfrm>
            <a:off x="576228" y="3287346"/>
            <a:ext cx="11003475" cy="1729778"/>
            <a:chOff x="576228" y="3287346"/>
            <a:chExt cx="11003475" cy="1729778"/>
          </a:xfrm>
        </p:grpSpPr>
        <p:sp>
          <p:nvSpPr>
            <p:cNvPr id="11" name="Google Shape;835;p83"/>
            <p:cNvSpPr/>
            <p:nvPr/>
          </p:nvSpPr>
          <p:spPr>
            <a:xfrm>
              <a:off x="2036710" y="3378998"/>
              <a:ext cx="9542993" cy="1499452"/>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spcBef>
                  <a:spcPts val="1000"/>
                </a:spcBef>
              </a:pPr>
              <a:r>
                <a:rPr lang="en-US" sz="2200" i="1" dirty="0">
                  <a:solidFill>
                    <a:srgbClr val="FF0000"/>
                  </a:solidFill>
                  <a:latin typeface="Merriweather Sans" charset="0"/>
                  <a:ea typeface="Merriweather Sans" charset="0"/>
                  <a:cs typeface="Merriweather Sans" charset="0"/>
                </a:rPr>
                <a:t>Polar bears</a:t>
              </a:r>
              <a:r>
                <a:rPr lang="en-US" sz="2200" b="1" i="1" dirty="0">
                  <a:solidFill>
                    <a:srgbClr val="0000FF"/>
                  </a:solidFill>
                  <a:latin typeface="Merriweather Sans" charset="0"/>
                  <a:ea typeface="Merriweather Sans" charset="0"/>
                  <a:cs typeface="Merriweather Sans" charset="0"/>
                </a:rPr>
                <a:t>,</a:t>
              </a:r>
              <a:r>
                <a:rPr lang="en-US" sz="2200" i="1" dirty="0">
                  <a:latin typeface="Merriweather Sans" charset="0"/>
                  <a:ea typeface="Merriweather Sans" charset="0"/>
                  <a:cs typeface="Merriweather Sans" charset="0"/>
                </a:rPr>
                <a:t> </a:t>
              </a:r>
              <a:r>
                <a:rPr lang="en-US" sz="2200" i="1" u="sng" dirty="0">
                  <a:solidFill>
                    <a:srgbClr val="FF0000"/>
                  </a:solidFill>
                  <a:latin typeface="Merriweather Sans" charset="0"/>
                  <a:ea typeface="Merriweather Sans" charset="0"/>
                  <a:cs typeface="Merriweather Sans" charset="0"/>
                </a:rPr>
                <a:t>saved from</a:t>
              </a:r>
              <a:r>
                <a:rPr lang="en-US" sz="2200" i="1" dirty="0">
                  <a:solidFill>
                    <a:srgbClr val="FF0000"/>
                  </a:solidFill>
                  <a:latin typeface="Merriweather Sans" charset="0"/>
                  <a:ea typeface="Merriweather Sans" charset="0"/>
                  <a:cs typeface="Merriweather Sans" charset="0"/>
                </a:rPr>
                <a:t> the bitter cold</a:t>
              </a:r>
              <a:r>
                <a:rPr lang="en-US" sz="2200" i="1" dirty="0">
                  <a:latin typeface="Merriweather Sans" charset="0"/>
                  <a:ea typeface="Merriweather Sans" charset="0"/>
                  <a:cs typeface="Merriweather Sans" charset="0"/>
                </a:rPr>
                <a:t> </a:t>
              </a:r>
              <a:r>
                <a:rPr lang="en-US" sz="2200" b="1" i="1" dirty="0">
                  <a:solidFill>
                    <a:srgbClr val="0000FF"/>
                  </a:solidFill>
                  <a:latin typeface="Merriweather Sans" charset="0"/>
                  <a:ea typeface="Merriweather Sans" charset="0"/>
                  <a:cs typeface="Merriweather Sans" charset="0"/>
                </a:rPr>
                <a:t>by</a:t>
              </a:r>
              <a:r>
                <a:rPr lang="en-US" sz="2200" i="1" dirty="0">
                  <a:latin typeface="Merriweather Sans" charset="0"/>
                  <a:ea typeface="Merriweather Sans" charset="0"/>
                  <a:cs typeface="Merriweather Sans" charset="0"/>
                </a:rPr>
                <a:t> </a:t>
              </a:r>
              <a:r>
                <a:rPr lang="en-US" sz="2200" i="1" dirty="0">
                  <a:solidFill>
                    <a:srgbClr val="FF0000"/>
                  </a:solidFill>
                  <a:latin typeface="Merriweather Sans" charset="0"/>
                  <a:ea typeface="Merriweather Sans" charset="0"/>
                  <a:cs typeface="Merriweather Sans" charset="0"/>
                </a:rPr>
                <a:t>their thick fur coats</a:t>
              </a:r>
              <a:r>
                <a:rPr lang="en-US" sz="2200" b="1" i="1" dirty="0">
                  <a:solidFill>
                    <a:srgbClr val="0000FF"/>
                  </a:solidFill>
                  <a:latin typeface="Merriweather Sans" charset="0"/>
                  <a:ea typeface="Merriweather Sans" charset="0"/>
                  <a:cs typeface="Merriweather Sans" charset="0"/>
                </a:rPr>
                <a:t>,</a:t>
              </a:r>
              <a:r>
                <a:rPr lang="en-US" sz="2200" i="1" dirty="0">
                  <a:latin typeface="Merriweather Sans" charset="0"/>
                  <a:ea typeface="Merriweather Sans" charset="0"/>
                  <a:cs typeface="Merriweather Sans" charset="0"/>
                </a:rPr>
                <a:t> </a:t>
              </a:r>
              <a:r>
                <a:rPr lang="en-US" sz="2200" i="1" dirty="0">
                  <a:solidFill>
                    <a:schemeClr val="dk1"/>
                  </a:solidFill>
                  <a:latin typeface="Merriweather Sans" charset="0"/>
                  <a:ea typeface="Merriweather Sans" charset="0"/>
                  <a:cs typeface="Merriweather Sans" charset="0"/>
                </a:rPr>
                <a:t>are among the animals in danger of extinction because of global warming and human activities. </a:t>
              </a:r>
              <a:endParaRPr lang="en-US" sz="2200" i="1" dirty="0">
                <a:latin typeface="Merriweather Sans" charset="0"/>
                <a:ea typeface="Merriweather Sans" charset="0"/>
                <a:cs typeface="Merriweather Sans" charset="0"/>
              </a:endParaRPr>
            </a:p>
          </p:txBody>
        </p:sp>
        <p:pic>
          <p:nvPicPr>
            <p:cNvPr id="15" name="Picture 14">
              <a:extLst>
                <a:ext uri="{FF2B5EF4-FFF2-40B4-BE49-F238E27FC236}">
                  <a16:creationId xmlns:a16="http://schemas.microsoft.com/office/drawing/2014/main" id="{B9BC9809-6EE3-1D44-B126-5A3BC7663E5B}"/>
                </a:ext>
              </a:extLst>
            </p:cNvPr>
            <p:cNvPicPr>
              <a:picLocks noChangeAspect="1"/>
            </p:cNvPicPr>
            <p:nvPr/>
          </p:nvPicPr>
          <p:blipFill>
            <a:blip r:embed="rId4"/>
            <a:stretch>
              <a:fillRect/>
            </a:stretch>
          </p:blipFill>
          <p:spPr>
            <a:xfrm>
              <a:off x="672668" y="3825168"/>
              <a:ext cx="1191956" cy="1191956"/>
            </a:xfrm>
            <a:prstGeom prst="rect">
              <a:avLst/>
            </a:prstGeom>
          </p:spPr>
        </p:pic>
        <p:sp>
          <p:nvSpPr>
            <p:cNvPr id="3" name="Rectangle 2">
              <a:extLst>
                <a:ext uri="{FF2B5EF4-FFF2-40B4-BE49-F238E27FC236}">
                  <a16:creationId xmlns:a16="http://schemas.microsoft.com/office/drawing/2014/main" id="{A6BE7997-4AD8-7E49-AF76-473B628C6791}"/>
                </a:ext>
              </a:extLst>
            </p:cNvPr>
            <p:cNvSpPr/>
            <p:nvPr/>
          </p:nvSpPr>
          <p:spPr>
            <a:xfrm>
              <a:off x="576228" y="3287346"/>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sp>
        <p:nvSpPr>
          <p:cNvPr id="16" name="Google Shape;849;p84">
            <a:extLst>
              <a:ext uri="{FF2B5EF4-FFF2-40B4-BE49-F238E27FC236}">
                <a16:creationId xmlns:a16="http://schemas.microsoft.com/office/drawing/2014/main" id="{48BAC606-27B4-9741-B8A7-48A03017CD68}"/>
              </a:ext>
            </a:extLst>
          </p:cNvPr>
          <p:cNvSpPr txBox="1"/>
          <p:nvPr/>
        </p:nvSpPr>
        <p:spPr>
          <a:xfrm>
            <a:off x="2731850" y="5425368"/>
            <a:ext cx="6702900" cy="687457"/>
          </a:xfrm>
          <a:prstGeom prst="round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lgn="ctr"/>
            <a:r>
              <a:rPr lang="en-US" sz="2200" dirty="0">
                <a:latin typeface="Merriweather Sans" charset="0"/>
                <a:ea typeface="Merriweather Sans" charset="0"/>
                <a:cs typeface="Merriweather Sans" charset="0"/>
              </a:rPr>
              <a:t>QA is fundamentally a NLU problem</a:t>
            </a:r>
            <a:endParaRPr sz="2200" dirty="0">
              <a:latin typeface="Merriweather Sans" charset="0"/>
              <a:ea typeface="Merriweather Sans" charset="0"/>
              <a:cs typeface="Merriweather Sans" charset="0"/>
            </a:endParaRPr>
          </a:p>
        </p:txBody>
      </p:sp>
      <p:grpSp>
        <p:nvGrpSpPr>
          <p:cNvPr id="34" name="Group 33">
            <a:extLst>
              <a:ext uri="{FF2B5EF4-FFF2-40B4-BE49-F238E27FC236}">
                <a16:creationId xmlns:a16="http://schemas.microsoft.com/office/drawing/2014/main" id="{0C310873-CDDF-3E48-9F75-22DB8B413BA8}"/>
              </a:ext>
            </a:extLst>
          </p:cNvPr>
          <p:cNvGrpSpPr/>
          <p:nvPr/>
        </p:nvGrpSpPr>
        <p:grpSpPr>
          <a:xfrm>
            <a:off x="6899469" y="2851108"/>
            <a:ext cx="1485900" cy="839335"/>
            <a:chOff x="6899469" y="2851108"/>
            <a:chExt cx="1485900" cy="839335"/>
          </a:xfrm>
        </p:grpSpPr>
        <p:cxnSp>
          <p:nvCxnSpPr>
            <p:cNvPr id="19" name="Google Shape;850;p84">
              <a:extLst>
                <a:ext uri="{FF2B5EF4-FFF2-40B4-BE49-F238E27FC236}">
                  <a16:creationId xmlns:a16="http://schemas.microsoft.com/office/drawing/2014/main" id="{08C58A41-C6F5-C242-B021-6E53FA28AFE0}"/>
                </a:ext>
              </a:extLst>
            </p:cNvPr>
            <p:cNvCxnSpPr>
              <a:cxnSpLocks/>
              <a:stCxn id="20" idx="2"/>
            </p:cNvCxnSpPr>
            <p:nvPr/>
          </p:nvCxnSpPr>
          <p:spPr>
            <a:xfrm flipH="1">
              <a:off x="7235735" y="3232108"/>
              <a:ext cx="406684" cy="458335"/>
            </a:xfrm>
            <a:prstGeom prst="straightConnector1">
              <a:avLst/>
            </a:prstGeom>
            <a:ln w="34925">
              <a:headEnd type="none" w="sm" len="sm"/>
              <a:tailEnd type="triangle" w="lg" len="lg"/>
            </a:ln>
          </p:spPr>
          <p:style>
            <a:lnRef idx="1">
              <a:schemeClr val="accent6"/>
            </a:lnRef>
            <a:fillRef idx="3">
              <a:schemeClr val="accent6"/>
            </a:fillRef>
            <a:effectRef idx="2">
              <a:schemeClr val="accent6"/>
            </a:effectRef>
            <a:fontRef idx="minor">
              <a:schemeClr val="lt1"/>
            </a:fontRef>
          </p:style>
        </p:cxnSp>
        <p:sp>
          <p:nvSpPr>
            <p:cNvPr id="20" name="Google Shape;851;p84">
              <a:extLst>
                <a:ext uri="{FF2B5EF4-FFF2-40B4-BE49-F238E27FC236}">
                  <a16:creationId xmlns:a16="http://schemas.microsoft.com/office/drawing/2014/main" id="{4F3D0067-A74E-1847-B657-BEB2ABBF31E6}"/>
                </a:ext>
              </a:extLst>
            </p:cNvPr>
            <p:cNvSpPr/>
            <p:nvPr/>
          </p:nvSpPr>
          <p:spPr>
            <a:xfrm>
              <a:off x="6899469" y="2851108"/>
              <a:ext cx="1485900" cy="381000"/>
            </a:xfrm>
            <a:prstGeom prst="roundRect">
              <a:avLst>
                <a:gd name="adj" fmla="val 16667"/>
              </a:avLst>
            </a:prstGeom>
            <a:ln w="28575">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45700" rIns="91425" bIns="45700" anchor="ctr" anchorCtr="0">
              <a:noAutofit/>
            </a:bodyPr>
            <a:lstStyle/>
            <a:p>
              <a:pPr algn="ctr">
                <a:buClr>
                  <a:srgbClr val="FFFFFF"/>
                </a:buClr>
              </a:pPr>
              <a:r>
                <a:rPr lang="en-US" b="1" dirty="0">
                  <a:solidFill>
                    <a:srgbClr val="FFFFFF"/>
                  </a:solidFill>
                  <a:latin typeface="Arial"/>
                  <a:ea typeface="Arial"/>
                  <a:cs typeface="Arial"/>
                  <a:sym typeface="Arial"/>
                </a:rPr>
                <a:t>preposition</a:t>
              </a:r>
              <a:endParaRPr dirty="0"/>
            </a:p>
          </p:txBody>
        </p:sp>
      </p:grpSp>
      <p:grpSp>
        <p:nvGrpSpPr>
          <p:cNvPr id="36" name="Group 35">
            <a:extLst>
              <a:ext uri="{FF2B5EF4-FFF2-40B4-BE49-F238E27FC236}">
                <a16:creationId xmlns:a16="http://schemas.microsoft.com/office/drawing/2014/main" id="{1D0E1310-0350-1941-9DF3-936B0BE037FF}"/>
              </a:ext>
            </a:extLst>
          </p:cNvPr>
          <p:cNvGrpSpPr/>
          <p:nvPr/>
        </p:nvGrpSpPr>
        <p:grpSpPr>
          <a:xfrm>
            <a:off x="2678289" y="2971289"/>
            <a:ext cx="1066800" cy="719154"/>
            <a:chOff x="2678289" y="2971289"/>
            <a:chExt cx="1066800" cy="719154"/>
          </a:xfrm>
        </p:grpSpPr>
        <p:sp>
          <p:nvSpPr>
            <p:cNvPr id="21" name="Google Shape;852;p84">
              <a:extLst>
                <a:ext uri="{FF2B5EF4-FFF2-40B4-BE49-F238E27FC236}">
                  <a16:creationId xmlns:a16="http://schemas.microsoft.com/office/drawing/2014/main" id="{1C3F10B8-6624-E64C-BF67-80CB9623B5D6}"/>
                </a:ext>
              </a:extLst>
            </p:cNvPr>
            <p:cNvSpPr/>
            <p:nvPr/>
          </p:nvSpPr>
          <p:spPr>
            <a:xfrm>
              <a:off x="2678289" y="2971289"/>
              <a:ext cx="1066800" cy="381000"/>
            </a:xfrm>
            <a:prstGeom prst="roundRect">
              <a:avLst>
                <a:gd name="adj" fmla="val 16667"/>
              </a:avLst>
            </a:prstGeom>
            <a:ln w="28575">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45700" rIns="91425" bIns="45700" anchor="ctr" anchorCtr="0">
              <a:noAutofit/>
            </a:bodyPr>
            <a:lstStyle/>
            <a:p>
              <a:pPr algn="ctr">
                <a:buClr>
                  <a:srgbClr val="FFFFFF"/>
                </a:buClr>
              </a:pPr>
              <a:r>
                <a:rPr lang="en-US" b="1" dirty="0">
                  <a:solidFill>
                    <a:srgbClr val="FFFFFF"/>
                  </a:solidFill>
                  <a:latin typeface="Arial"/>
                  <a:ea typeface="Arial"/>
                  <a:cs typeface="Arial"/>
                  <a:sym typeface="Arial"/>
                </a:rPr>
                <a:t>comma</a:t>
              </a:r>
              <a:endParaRPr dirty="0"/>
            </a:p>
          </p:txBody>
        </p:sp>
        <p:cxnSp>
          <p:nvCxnSpPr>
            <p:cNvPr id="22" name="Google Shape;853;p84">
              <a:extLst>
                <a:ext uri="{FF2B5EF4-FFF2-40B4-BE49-F238E27FC236}">
                  <a16:creationId xmlns:a16="http://schemas.microsoft.com/office/drawing/2014/main" id="{EB728617-4599-5C48-A4DE-96C6B6D71136}"/>
                </a:ext>
              </a:extLst>
            </p:cNvPr>
            <p:cNvCxnSpPr/>
            <p:nvPr/>
          </p:nvCxnSpPr>
          <p:spPr>
            <a:xfrm>
              <a:off x="3211689" y="3320198"/>
              <a:ext cx="371691" cy="370245"/>
            </a:xfrm>
            <a:prstGeom prst="straightConnector1">
              <a:avLst/>
            </a:prstGeom>
            <a:ln w="34925">
              <a:headEnd type="none" w="sm" len="sm"/>
              <a:tailEnd type="triangle" w="lg" len="lg"/>
            </a:ln>
          </p:spPr>
          <p:style>
            <a:lnRef idx="1">
              <a:schemeClr val="accent6"/>
            </a:lnRef>
            <a:fillRef idx="3">
              <a:schemeClr val="accent6"/>
            </a:fillRef>
            <a:effectRef idx="2">
              <a:schemeClr val="accent6"/>
            </a:effectRef>
            <a:fontRef idx="minor">
              <a:schemeClr val="lt1"/>
            </a:fontRef>
          </p:style>
        </p:cxnSp>
      </p:grpSp>
      <p:cxnSp>
        <p:nvCxnSpPr>
          <p:cNvPr id="23" name="Google Shape;855;p84">
            <a:extLst>
              <a:ext uri="{FF2B5EF4-FFF2-40B4-BE49-F238E27FC236}">
                <a16:creationId xmlns:a16="http://schemas.microsoft.com/office/drawing/2014/main" id="{EAB952FA-5588-1845-912E-34FB4EB06FB6}"/>
              </a:ext>
            </a:extLst>
          </p:cNvPr>
          <p:cNvCxnSpPr>
            <a:cxnSpLocks/>
          </p:cNvCxnSpPr>
          <p:nvPr/>
        </p:nvCxnSpPr>
        <p:spPr>
          <a:xfrm flipV="1">
            <a:off x="4370956" y="2492557"/>
            <a:ext cx="315520" cy="1112793"/>
          </a:xfrm>
          <a:prstGeom prst="straightConnector1">
            <a:avLst/>
          </a:prstGeom>
          <a:ln w="34925">
            <a:headEnd type="triangle" w="lg" len="lg"/>
            <a:tailEnd type="triangle" w="lg" len="lg"/>
          </a:ln>
        </p:spPr>
        <p:style>
          <a:lnRef idx="1">
            <a:schemeClr val="accent6"/>
          </a:lnRef>
          <a:fillRef idx="3">
            <a:schemeClr val="accent6"/>
          </a:fillRef>
          <a:effectRef idx="2">
            <a:schemeClr val="accent6"/>
          </a:effectRef>
          <a:fontRef idx="minor">
            <a:schemeClr val="lt1"/>
          </a:fontRef>
        </p:style>
      </p:cxnSp>
      <p:grpSp>
        <p:nvGrpSpPr>
          <p:cNvPr id="37" name="Group 36">
            <a:extLst>
              <a:ext uri="{FF2B5EF4-FFF2-40B4-BE49-F238E27FC236}">
                <a16:creationId xmlns:a16="http://schemas.microsoft.com/office/drawing/2014/main" id="{66ADE1BD-219F-7040-AADA-51F353FA9263}"/>
              </a:ext>
            </a:extLst>
          </p:cNvPr>
          <p:cNvGrpSpPr/>
          <p:nvPr/>
        </p:nvGrpSpPr>
        <p:grpSpPr>
          <a:xfrm>
            <a:off x="4000676" y="1290297"/>
            <a:ext cx="914400" cy="821260"/>
            <a:chOff x="4000676" y="1290297"/>
            <a:chExt cx="914400" cy="821260"/>
          </a:xfrm>
        </p:grpSpPr>
        <p:sp>
          <p:nvSpPr>
            <p:cNvPr id="25" name="Google Shape;859;p84">
              <a:extLst>
                <a:ext uri="{FF2B5EF4-FFF2-40B4-BE49-F238E27FC236}">
                  <a16:creationId xmlns:a16="http://schemas.microsoft.com/office/drawing/2014/main" id="{9C71AA9F-ECE1-3445-B548-9CA2A3ACBC16}"/>
                </a:ext>
              </a:extLst>
            </p:cNvPr>
            <p:cNvSpPr/>
            <p:nvPr/>
          </p:nvSpPr>
          <p:spPr>
            <a:xfrm>
              <a:off x="4000676" y="1290297"/>
              <a:ext cx="914400" cy="381000"/>
            </a:xfrm>
            <a:prstGeom prst="roundRect">
              <a:avLst>
                <a:gd name="adj" fmla="val 16667"/>
              </a:avLst>
            </a:prstGeom>
            <a:ln w="28575">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45700" rIns="91425" bIns="45700" anchor="ctr" anchorCtr="0">
              <a:noAutofit/>
            </a:bodyPr>
            <a:lstStyle/>
            <a:p>
              <a:pPr algn="ctr">
                <a:buClr>
                  <a:srgbClr val="FFFFFF"/>
                </a:buClr>
              </a:pPr>
              <a:r>
                <a:rPr lang="en-US" b="1" dirty="0">
                  <a:solidFill>
                    <a:srgbClr val="FFFFFF"/>
                  </a:solidFill>
                  <a:latin typeface="Arial"/>
                  <a:ea typeface="Arial"/>
                  <a:cs typeface="Arial"/>
                  <a:sym typeface="Arial"/>
                </a:rPr>
                <a:t>verb</a:t>
              </a:r>
              <a:endParaRPr dirty="0"/>
            </a:p>
          </p:txBody>
        </p:sp>
        <p:cxnSp>
          <p:nvCxnSpPr>
            <p:cNvPr id="24" name="Google Shape;858;p84">
              <a:extLst>
                <a:ext uri="{FF2B5EF4-FFF2-40B4-BE49-F238E27FC236}">
                  <a16:creationId xmlns:a16="http://schemas.microsoft.com/office/drawing/2014/main" id="{7FB03E68-EF53-7B4A-A769-1AD9A8D7074B}"/>
                </a:ext>
              </a:extLst>
            </p:cNvPr>
            <p:cNvCxnSpPr>
              <a:cxnSpLocks/>
              <a:stCxn id="25" idx="2"/>
            </p:cNvCxnSpPr>
            <p:nvPr/>
          </p:nvCxnSpPr>
          <p:spPr>
            <a:xfrm>
              <a:off x="4457876" y="1671297"/>
              <a:ext cx="228600" cy="440260"/>
            </a:xfrm>
            <a:prstGeom prst="straightConnector1">
              <a:avLst/>
            </a:prstGeom>
            <a:ln w="34925">
              <a:headEnd type="none" w="sm" len="sm"/>
              <a:tailEnd type="triangle" w="lg" len="lg"/>
            </a:ln>
          </p:spPr>
          <p:style>
            <a:lnRef idx="1">
              <a:schemeClr val="accent6"/>
            </a:lnRef>
            <a:fillRef idx="3">
              <a:schemeClr val="accent6"/>
            </a:fillRef>
            <a:effectRef idx="2">
              <a:schemeClr val="accent6"/>
            </a:effectRef>
            <a:fontRef idx="minor">
              <a:schemeClr val="lt1"/>
            </a:fontRef>
          </p:style>
        </p:cxnSp>
      </p:grpSp>
    </p:spTree>
    <p:extLst>
      <p:ext uri="{BB962C8B-B14F-4D97-AF65-F5344CB8AC3E}">
        <p14:creationId xmlns:p14="http://schemas.microsoft.com/office/powerpoint/2010/main" val="242664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4039A-C7C4-A844-8D2C-373D87EC678C}"/>
              </a:ext>
            </a:extLst>
          </p:cNvPr>
          <p:cNvSpPr>
            <a:spLocks noGrp="1"/>
          </p:cNvSpPr>
          <p:nvPr>
            <p:ph idx="1"/>
          </p:nvPr>
        </p:nvSpPr>
        <p:spPr/>
        <p:txBody>
          <a:bodyPr/>
          <a:lstStyle/>
          <a:p>
            <a:r>
              <a:rPr lang="en-US" dirty="0">
                <a:latin typeface="Merriweather Sans Light" panose="02000503060000020004" pitchFamily="2" charset="77"/>
              </a:rPr>
              <a:t>Big data: </a:t>
            </a:r>
          </a:p>
          <a:p>
            <a:pPr lvl="1"/>
            <a:r>
              <a:rPr lang="en-US" dirty="0">
                <a:latin typeface="Merriweather Sans Light" panose="02000503060000020004" pitchFamily="2" charset="77"/>
              </a:rPr>
              <a:t>Over 56 billion pages </a:t>
            </a:r>
          </a:p>
          <a:p>
            <a:pPr lvl="1"/>
            <a:r>
              <a:rPr lang="en-US" dirty="0">
                <a:latin typeface="Merriweather Sans Light" panose="02000503060000020004" pitchFamily="2" charset="77"/>
              </a:rPr>
              <a:t>Over 500 million tweets are sent every day.</a:t>
            </a:r>
          </a:p>
          <a:p>
            <a:pPr lvl="1"/>
            <a:r>
              <a:rPr lang="en-US" dirty="0">
                <a:latin typeface="Merriweather Sans Light" panose="02000503060000020004" pitchFamily="2" charset="77"/>
              </a:rPr>
              <a:t>Over 4 million blog posts are published on the Internet every day.</a:t>
            </a:r>
          </a:p>
          <a:p>
            <a:r>
              <a:rPr lang="en-US" dirty="0">
                <a:latin typeface="Merriweather Sans Light" panose="02000503060000020004" pitchFamily="2" charset="77"/>
              </a:rPr>
              <a:t>Deep learning: </a:t>
            </a:r>
          </a:p>
          <a:p>
            <a:pPr lvl="1"/>
            <a:r>
              <a:rPr lang="en-US" dirty="0">
                <a:latin typeface="Merriweather Sans Light" panose="02000503060000020004" pitchFamily="2" charset="77"/>
              </a:rPr>
              <a:t>1.5 billion parameters </a:t>
            </a:r>
            <a:r>
              <a:rPr lang="en-US" sz="1600" b="1" dirty="0">
                <a:solidFill>
                  <a:schemeClr val="bg1">
                    <a:lumMod val="50000"/>
                  </a:schemeClr>
                </a:solidFill>
                <a:latin typeface="Merriweather Sans Light" panose="02000503060000020004" pitchFamily="2" charset="77"/>
              </a:rPr>
              <a:t>[Radford et al. 2019]</a:t>
            </a:r>
          </a:p>
          <a:p>
            <a:pPr lvl="1"/>
            <a:r>
              <a:rPr lang="en-US" dirty="0">
                <a:solidFill>
                  <a:sysClr val="windowText" lastClr="000000"/>
                </a:solidFill>
                <a:latin typeface="Merriweather Sans Light" panose="02000503060000020004" pitchFamily="2" charset="77"/>
              </a:rPr>
              <a:t>Super-human performance </a:t>
            </a:r>
            <a:r>
              <a:rPr lang="en-US" sz="1600" b="1" dirty="0">
                <a:solidFill>
                  <a:schemeClr val="bg1">
                    <a:lumMod val="50000"/>
                  </a:schemeClr>
                </a:solidFill>
                <a:latin typeface="Merriweather Sans Light" panose="02000503060000020004" pitchFamily="2" charset="77"/>
              </a:rPr>
              <a:t>[Devlin et al. 2018]</a:t>
            </a:r>
          </a:p>
        </p:txBody>
      </p:sp>
      <p:sp>
        <p:nvSpPr>
          <p:cNvPr id="3" name="Slide Number Placeholder 2">
            <a:extLst>
              <a:ext uri="{FF2B5EF4-FFF2-40B4-BE49-F238E27FC236}">
                <a16:creationId xmlns:a16="http://schemas.microsoft.com/office/drawing/2014/main" id="{7872F31E-3A4B-BE4D-A216-8A7376257CB1}"/>
              </a:ext>
            </a:extLst>
          </p:cNvPr>
          <p:cNvSpPr>
            <a:spLocks noGrp="1"/>
          </p:cNvSpPr>
          <p:nvPr>
            <p:ph type="sldNum" sz="quarter" idx="12"/>
          </p:nvPr>
        </p:nvSpPr>
        <p:spPr/>
        <p:txBody>
          <a:bodyPr/>
          <a:lstStyle/>
          <a:p>
            <a:fld id="{86B4B35C-345F-9846-8E6A-29269C850829}" type="slidenum">
              <a:rPr lang="en-US" smtClean="0"/>
              <a:pPr/>
              <a:t>2</a:t>
            </a:fld>
            <a:endParaRPr lang="en-US"/>
          </a:p>
        </p:txBody>
      </p:sp>
      <p:sp>
        <p:nvSpPr>
          <p:cNvPr id="4" name="Title 3">
            <a:extLst>
              <a:ext uri="{FF2B5EF4-FFF2-40B4-BE49-F238E27FC236}">
                <a16:creationId xmlns:a16="http://schemas.microsoft.com/office/drawing/2014/main" id="{E8A4D8FF-33CD-0E41-89A1-403D714FED65}"/>
              </a:ext>
            </a:extLst>
          </p:cNvPr>
          <p:cNvSpPr>
            <a:spLocks noGrp="1"/>
          </p:cNvSpPr>
          <p:nvPr>
            <p:ph type="title"/>
          </p:nvPr>
        </p:nvSpPr>
        <p:spPr>
          <a:xfrm>
            <a:off x="445485" y="292874"/>
            <a:ext cx="11235559" cy="884277"/>
          </a:xfrm>
        </p:spPr>
        <p:txBody>
          <a:bodyPr/>
          <a:lstStyle/>
          <a:p>
            <a:r>
              <a:rPr lang="en-US" dirty="0"/>
              <a:t>Age of Big Data</a:t>
            </a:r>
          </a:p>
        </p:txBody>
      </p:sp>
      <p:pic>
        <p:nvPicPr>
          <p:cNvPr id="6" name="Picture 5">
            <a:extLst>
              <a:ext uri="{FF2B5EF4-FFF2-40B4-BE49-F238E27FC236}">
                <a16:creationId xmlns:a16="http://schemas.microsoft.com/office/drawing/2014/main" id="{D1A51C8C-40E1-3145-9A66-1BA38E405FDB}"/>
              </a:ext>
            </a:extLst>
          </p:cNvPr>
          <p:cNvPicPr>
            <a:picLocks noChangeAspect="1"/>
          </p:cNvPicPr>
          <p:nvPr/>
        </p:nvPicPr>
        <p:blipFill rotWithShape="1">
          <a:blip r:embed="rId3"/>
          <a:srcRect b="20664"/>
          <a:stretch/>
        </p:blipFill>
        <p:spPr>
          <a:xfrm>
            <a:off x="9074166" y="568644"/>
            <a:ext cx="2972245" cy="2858279"/>
          </a:xfrm>
          <a:prstGeom prst="rect">
            <a:avLst/>
          </a:prstGeom>
        </p:spPr>
      </p:pic>
    </p:spTree>
    <p:extLst>
      <p:ext uri="{BB962C8B-B14F-4D97-AF65-F5344CB8AC3E}">
        <p14:creationId xmlns:p14="http://schemas.microsoft.com/office/powerpoint/2010/main" val="11313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mtClean="0"/>
              <a:pPr/>
              <a:t>20</a:t>
            </a:fld>
            <a:endParaRPr lang="en-US" dirty="0"/>
          </a:p>
        </p:txBody>
      </p:sp>
      <p:sp>
        <p:nvSpPr>
          <p:cNvPr id="4" name="Title 3"/>
          <p:cNvSpPr>
            <a:spLocks noGrp="1"/>
          </p:cNvSpPr>
          <p:nvPr>
            <p:ph type="title"/>
          </p:nvPr>
        </p:nvSpPr>
        <p:spPr>
          <a:xfrm>
            <a:off x="458548" y="292874"/>
            <a:ext cx="11235559" cy="884277"/>
          </a:xfrm>
        </p:spPr>
        <p:txBody>
          <a:bodyPr>
            <a:normAutofit/>
          </a:bodyPr>
          <a:lstStyle/>
          <a:p>
            <a:r>
              <a:rPr lang="en-US" dirty="0"/>
              <a:t>“Lifting” Meaning as Semantic Graphs</a:t>
            </a:r>
          </a:p>
        </p:txBody>
      </p:sp>
      <p:grpSp>
        <p:nvGrpSpPr>
          <p:cNvPr id="63" name="Group 62">
            <a:extLst>
              <a:ext uri="{FF2B5EF4-FFF2-40B4-BE49-F238E27FC236}">
                <a16:creationId xmlns:a16="http://schemas.microsoft.com/office/drawing/2014/main" id="{B968B4BE-F3E2-FA4B-B554-DA8AC14FA9D4}"/>
              </a:ext>
            </a:extLst>
          </p:cNvPr>
          <p:cNvGrpSpPr/>
          <p:nvPr/>
        </p:nvGrpSpPr>
        <p:grpSpPr>
          <a:xfrm>
            <a:off x="445599" y="4384626"/>
            <a:ext cx="11003475" cy="1729778"/>
            <a:chOff x="445599" y="4384626"/>
            <a:chExt cx="11003475" cy="1729778"/>
          </a:xfrm>
        </p:grpSpPr>
        <p:sp>
          <p:nvSpPr>
            <p:cNvPr id="16" name="Google Shape;835;p83">
              <a:extLst>
                <a:ext uri="{FF2B5EF4-FFF2-40B4-BE49-F238E27FC236}">
                  <a16:creationId xmlns:a16="http://schemas.microsoft.com/office/drawing/2014/main" id="{2165B1C4-429F-9C46-9620-FBFB3565F0DE}"/>
                </a:ext>
              </a:extLst>
            </p:cNvPr>
            <p:cNvSpPr/>
            <p:nvPr/>
          </p:nvSpPr>
          <p:spPr>
            <a:xfrm>
              <a:off x="1906081" y="4718254"/>
              <a:ext cx="9542993" cy="1257476"/>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pPr>
              <a:r>
                <a:rPr lang="en-US" sz="2200" i="1" dirty="0">
                  <a:solidFill>
                    <a:schemeClr val="dk1"/>
                  </a:solidFill>
                  <a:latin typeface="Merriweather Sans" charset="0"/>
                  <a:ea typeface="Merriweather Sans" charset="0"/>
                  <a:cs typeface="Merriweather Sans" charset="0"/>
                </a:rPr>
                <a:t>...</a:t>
              </a:r>
              <a:r>
                <a:rPr lang="en-US" sz="2200" b="1" i="1" dirty="0">
                  <a:solidFill>
                    <a:schemeClr val="dk1"/>
                  </a:solidFill>
                  <a:latin typeface="Merriweather Sans" charset="0"/>
                  <a:ea typeface="Merriweather Sans" charset="0"/>
                  <a:cs typeface="Merriweather Sans" charset="0"/>
                </a:rPr>
                <a:t> </a:t>
              </a:r>
              <a:r>
                <a:rPr lang="en-US" sz="2200" i="1" dirty="0">
                  <a:solidFill>
                    <a:schemeClr val="dk1"/>
                  </a:solidFill>
                  <a:latin typeface="Merriweather Sans" charset="0"/>
                  <a:ea typeface="Merriweather Sans" charset="0"/>
                  <a:cs typeface="Merriweather Sans" charset="0"/>
                </a:rPr>
                <a:t>Polar bea</a:t>
              </a:r>
              <a:r>
                <a:rPr lang="en-US" sz="2200" i="1" dirty="0">
                  <a:latin typeface="Merriweather Sans" charset="0"/>
                  <a:ea typeface="Merriweather Sans" charset="0"/>
                  <a:cs typeface="Merriweather Sans" charset="0"/>
                </a:rPr>
                <a:t>rs, saved from the bitter cold by their </a:t>
              </a:r>
              <a:r>
                <a:rPr lang="en-US" sz="2200" i="1" dirty="0">
                  <a:solidFill>
                    <a:schemeClr val="dk1"/>
                  </a:solidFill>
                  <a:latin typeface="Merriweather Sans" charset="0"/>
                  <a:ea typeface="Merriweather Sans" charset="0"/>
                  <a:cs typeface="Merriweather Sans" charset="0"/>
                </a:rPr>
                <a:t>thick fur coat</a:t>
              </a:r>
              <a:r>
                <a:rPr lang="en-US" sz="2200" i="1" dirty="0">
                  <a:latin typeface="Merriweather Sans" charset="0"/>
                  <a:ea typeface="Merriweather Sans" charset="0"/>
                  <a:cs typeface="Merriweather Sans" charset="0"/>
                </a:rPr>
                <a:t>s</a:t>
              </a:r>
              <a:r>
                <a:rPr lang="en-US" sz="2200" b="1" i="1" dirty="0">
                  <a:latin typeface="Merriweather Sans" charset="0"/>
                  <a:ea typeface="Merriweather Sans" charset="0"/>
                  <a:cs typeface="Merriweather Sans" charset="0"/>
                </a:rPr>
                <a:t>,</a:t>
              </a:r>
              <a:r>
                <a:rPr lang="en-US" sz="2200" i="1" dirty="0">
                  <a:latin typeface="Merriweather Sans" charset="0"/>
                  <a:ea typeface="Merriweather Sans" charset="0"/>
                  <a:cs typeface="Merriweather Sans" charset="0"/>
                </a:rPr>
                <a:t> </a:t>
              </a:r>
              <a:r>
                <a:rPr lang="en-US" sz="2200" i="1" dirty="0">
                  <a:solidFill>
                    <a:schemeClr val="dk1"/>
                  </a:solidFill>
                  <a:latin typeface="Merriweather Sans" charset="0"/>
                  <a:ea typeface="Merriweather Sans" charset="0"/>
                  <a:cs typeface="Merriweather Sans" charset="0"/>
                </a:rPr>
                <a:t>are among the animals in danger of extinction because of global warming and human activities. </a:t>
              </a:r>
              <a:endParaRPr lang="en-US" sz="2200" i="1" dirty="0">
                <a:latin typeface="Merriweather Sans" charset="0"/>
                <a:ea typeface="Merriweather Sans" charset="0"/>
                <a:cs typeface="Merriweather Sans" charset="0"/>
              </a:endParaRPr>
            </a:p>
          </p:txBody>
        </p:sp>
        <p:pic>
          <p:nvPicPr>
            <p:cNvPr id="17" name="Picture 16">
              <a:extLst>
                <a:ext uri="{FF2B5EF4-FFF2-40B4-BE49-F238E27FC236}">
                  <a16:creationId xmlns:a16="http://schemas.microsoft.com/office/drawing/2014/main" id="{CE828B36-271E-DD4C-AF44-D1BC244A174E}"/>
                </a:ext>
              </a:extLst>
            </p:cNvPr>
            <p:cNvPicPr>
              <a:picLocks noChangeAspect="1"/>
            </p:cNvPicPr>
            <p:nvPr/>
          </p:nvPicPr>
          <p:blipFill>
            <a:blip r:embed="rId3"/>
            <a:stretch>
              <a:fillRect/>
            </a:stretch>
          </p:blipFill>
          <p:spPr>
            <a:xfrm>
              <a:off x="542039" y="4922448"/>
              <a:ext cx="1191956" cy="1191956"/>
            </a:xfrm>
            <a:prstGeom prst="rect">
              <a:avLst/>
            </a:prstGeom>
          </p:spPr>
        </p:pic>
        <p:sp>
          <p:nvSpPr>
            <p:cNvPr id="18" name="Rectangle 17">
              <a:extLst>
                <a:ext uri="{FF2B5EF4-FFF2-40B4-BE49-F238E27FC236}">
                  <a16:creationId xmlns:a16="http://schemas.microsoft.com/office/drawing/2014/main" id="{C83B1A02-E362-9348-A2BE-92BD4B96FA23}"/>
                </a:ext>
              </a:extLst>
            </p:cNvPr>
            <p:cNvSpPr/>
            <p:nvPr/>
          </p:nvSpPr>
          <p:spPr>
            <a:xfrm>
              <a:off x="445599" y="4384626"/>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sp>
        <p:nvSpPr>
          <p:cNvPr id="20" name="Google Shape;823;p83">
            <a:extLst>
              <a:ext uri="{FF2B5EF4-FFF2-40B4-BE49-F238E27FC236}">
                <a16:creationId xmlns:a16="http://schemas.microsoft.com/office/drawing/2014/main" id="{7A4CAAAA-FD4E-8047-A186-A09FCDD336CA}"/>
              </a:ext>
            </a:extLst>
          </p:cNvPr>
          <p:cNvSpPr/>
          <p:nvPr/>
        </p:nvSpPr>
        <p:spPr>
          <a:xfrm>
            <a:off x="3801293" y="3846691"/>
            <a:ext cx="3667518"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saved from the bitter cold</a:t>
            </a:r>
            <a:endParaRPr sz="2000" i="1" dirty="0"/>
          </a:p>
        </p:txBody>
      </p:sp>
      <p:sp>
        <p:nvSpPr>
          <p:cNvPr id="21" name="Google Shape;823;p83">
            <a:extLst>
              <a:ext uri="{FF2B5EF4-FFF2-40B4-BE49-F238E27FC236}">
                <a16:creationId xmlns:a16="http://schemas.microsoft.com/office/drawing/2014/main" id="{F6A7E95F-F152-E347-B8AA-ED0D065F38A2}"/>
              </a:ext>
            </a:extLst>
          </p:cNvPr>
          <p:cNvSpPr/>
          <p:nvPr/>
        </p:nvSpPr>
        <p:spPr>
          <a:xfrm>
            <a:off x="7554787" y="3835116"/>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i="1" dirty="0">
                <a:latin typeface="Merriweather Sans" panose="02000503060000020004" pitchFamily="2" charset="77"/>
              </a:rPr>
              <a:t>by</a:t>
            </a:r>
            <a:endParaRPr i="1" dirty="0">
              <a:latin typeface="Merriweather Sans" panose="02000503060000020004" pitchFamily="2" charset="77"/>
            </a:endParaRPr>
          </a:p>
        </p:txBody>
      </p:sp>
      <p:sp>
        <p:nvSpPr>
          <p:cNvPr id="22" name="Google Shape;823;p83">
            <a:extLst>
              <a:ext uri="{FF2B5EF4-FFF2-40B4-BE49-F238E27FC236}">
                <a16:creationId xmlns:a16="http://schemas.microsoft.com/office/drawing/2014/main" id="{86183396-3FF8-524F-AA9C-2442258C7DA1}"/>
              </a:ext>
            </a:extLst>
          </p:cNvPr>
          <p:cNvSpPr/>
          <p:nvPr/>
        </p:nvSpPr>
        <p:spPr>
          <a:xfrm>
            <a:off x="8036730" y="3823217"/>
            <a:ext cx="2771690"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their </a:t>
            </a:r>
            <a:r>
              <a:rPr lang="en-US" sz="2000" i="1" dirty="0">
                <a:solidFill>
                  <a:schemeClr val="dk1"/>
                </a:solidFill>
                <a:latin typeface="Merriweather Sans" charset="0"/>
                <a:ea typeface="Merriweather Sans" charset="0"/>
                <a:cs typeface="Merriweather Sans" charset="0"/>
              </a:rPr>
              <a:t>thick fur coat</a:t>
            </a:r>
            <a:r>
              <a:rPr lang="en-US" sz="2000" i="1" dirty="0">
                <a:latin typeface="Merriweather Sans" charset="0"/>
                <a:ea typeface="Merriweather Sans" charset="0"/>
                <a:cs typeface="Merriweather Sans" charset="0"/>
              </a:rPr>
              <a:t>s</a:t>
            </a:r>
            <a:endParaRPr sz="2000" i="1" dirty="0"/>
          </a:p>
        </p:txBody>
      </p:sp>
      <p:sp>
        <p:nvSpPr>
          <p:cNvPr id="30" name="Arc 29">
            <a:extLst>
              <a:ext uri="{FF2B5EF4-FFF2-40B4-BE49-F238E27FC236}">
                <a16:creationId xmlns:a16="http://schemas.microsoft.com/office/drawing/2014/main" id="{965DB6ED-214D-D449-B4E9-46833B6C422D}"/>
              </a:ext>
            </a:extLst>
          </p:cNvPr>
          <p:cNvSpPr/>
          <p:nvPr/>
        </p:nvSpPr>
        <p:spPr>
          <a:xfrm>
            <a:off x="7764178" y="3368070"/>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6E1BF0B0-5A0B-0A4B-B059-2F83DF43AA2A}"/>
              </a:ext>
            </a:extLst>
          </p:cNvPr>
          <p:cNvSpPr/>
          <p:nvPr/>
        </p:nvSpPr>
        <p:spPr>
          <a:xfrm flipH="1">
            <a:off x="5643152" y="3368070"/>
            <a:ext cx="2137229"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0" name="Left Arrow Callout 39">
            <a:extLst>
              <a:ext uri="{FF2B5EF4-FFF2-40B4-BE49-F238E27FC236}">
                <a16:creationId xmlns:a16="http://schemas.microsoft.com/office/drawing/2014/main" id="{BE3A26A0-2442-1F4A-AAF2-D47F62199840}"/>
              </a:ext>
            </a:extLst>
          </p:cNvPr>
          <p:cNvSpPr/>
          <p:nvPr/>
        </p:nvSpPr>
        <p:spPr>
          <a:xfrm>
            <a:off x="9950414" y="3294255"/>
            <a:ext cx="2041290" cy="35170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Agent of action</a:t>
            </a:r>
          </a:p>
        </p:txBody>
      </p:sp>
      <p:sp>
        <p:nvSpPr>
          <p:cNvPr id="14" name="TextBox 13">
            <a:extLst>
              <a:ext uri="{FF2B5EF4-FFF2-40B4-BE49-F238E27FC236}">
                <a16:creationId xmlns:a16="http://schemas.microsoft.com/office/drawing/2014/main" id="{D3579766-2706-8747-BB8B-024144539D54}"/>
              </a:ext>
            </a:extLst>
          </p:cNvPr>
          <p:cNvSpPr txBox="1"/>
          <p:nvPr/>
        </p:nvSpPr>
        <p:spPr>
          <a:xfrm>
            <a:off x="6283234" y="3017520"/>
            <a:ext cx="870751" cy="369332"/>
          </a:xfrm>
          <a:prstGeom prst="rect">
            <a:avLst/>
          </a:prstGeom>
          <a:noFill/>
        </p:spPr>
        <p:txBody>
          <a:bodyPr wrap="none" rtlCol="0">
            <a:spAutoFit/>
          </a:bodyPr>
          <a:lstStyle/>
          <a:p>
            <a:r>
              <a:rPr lang="en-US" dirty="0">
                <a:latin typeface="Merriweather Sans" panose="02000503060000020004" pitchFamily="2" charset="77"/>
              </a:rPr>
              <a:t>action</a:t>
            </a:r>
          </a:p>
        </p:txBody>
      </p:sp>
      <p:sp>
        <p:nvSpPr>
          <p:cNvPr id="41" name="TextBox 40">
            <a:extLst>
              <a:ext uri="{FF2B5EF4-FFF2-40B4-BE49-F238E27FC236}">
                <a16:creationId xmlns:a16="http://schemas.microsoft.com/office/drawing/2014/main" id="{62823DCC-D078-D349-9FEE-E6730C91632A}"/>
              </a:ext>
            </a:extLst>
          </p:cNvPr>
          <p:cNvSpPr txBox="1"/>
          <p:nvPr/>
        </p:nvSpPr>
        <p:spPr>
          <a:xfrm>
            <a:off x="8206513" y="2979677"/>
            <a:ext cx="817853" cy="369332"/>
          </a:xfrm>
          <a:prstGeom prst="rect">
            <a:avLst/>
          </a:prstGeom>
          <a:noFill/>
        </p:spPr>
        <p:txBody>
          <a:bodyPr wrap="none" rtlCol="0">
            <a:spAutoFit/>
          </a:bodyPr>
          <a:lstStyle/>
          <a:p>
            <a:r>
              <a:rPr lang="en-US" dirty="0">
                <a:latin typeface="Merriweather Sans" panose="02000503060000020004" pitchFamily="2" charset="77"/>
              </a:rPr>
              <a:t>agent</a:t>
            </a:r>
          </a:p>
        </p:txBody>
      </p:sp>
      <p:sp>
        <p:nvSpPr>
          <p:cNvPr id="45" name="Google Shape;823;p83">
            <a:extLst>
              <a:ext uri="{FF2B5EF4-FFF2-40B4-BE49-F238E27FC236}">
                <a16:creationId xmlns:a16="http://schemas.microsoft.com/office/drawing/2014/main" id="{9DF5F455-E6E9-F646-83A5-B1031A6174C9}"/>
              </a:ext>
            </a:extLst>
          </p:cNvPr>
          <p:cNvSpPr/>
          <p:nvPr/>
        </p:nvSpPr>
        <p:spPr>
          <a:xfrm>
            <a:off x="7567487" y="4789567"/>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 name="Rounded Rectangle 45">
            <a:extLst>
              <a:ext uri="{FF2B5EF4-FFF2-40B4-BE49-F238E27FC236}">
                <a16:creationId xmlns:a16="http://schemas.microsoft.com/office/drawing/2014/main" id="{B26B7301-65F9-F146-A7F0-46628F07D403}"/>
              </a:ext>
            </a:extLst>
          </p:cNvPr>
          <p:cNvSpPr/>
          <p:nvPr/>
        </p:nvSpPr>
        <p:spPr>
          <a:xfrm>
            <a:off x="395533" y="1765332"/>
            <a:ext cx="2676924" cy="1328023"/>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latin typeface="Merriweather Sans" panose="02000503060000020004" pitchFamily="2" charset="77"/>
              </a:rPr>
              <a:t>Oxford English Dictionary lists </a:t>
            </a:r>
            <a:r>
              <a:rPr lang="en-US" b="1" u="sng" dirty="0">
                <a:latin typeface="Merriweather Sans" panose="02000503060000020004" pitchFamily="2" charset="77"/>
              </a:rPr>
              <a:t>8</a:t>
            </a:r>
            <a:r>
              <a:rPr lang="en-US" dirty="0">
                <a:latin typeface="Merriweather Sans" panose="02000503060000020004" pitchFamily="2" charset="77"/>
              </a:rPr>
              <a:t> primary meanings for “by”. </a:t>
            </a:r>
          </a:p>
        </p:txBody>
      </p:sp>
      <p:sp>
        <p:nvSpPr>
          <p:cNvPr id="52" name="Left Arrow Callout 51">
            <a:extLst>
              <a:ext uri="{FF2B5EF4-FFF2-40B4-BE49-F238E27FC236}">
                <a16:creationId xmlns:a16="http://schemas.microsoft.com/office/drawing/2014/main" id="{91D64466-87E9-8946-A9DD-60C19BC9736D}"/>
              </a:ext>
            </a:extLst>
          </p:cNvPr>
          <p:cNvSpPr/>
          <p:nvPr/>
        </p:nvSpPr>
        <p:spPr>
          <a:xfrm>
            <a:off x="9777539" y="1684254"/>
            <a:ext cx="2233485" cy="35170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Location of action</a:t>
            </a:r>
          </a:p>
        </p:txBody>
      </p:sp>
      <p:grpSp>
        <p:nvGrpSpPr>
          <p:cNvPr id="65" name="Group 64">
            <a:extLst>
              <a:ext uri="{FF2B5EF4-FFF2-40B4-BE49-F238E27FC236}">
                <a16:creationId xmlns:a16="http://schemas.microsoft.com/office/drawing/2014/main" id="{83EC5078-2C5F-A44C-ACD5-277BC61300FF}"/>
              </a:ext>
            </a:extLst>
          </p:cNvPr>
          <p:cNvGrpSpPr/>
          <p:nvPr/>
        </p:nvGrpSpPr>
        <p:grpSpPr>
          <a:xfrm>
            <a:off x="3809394" y="1485897"/>
            <a:ext cx="7007127" cy="1350295"/>
            <a:chOff x="3809394" y="1485897"/>
            <a:chExt cx="7007127" cy="1350295"/>
          </a:xfrm>
        </p:grpSpPr>
        <p:sp>
          <p:nvSpPr>
            <p:cNvPr id="47" name="Google Shape;823;p83">
              <a:extLst>
                <a:ext uri="{FF2B5EF4-FFF2-40B4-BE49-F238E27FC236}">
                  <a16:creationId xmlns:a16="http://schemas.microsoft.com/office/drawing/2014/main" id="{F7435888-BE03-8947-A64B-4E563C927C97}"/>
                </a:ext>
              </a:extLst>
            </p:cNvPr>
            <p:cNvSpPr/>
            <p:nvPr/>
          </p:nvSpPr>
          <p:spPr>
            <a:xfrm>
              <a:off x="3809394" y="2302005"/>
              <a:ext cx="3667518"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saved from the bitter cold</a:t>
              </a:r>
              <a:endParaRPr sz="2000" i="1" dirty="0"/>
            </a:p>
          </p:txBody>
        </p:sp>
        <p:sp>
          <p:nvSpPr>
            <p:cNvPr id="48" name="Google Shape;823;p83">
              <a:extLst>
                <a:ext uri="{FF2B5EF4-FFF2-40B4-BE49-F238E27FC236}">
                  <a16:creationId xmlns:a16="http://schemas.microsoft.com/office/drawing/2014/main" id="{90889B2C-17B2-5747-B396-0155464DC3EC}"/>
                </a:ext>
              </a:extLst>
            </p:cNvPr>
            <p:cNvSpPr/>
            <p:nvPr/>
          </p:nvSpPr>
          <p:spPr>
            <a:xfrm>
              <a:off x="7562888" y="2290430"/>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i="1" dirty="0">
                  <a:latin typeface="Merriweather Sans" panose="02000503060000020004" pitchFamily="2" charset="77"/>
                </a:rPr>
                <a:t>by</a:t>
              </a:r>
              <a:endParaRPr i="1" dirty="0">
                <a:latin typeface="Merriweather Sans" panose="02000503060000020004" pitchFamily="2" charset="77"/>
              </a:endParaRPr>
            </a:p>
          </p:txBody>
        </p:sp>
        <p:sp>
          <p:nvSpPr>
            <p:cNvPr id="49" name="Google Shape;823;p83">
              <a:extLst>
                <a:ext uri="{FF2B5EF4-FFF2-40B4-BE49-F238E27FC236}">
                  <a16:creationId xmlns:a16="http://schemas.microsoft.com/office/drawing/2014/main" id="{1E741EBA-3687-9F48-A77B-E8E571D79F49}"/>
                </a:ext>
              </a:extLst>
            </p:cNvPr>
            <p:cNvSpPr/>
            <p:nvPr/>
          </p:nvSpPr>
          <p:spPr>
            <a:xfrm>
              <a:off x="8044831" y="2278531"/>
              <a:ext cx="2771690"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the river</a:t>
              </a:r>
              <a:endParaRPr sz="2000" i="1" dirty="0"/>
            </a:p>
          </p:txBody>
        </p:sp>
        <p:sp>
          <p:nvSpPr>
            <p:cNvPr id="50" name="Arc 49">
              <a:extLst>
                <a:ext uri="{FF2B5EF4-FFF2-40B4-BE49-F238E27FC236}">
                  <a16:creationId xmlns:a16="http://schemas.microsoft.com/office/drawing/2014/main" id="{11AB9C2F-E077-F04A-A192-0520C902948F}"/>
                </a:ext>
              </a:extLst>
            </p:cNvPr>
            <p:cNvSpPr/>
            <p:nvPr/>
          </p:nvSpPr>
          <p:spPr>
            <a:xfrm>
              <a:off x="7759216" y="1854313"/>
              <a:ext cx="1771640" cy="981879"/>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2A26E32A-5C65-9B49-BA96-DF23D7619945}"/>
                </a:ext>
              </a:extLst>
            </p:cNvPr>
            <p:cNvSpPr/>
            <p:nvPr/>
          </p:nvSpPr>
          <p:spPr>
            <a:xfrm flipH="1">
              <a:off x="5638190" y="1854313"/>
              <a:ext cx="2137229" cy="981879"/>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D5F52121-49C9-D94A-BA85-F8A5A67547D0}"/>
                </a:ext>
              </a:extLst>
            </p:cNvPr>
            <p:cNvSpPr txBox="1"/>
            <p:nvPr/>
          </p:nvSpPr>
          <p:spPr>
            <a:xfrm>
              <a:off x="6317461" y="1485897"/>
              <a:ext cx="870751" cy="369332"/>
            </a:xfrm>
            <a:prstGeom prst="rect">
              <a:avLst/>
            </a:prstGeom>
            <a:noFill/>
          </p:spPr>
          <p:txBody>
            <a:bodyPr wrap="none" rtlCol="0">
              <a:spAutoFit/>
            </a:bodyPr>
            <a:lstStyle/>
            <a:p>
              <a:r>
                <a:rPr lang="en-US" dirty="0">
                  <a:latin typeface="Merriweather Sans" panose="02000503060000020004" pitchFamily="2" charset="77"/>
                </a:rPr>
                <a:t>action</a:t>
              </a:r>
            </a:p>
          </p:txBody>
        </p:sp>
        <p:sp>
          <p:nvSpPr>
            <p:cNvPr id="54" name="TextBox 53">
              <a:extLst>
                <a:ext uri="{FF2B5EF4-FFF2-40B4-BE49-F238E27FC236}">
                  <a16:creationId xmlns:a16="http://schemas.microsoft.com/office/drawing/2014/main" id="{6EBAF9FF-82AE-F247-B395-83A8D9698A84}"/>
                </a:ext>
              </a:extLst>
            </p:cNvPr>
            <p:cNvSpPr txBox="1"/>
            <p:nvPr/>
          </p:nvSpPr>
          <p:spPr>
            <a:xfrm>
              <a:off x="8076365" y="1487241"/>
              <a:ext cx="1075936" cy="369332"/>
            </a:xfrm>
            <a:prstGeom prst="rect">
              <a:avLst/>
            </a:prstGeom>
            <a:noFill/>
          </p:spPr>
          <p:txBody>
            <a:bodyPr wrap="none" rtlCol="0">
              <a:spAutoFit/>
            </a:bodyPr>
            <a:lstStyle/>
            <a:p>
              <a:r>
                <a:rPr lang="en-US">
                  <a:latin typeface="Merriweather Sans" panose="02000503060000020004" pitchFamily="2" charset="77"/>
                </a:rPr>
                <a:t>location</a:t>
              </a:r>
              <a:endParaRPr lang="en-US" dirty="0">
                <a:latin typeface="Merriweather Sans" panose="02000503060000020004" pitchFamily="2" charset="77"/>
              </a:endParaRPr>
            </a:p>
          </p:txBody>
        </p:sp>
      </p:grpSp>
      <p:cxnSp>
        <p:nvCxnSpPr>
          <p:cNvPr id="55" name="Straight Connector 54">
            <a:extLst>
              <a:ext uri="{FF2B5EF4-FFF2-40B4-BE49-F238E27FC236}">
                <a16:creationId xmlns:a16="http://schemas.microsoft.com/office/drawing/2014/main" id="{8B10428D-A148-B645-9F39-231AF22E92E1}"/>
              </a:ext>
            </a:extLst>
          </p:cNvPr>
          <p:cNvCxnSpPr>
            <a:cxnSpLocks/>
          </p:cNvCxnSpPr>
          <p:nvPr/>
        </p:nvCxnSpPr>
        <p:spPr>
          <a:xfrm flipH="1">
            <a:off x="8836686" y="3691083"/>
            <a:ext cx="1146245" cy="6012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218614C6-3DAA-8540-8886-B43CE3B0B214}"/>
              </a:ext>
            </a:extLst>
          </p:cNvPr>
          <p:cNvGrpSpPr/>
          <p:nvPr/>
        </p:nvGrpSpPr>
        <p:grpSpPr>
          <a:xfrm>
            <a:off x="324912" y="6283150"/>
            <a:ext cx="4675885" cy="369332"/>
            <a:chOff x="324912" y="6283150"/>
            <a:chExt cx="4675885" cy="369332"/>
          </a:xfrm>
        </p:grpSpPr>
        <p:sp>
          <p:nvSpPr>
            <p:cNvPr id="57" name="Rectangle 56">
              <a:extLst>
                <a:ext uri="{FF2B5EF4-FFF2-40B4-BE49-F238E27FC236}">
                  <a16:creationId xmlns:a16="http://schemas.microsoft.com/office/drawing/2014/main" id="{B19BBDEE-7967-564D-A5DD-B07C058CA7A3}"/>
                </a:ext>
              </a:extLst>
            </p:cNvPr>
            <p:cNvSpPr/>
            <p:nvPr/>
          </p:nvSpPr>
          <p:spPr>
            <a:xfrm>
              <a:off x="324912" y="6283150"/>
              <a:ext cx="2713628" cy="369332"/>
            </a:xfrm>
            <a:prstGeom prst="rect">
              <a:avLst/>
            </a:prstGeom>
          </p:spPr>
          <p:txBody>
            <a:bodyPr wrap="none">
              <a:spAutoFit/>
            </a:bodyPr>
            <a:lstStyle/>
            <a:p>
              <a:pPr>
                <a:spcBef>
                  <a:spcPts val="0"/>
                </a:spcBef>
                <a:buSzPts val="2000"/>
              </a:pPr>
              <a:r>
                <a:rPr lang="en-US" i="1" dirty="0"/>
                <a:t>Preposition Semantic Roles</a:t>
              </a:r>
            </a:p>
          </p:txBody>
        </p:sp>
        <p:sp>
          <p:nvSpPr>
            <p:cNvPr id="58" name="Rectangle 57">
              <a:extLst>
                <a:ext uri="{FF2B5EF4-FFF2-40B4-BE49-F238E27FC236}">
                  <a16:creationId xmlns:a16="http://schemas.microsoft.com/office/drawing/2014/main" id="{2509E151-5747-024F-86A9-BC051CCD0014}"/>
                </a:ext>
              </a:extLst>
            </p:cNvPr>
            <p:cNvSpPr/>
            <p:nvPr/>
          </p:nvSpPr>
          <p:spPr>
            <a:xfrm>
              <a:off x="2855658" y="6332419"/>
              <a:ext cx="2145139"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Srikumar</a:t>
              </a:r>
              <a:r>
                <a:rPr lang="en-US" sz="1300" dirty="0">
                  <a:solidFill>
                    <a:schemeClr val="bg1">
                      <a:lumMod val="50000"/>
                    </a:schemeClr>
                  </a:solidFill>
                  <a:latin typeface="Merriweather Sans" charset="0"/>
                  <a:ea typeface="Merriweather Sans" charset="0"/>
                  <a:cs typeface="Merriweather Sans" charset="0"/>
                </a:rPr>
                <a:t> &amp; Roth, 2013]</a:t>
              </a:r>
            </a:p>
          </p:txBody>
        </p:sp>
      </p:grpSp>
      <p:sp>
        <p:nvSpPr>
          <p:cNvPr id="59" name="Google Shape;849;p84">
            <a:extLst>
              <a:ext uri="{FF2B5EF4-FFF2-40B4-BE49-F238E27FC236}">
                <a16:creationId xmlns:a16="http://schemas.microsoft.com/office/drawing/2014/main" id="{88C49CF4-DE00-0649-80BD-C4A2FB676669}"/>
              </a:ext>
            </a:extLst>
          </p:cNvPr>
          <p:cNvSpPr txBox="1"/>
          <p:nvPr/>
        </p:nvSpPr>
        <p:spPr>
          <a:xfrm>
            <a:off x="677706" y="3158559"/>
            <a:ext cx="2137229" cy="828299"/>
          </a:xfrm>
          <a:prstGeom prst="upArrowCallout">
            <a:avLst>
              <a:gd name="adj1" fmla="val 25000"/>
              <a:gd name="adj2" fmla="val 25000"/>
              <a:gd name="adj3" fmla="val 25000"/>
              <a:gd name="adj4" fmla="val 53938"/>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lgn="ctr"/>
            <a:r>
              <a:rPr lang="en-US" dirty="0">
                <a:latin typeface="Merriweather Sans" charset="0"/>
                <a:ea typeface="Merriweather Sans" charset="0"/>
                <a:cs typeface="Merriweather Sans" charset="0"/>
              </a:rPr>
              <a:t>Disambiguation!</a:t>
            </a:r>
            <a:endParaRPr dirty="0">
              <a:latin typeface="Merriweather Sans" charset="0"/>
              <a:ea typeface="Merriweather Sans" charset="0"/>
              <a:cs typeface="Merriweather Sans" charset="0"/>
            </a:endParaRPr>
          </a:p>
        </p:txBody>
      </p:sp>
    </p:spTree>
    <p:extLst>
      <p:ext uri="{BB962C8B-B14F-4D97-AF65-F5344CB8AC3E}">
        <p14:creationId xmlns:p14="http://schemas.microsoft.com/office/powerpoint/2010/main" val="26266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30" grpId="0" animBg="1"/>
      <p:bldP spid="39" grpId="0" animBg="1"/>
      <p:bldP spid="40" grpId="0" animBg="1"/>
      <p:bldP spid="14" grpId="0"/>
      <p:bldP spid="41" grpId="0"/>
      <p:bldP spid="45" grpId="0" animBg="1"/>
      <p:bldP spid="46" grpId="0" animBg="1"/>
      <p:bldP spid="52" grpId="0" animBg="1"/>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mtClean="0"/>
              <a:pPr/>
              <a:t>21</a:t>
            </a:fld>
            <a:endParaRPr lang="en-US" dirty="0"/>
          </a:p>
        </p:txBody>
      </p:sp>
      <p:sp>
        <p:nvSpPr>
          <p:cNvPr id="4" name="Title 3"/>
          <p:cNvSpPr>
            <a:spLocks noGrp="1"/>
          </p:cNvSpPr>
          <p:nvPr>
            <p:ph type="title"/>
          </p:nvPr>
        </p:nvSpPr>
        <p:spPr>
          <a:xfrm>
            <a:off x="458548" y="292874"/>
            <a:ext cx="11235559" cy="884277"/>
          </a:xfrm>
        </p:spPr>
        <p:txBody>
          <a:bodyPr>
            <a:normAutofit/>
          </a:bodyPr>
          <a:lstStyle/>
          <a:p>
            <a:r>
              <a:rPr lang="en-US" dirty="0"/>
              <a:t>“Lifting” Meaning as Semantic Graphs</a:t>
            </a:r>
          </a:p>
        </p:txBody>
      </p:sp>
      <p:grpSp>
        <p:nvGrpSpPr>
          <p:cNvPr id="2" name="Group 1">
            <a:extLst>
              <a:ext uri="{FF2B5EF4-FFF2-40B4-BE49-F238E27FC236}">
                <a16:creationId xmlns:a16="http://schemas.microsoft.com/office/drawing/2014/main" id="{C9CD873F-D287-8448-8F2F-73AD351D4265}"/>
              </a:ext>
            </a:extLst>
          </p:cNvPr>
          <p:cNvGrpSpPr/>
          <p:nvPr/>
        </p:nvGrpSpPr>
        <p:grpSpPr>
          <a:xfrm>
            <a:off x="445599" y="4384626"/>
            <a:ext cx="11003475" cy="1729778"/>
            <a:chOff x="445599" y="4384626"/>
            <a:chExt cx="11003475" cy="1729778"/>
          </a:xfrm>
        </p:grpSpPr>
        <p:sp>
          <p:nvSpPr>
            <p:cNvPr id="16" name="Google Shape;835;p83">
              <a:extLst>
                <a:ext uri="{FF2B5EF4-FFF2-40B4-BE49-F238E27FC236}">
                  <a16:creationId xmlns:a16="http://schemas.microsoft.com/office/drawing/2014/main" id="{2165B1C4-429F-9C46-9620-FBFB3565F0DE}"/>
                </a:ext>
              </a:extLst>
            </p:cNvPr>
            <p:cNvSpPr/>
            <p:nvPr/>
          </p:nvSpPr>
          <p:spPr>
            <a:xfrm>
              <a:off x="1906081" y="4718254"/>
              <a:ext cx="9542993" cy="1257476"/>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pPr>
              <a:r>
                <a:rPr lang="en-US" sz="2100" i="1" dirty="0">
                  <a:solidFill>
                    <a:schemeClr val="dk1"/>
                  </a:solidFill>
                  <a:latin typeface="Merriweather Sans" charset="0"/>
                  <a:ea typeface="Merriweather Sans" charset="0"/>
                  <a:cs typeface="Merriweather Sans" charset="0"/>
                </a:rPr>
                <a:t>...</a:t>
              </a:r>
              <a:r>
                <a:rPr lang="en-US" sz="2100" b="1" i="1" dirty="0">
                  <a:solidFill>
                    <a:schemeClr val="dk1"/>
                  </a:solidFill>
                  <a:latin typeface="Merriweather Sans" charset="0"/>
                  <a:ea typeface="Merriweather Sans" charset="0"/>
                  <a:cs typeface="Merriweather Sans" charset="0"/>
                </a:rPr>
                <a:t> </a:t>
              </a:r>
              <a:r>
                <a:rPr lang="en-US" sz="2100" i="1" dirty="0">
                  <a:solidFill>
                    <a:schemeClr val="dk1"/>
                  </a:solidFill>
                  <a:latin typeface="Merriweather Sans" charset="0"/>
                  <a:ea typeface="Merriweather Sans" charset="0"/>
                  <a:cs typeface="Merriweather Sans" charset="0"/>
                </a:rPr>
                <a:t>Polar bea</a:t>
              </a:r>
              <a:r>
                <a:rPr lang="en-US" sz="2100" i="1" dirty="0">
                  <a:latin typeface="Merriweather Sans" charset="0"/>
                  <a:ea typeface="Merriweather Sans" charset="0"/>
                  <a:cs typeface="Merriweather Sans" charset="0"/>
                </a:rPr>
                <a:t>rs ,  saved from the bitter cold by their </a:t>
              </a:r>
              <a:r>
                <a:rPr lang="en-US" sz="2100" i="1" dirty="0">
                  <a:solidFill>
                    <a:schemeClr val="dk1"/>
                  </a:solidFill>
                  <a:latin typeface="Merriweather Sans" charset="0"/>
                  <a:ea typeface="Merriweather Sans" charset="0"/>
                  <a:cs typeface="Merriweather Sans" charset="0"/>
                </a:rPr>
                <a:t>thick fur coat</a:t>
              </a:r>
              <a:r>
                <a:rPr lang="en-US" sz="2100" i="1" dirty="0">
                  <a:latin typeface="Merriweather Sans" charset="0"/>
                  <a:ea typeface="Merriweather Sans" charset="0"/>
                  <a:cs typeface="Merriweather Sans" charset="0"/>
                </a:rPr>
                <a:t>s</a:t>
              </a:r>
              <a:r>
                <a:rPr lang="en-US" sz="2100" b="1" i="1" dirty="0">
                  <a:latin typeface="Merriweather Sans" charset="0"/>
                  <a:ea typeface="Merriweather Sans" charset="0"/>
                  <a:cs typeface="Merriweather Sans" charset="0"/>
                </a:rPr>
                <a:t>,</a:t>
              </a:r>
              <a:r>
                <a:rPr lang="en-US" sz="2100" i="1" dirty="0">
                  <a:latin typeface="Merriweather Sans" charset="0"/>
                  <a:ea typeface="Merriweather Sans" charset="0"/>
                  <a:cs typeface="Merriweather Sans" charset="0"/>
                </a:rPr>
                <a:t> </a:t>
              </a:r>
              <a:r>
                <a:rPr lang="en-US" sz="2100" i="1" dirty="0">
                  <a:solidFill>
                    <a:schemeClr val="dk1"/>
                  </a:solidFill>
                  <a:latin typeface="Merriweather Sans" charset="0"/>
                  <a:ea typeface="Merriweather Sans" charset="0"/>
                  <a:cs typeface="Merriweather Sans" charset="0"/>
                </a:rPr>
                <a:t>are among the animals in danger of extinction because of global warming and human activities. </a:t>
              </a:r>
              <a:endParaRPr lang="en-US" sz="2100" i="1" dirty="0">
                <a:latin typeface="Merriweather Sans" charset="0"/>
                <a:ea typeface="Merriweather Sans" charset="0"/>
                <a:cs typeface="Merriweather Sans" charset="0"/>
              </a:endParaRPr>
            </a:p>
          </p:txBody>
        </p:sp>
        <p:pic>
          <p:nvPicPr>
            <p:cNvPr id="17" name="Picture 16">
              <a:extLst>
                <a:ext uri="{FF2B5EF4-FFF2-40B4-BE49-F238E27FC236}">
                  <a16:creationId xmlns:a16="http://schemas.microsoft.com/office/drawing/2014/main" id="{CE828B36-271E-DD4C-AF44-D1BC244A174E}"/>
                </a:ext>
              </a:extLst>
            </p:cNvPr>
            <p:cNvPicPr>
              <a:picLocks noChangeAspect="1"/>
            </p:cNvPicPr>
            <p:nvPr/>
          </p:nvPicPr>
          <p:blipFill>
            <a:blip r:embed="rId3"/>
            <a:stretch>
              <a:fillRect/>
            </a:stretch>
          </p:blipFill>
          <p:spPr>
            <a:xfrm>
              <a:off x="542039" y="4922448"/>
              <a:ext cx="1191956" cy="1191956"/>
            </a:xfrm>
            <a:prstGeom prst="rect">
              <a:avLst/>
            </a:prstGeom>
          </p:spPr>
        </p:pic>
        <p:sp>
          <p:nvSpPr>
            <p:cNvPr id="18" name="Rectangle 17">
              <a:extLst>
                <a:ext uri="{FF2B5EF4-FFF2-40B4-BE49-F238E27FC236}">
                  <a16:creationId xmlns:a16="http://schemas.microsoft.com/office/drawing/2014/main" id="{C83B1A02-E362-9348-A2BE-92BD4B96FA23}"/>
                </a:ext>
              </a:extLst>
            </p:cNvPr>
            <p:cNvSpPr/>
            <p:nvPr/>
          </p:nvSpPr>
          <p:spPr>
            <a:xfrm>
              <a:off x="445599" y="4384626"/>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sp>
        <p:nvSpPr>
          <p:cNvPr id="40" name="Left Arrow Callout 39">
            <a:extLst>
              <a:ext uri="{FF2B5EF4-FFF2-40B4-BE49-F238E27FC236}">
                <a16:creationId xmlns:a16="http://schemas.microsoft.com/office/drawing/2014/main" id="{BE3A26A0-2442-1F4A-AAF2-D47F62199840}"/>
              </a:ext>
            </a:extLst>
          </p:cNvPr>
          <p:cNvSpPr/>
          <p:nvPr/>
        </p:nvSpPr>
        <p:spPr>
          <a:xfrm>
            <a:off x="8184677" y="3186435"/>
            <a:ext cx="2684429" cy="35170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panose="02000503060000020004" pitchFamily="2" charset="77"/>
              </a:rPr>
              <a:t>apposition structure</a:t>
            </a:r>
            <a:endParaRPr lang="en-US" sz="1600" dirty="0">
              <a:latin typeface="Merriweather Sans" panose="02000503060000020004" pitchFamily="2" charset="77"/>
              <a:ea typeface="Merriweather Sans" charset="0"/>
              <a:cs typeface="Merriweather Sans" charset="0"/>
            </a:endParaRPr>
          </a:p>
        </p:txBody>
      </p:sp>
      <p:grpSp>
        <p:nvGrpSpPr>
          <p:cNvPr id="5" name="Group 4">
            <a:extLst>
              <a:ext uri="{FF2B5EF4-FFF2-40B4-BE49-F238E27FC236}">
                <a16:creationId xmlns:a16="http://schemas.microsoft.com/office/drawing/2014/main" id="{5351DEDA-CA01-8442-BE75-67E65420CD76}"/>
              </a:ext>
            </a:extLst>
          </p:cNvPr>
          <p:cNvGrpSpPr/>
          <p:nvPr/>
        </p:nvGrpSpPr>
        <p:grpSpPr>
          <a:xfrm>
            <a:off x="2965263" y="2979677"/>
            <a:ext cx="5577846" cy="1453453"/>
            <a:chOff x="2965263" y="2979677"/>
            <a:chExt cx="5577846" cy="1453453"/>
          </a:xfrm>
        </p:grpSpPr>
        <p:sp>
          <p:nvSpPr>
            <p:cNvPr id="20" name="Google Shape;823;p83">
              <a:extLst>
                <a:ext uri="{FF2B5EF4-FFF2-40B4-BE49-F238E27FC236}">
                  <a16:creationId xmlns:a16="http://schemas.microsoft.com/office/drawing/2014/main" id="{7A4CAAAA-FD4E-8047-A186-A09FCDD336CA}"/>
                </a:ext>
              </a:extLst>
            </p:cNvPr>
            <p:cNvSpPr/>
            <p:nvPr/>
          </p:nvSpPr>
          <p:spPr>
            <a:xfrm>
              <a:off x="2965263" y="3846691"/>
              <a:ext cx="1838722"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solidFill>
                    <a:schemeClr val="dk1"/>
                  </a:solidFill>
                  <a:latin typeface="Merriweather Sans" charset="0"/>
                  <a:ea typeface="Merriweather Sans" charset="0"/>
                  <a:cs typeface="Merriweather Sans" charset="0"/>
                </a:rPr>
                <a:t>Polar bea</a:t>
              </a:r>
              <a:r>
                <a:rPr lang="en-US" sz="2000" i="1" dirty="0">
                  <a:latin typeface="Merriweather Sans" charset="0"/>
                  <a:ea typeface="Merriweather Sans" charset="0"/>
                  <a:cs typeface="Merriweather Sans" charset="0"/>
                </a:rPr>
                <a:t>rs</a:t>
              </a:r>
              <a:endParaRPr sz="2000" i="1" dirty="0"/>
            </a:p>
          </p:txBody>
        </p:sp>
        <p:sp>
          <p:nvSpPr>
            <p:cNvPr id="21" name="Google Shape;823;p83">
              <a:extLst>
                <a:ext uri="{FF2B5EF4-FFF2-40B4-BE49-F238E27FC236}">
                  <a16:creationId xmlns:a16="http://schemas.microsoft.com/office/drawing/2014/main" id="{F6A7E95F-F152-E347-B8AA-ED0D065F38A2}"/>
                </a:ext>
              </a:extLst>
            </p:cNvPr>
            <p:cNvSpPr/>
            <p:nvPr/>
          </p:nvSpPr>
          <p:spPr>
            <a:xfrm>
              <a:off x="4889961" y="3835116"/>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i="1" dirty="0">
                  <a:latin typeface="Merriweather Sans" panose="02000503060000020004" pitchFamily="2" charset="77"/>
                </a:rPr>
                <a:t>,</a:t>
              </a:r>
              <a:endParaRPr i="1" dirty="0">
                <a:latin typeface="Merriweather Sans" panose="02000503060000020004" pitchFamily="2" charset="77"/>
              </a:endParaRPr>
            </a:p>
          </p:txBody>
        </p:sp>
        <p:sp>
          <p:nvSpPr>
            <p:cNvPr id="22" name="Google Shape;823;p83">
              <a:extLst>
                <a:ext uri="{FF2B5EF4-FFF2-40B4-BE49-F238E27FC236}">
                  <a16:creationId xmlns:a16="http://schemas.microsoft.com/office/drawing/2014/main" id="{86183396-3FF8-524F-AA9C-2442258C7DA1}"/>
                </a:ext>
              </a:extLst>
            </p:cNvPr>
            <p:cNvSpPr/>
            <p:nvPr/>
          </p:nvSpPr>
          <p:spPr>
            <a:xfrm>
              <a:off x="5371904" y="3823217"/>
              <a:ext cx="3171205"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saved from the bitter cold</a:t>
              </a:r>
              <a:endParaRPr sz="2000" i="1" dirty="0"/>
            </a:p>
          </p:txBody>
        </p:sp>
        <p:sp>
          <p:nvSpPr>
            <p:cNvPr id="30" name="Arc 29">
              <a:extLst>
                <a:ext uri="{FF2B5EF4-FFF2-40B4-BE49-F238E27FC236}">
                  <a16:creationId xmlns:a16="http://schemas.microsoft.com/office/drawing/2014/main" id="{965DB6ED-214D-D449-B4E9-46833B6C422D}"/>
                </a:ext>
              </a:extLst>
            </p:cNvPr>
            <p:cNvSpPr/>
            <p:nvPr/>
          </p:nvSpPr>
          <p:spPr>
            <a:xfrm>
              <a:off x="5086288" y="3368070"/>
              <a:ext cx="1880371"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6E1BF0B0-5A0B-0A4B-B059-2F83DF43AA2A}"/>
                </a:ext>
              </a:extLst>
            </p:cNvPr>
            <p:cNvSpPr/>
            <p:nvPr/>
          </p:nvSpPr>
          <p:spPr>
            <a:xfrm flipH="1">
              <a:off x="3825848" y="3368070"/>
              <a:ext cx="1276643"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3579766-2706-8747-BB8B-024144539D54}"/>
                </a:ext>
              </a:extLst>
            </p:cNvPr>
            <p:cNvSpPr txBox="1"/>
            <p:nvPr/>
          </p:nvSpPr>
          <p:spPr>
            <a:xfrm>
              <a:off x="3788227" y="3017520"/>
              <a:ext cx="1124026" cy="369332"/>
            </a:xfrm>
            <a:prstGeom prst="rect">
              <a:avLst/>
            </a:prstGeom>
            <a:noFill/>
          </p:spPr>
          <p:txBody>
            <a:bodyPr wrap="none" rtlCol="0">
              <a:spAutoFit/>
            </a:bodyPr>
            <a:lstStyle/>
            <a:p>
              <a:r>
                <a:rPr lang="en-US" dirty="0">
                  <a:latin typeface="Merriweather Sans" panose="02000503060000020004" pitchFamily="2" charset="77"/>
                </a:rPr>
                <a:t>mention</a:t>
              </a:r>
            </a:p>
          </p:txBody>
        </p:sp>
        <p:sp>
          <p:nvSpPr>
            <p:cNvPr id="41" name="TextBox 40">
              <a:extLst>
                <a:ext uri="{FF2B5EF4-FFF2-40B4-BE49-F238E27FC236}">
                  <a16:creationId xmlns:a16="http://schemas.microsoft.com/office/drawing/2014/main" id="{62823DCC-D078-D349-9FEE-E6730C91632A}"/>
                </a:ext>
              </a:extLst>
            </p:cNvPr>
            <p:cNvSpPr txBox="1"/>
            <p:nvPr/>
          </p:nvSpPr>
          <p:spPr>
            <a:xfrm>
              <a:off x="5267366" y="2979677"/>
              <a:ext cx="1420582" cy="369332"/>
            </a:xfrm>
            <a:prstGeom prst="rect">
              <a:avLst/>
            </a:prstGeom>
            <a:noFill/>
          </p:spPr>
          <p:txBody>
            <a:bodyPr wrap="none" rtlCol="0">
              <a:spAutoFit/>
            </a:bodyPr>
            <a:lstStyle/>
            <a:p>
              <a:r>
                <a:rPr lang="en-US" dirty="0">
                  <a:latin typeface="Merriweather Sans" panose="02000503060000020004" pitchFamily="2" charset="77"/>
                </a:rPr>
                <a:t>description</a:t>
              </a:r>
            </a:p>
          </p:txBody>
        </p:sp>
      </p:grpSp>
      <p:sp>
        <p:nvSpPr>
          <p:cNvPr id="45" name="Google Shape;823;p83">
            <a:extLst>
              <a:ext uri="{FF2B5EF4-FFF2-40B4-BE49-F238E27FC236}">
                <a16:creationId xmlns:a16="http://schemas.microsoft.com/office/drawing/2014/main" id="{9DF5F455-E6E9-F646-83A5-B1031A6174C9}"/>
              </a:ext>
            </a:extLst>
          </p:cNvPr>
          <p:cNvSpPr/>
          <p:nvPr/>
        </p:nvSpPr>
        <p:spPr>
          <a:xfrm>
            <a:off x="3619570" y="4847286"/>
            <a:ext cx="311194"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6" name="Group 5">
            <a:extLst>
              <a:ext uri="{FF2B5EF4-FFF2-40B4-BE49-F238E27FC236}">
                <a16:creationId xmlns:a16="http://schemas.microsoft.com/office/drawing/2014/main" id="{397C6979-A22A-034D-B6EA-3A5A5B3248AD}"/>
              </a:ext>
            </a:extLst>
          </p:cNvPr>
          <p:cNvGrpSpPr/>
          <p:nvPr/>
        </p:nvGrpSpPr>
        <p:grpSpPr>
          <a:xfrm>
            <a:off x="324912" y="6283150"/>
            <a:ext cx="4565049" cy="369332"/>
            <a:chOff x="324912" y="6283150"/>
            <a:chExt cx="4565049" cy="369332"/>
          </a:xfrm>
        </p:grpSpPr>
        <p:sp>
          <p:nvSpPr>
            <p:cNvPr id="57" name="Rectangle 56">
              <a:extLst>
                <a:ext uri="{FF2B5EF4-FFF2-40B4-BE49-F238E27FC236}">
                  <a16:creationId xmlns:a16="http://schemas.microsoft.com/office/drawing/2014/main" id="{B19BBDEE-7967-564D-A5DD-B07C058CA7A3}"/>
                </a:ext>
              </a:extLst>
            </p:cNvPr>
            <p:cNvSpPr/>
            <p:nvPr/>
          </p:nvSpPr>
          <p:spPr>
            <a:xfrm>
              <a:off x="324912" y="6283150"/>
              <a:ext cx="2364173" cy="369332"/>
            </a:xfrm>
            <a:prstGeom prst="rect">
              <a:avLst/>
            </a:prstGeom>
          </p:spPr>
          <p:txBody>
            <a:bodyPr wrap="none">
              <a:spAutoFit/>
            </a:bodyPr>
            <a:lstStyle/>
            <a:p>
              <a:pPr>
                <a:spcBef>
                  <a:spcPts val="0"/>
                </a:spcBef>
                <a:buSzPts val="2000"/>
              </a:pPr>
              <a:r>
                <a:rPr lang="en-US" i="1" dirty="0"/>
                <a:t>Comma Semantic Roles</a:t>
              </a:r>
            </a:p>
          </p:txBody>
        </p:sp>
        <p:sp>
          <p:nvSpPr>
            <p:cNvPr id="29" name="Rectangle 28">
              <a:extLst>
                <a:ext uri="{FF2B5EF4-FFF2-40B4-BE49-F238E27FC236}">
                  <a16:creationId xmlns:a16="http://schemas.microsoft.com/office/drawing/2014/main" id="{DA960DF7-E1AF-D945-9531-27D2BE5FA34E}"/>
                </a:ext>
              </a:extLst>
            </p:cNvPr>
            <p:cNvSpPr/>
            <p:nvPr/>
          </p:nvSpPr>
          <p:spPr>
            <a:xfrm>
              <a:off x="2664672" y="6320627"/>
              <a:ext cx="2225289"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Arivazhagan</a:t>
              </a:r>
              <a:r>
                <a:rPr lang="en-US" sz="1300" dirty="0">
                  <a:solidFill>
                    <a:schemeClr val="bg1">
                      <a:lumMod val="50000"/>
                    </a:schemeClr>
                  </a:solidFill>
                  <a:latin typeface="Merriweather Sans" charset="0"/>
                  <a:ea typeface="Merriweather Sans" charset="0"/>
                  <a:cs typeface="Merriweather Sans" charset="0"/>
                </a:rPr>
                <a:t> et al. 2016]</a:t>
              </a:r>
            </a:p>
          </p:txBody>
        </p:sp>
      </p:grpSp>
    </p:spTree>
    <p:extLst>
      <p:ext uri="{BB962C8B-B14F-4D97-AF65-F5344CB8AC3E}">
        <p14:creationId xmlns:p14="http://schemas.microsoft.com/office/powerpoint/2010/main" val="2409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3D564BC-B71E-6243-BD33-648F06E0BFBF}"/>
              </a:ext>
            </a:extLst>
          </p:cNvPr>
          <p:cNvGrpSpPr/>
          <p:nvPr/>
        </p:nvGrpSpPr>
        <p:grpSpPr>
          <a:xfrm>
            <a:off x="650572" y="1640532"/>
            <a:ext cx="11058746" cy="1171184"/>
            <a:chOff x="650572" y="1640532"/>
            <a:chExt cx="11058746" cy="1171184"/>
          </a:xfrm>
        </p:grpSpPr>
        <p:sp>
          <p:nvSpPr>
            <p:cNvPr id="62" name="Google Shape;804;p82">
              <a:extLst>
                <a:ext uri="{FF2B5EF4-FFF2-40B4-BE49-F238E27FC236}">
                  <a16:creationId xmlns:a16="http://schemas.microsoft.com/office/drawing/2014/main" id="{1184920F-2B3B-5145-BCD6-A01214D8C79F}"/>
                </a:ext>
              </a:extLst>
            </p:cNvPr>
            <p:cNvSpPr/>
            <p:nvPr/>
          </p:nvSpPr>
          <p:spPr>
            <a:xfrm>
              <a:off x="2052044" y="1759809"/>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2400" b="1" dirty="0">
                  <a:solidFill>
                    <a:schemeClr val="dk1"/>
                  </a:solidFill>
                </a:rPr>
                <a:t>Question:</a:t>
              </a:r>
              <a:r>
                <a:rPr lang="en-US" sz="2400" dirty="0">
                  <a:solidFill>
                    <a:schemeClr val="dk1"/>
                  </a:solidFill>
                </a:rPr>
                <a:t> </a:t>
              </a:r>
              <a:r>
                <a:rPr lang="en-US" sz="2400" i="1" dirty="0">
                  <a:solidFill>
                    <a:schemeClr val="dk1"/>
                  </a:solidFill>
                </a:rPr>
                <a:t>A bear survives winters with what structure?</a:t>
              </a:r>
              <a:endParaRPr lang="en-US" sz="2400" b="1" i="1" dirty="0">
                <a:solidFill>
                  <a:schemeClr val="dk1"/>
                </a:solidFill>
              </a:endParaRPr>
            </a:p>
          </p:txBody>
        </p:sp>
        <p:pic>
          <p:nvPicPr>
            <p:cNvPr id="12" name="Google Shape;805;p82">
              <a:extLst>
                <a:ext uri="{FF2B5EF4-FFF2-40B4-BE49-F238E27FC236}">
                  <a16:creationId xmlns:a16="http://schemas.microsoft.com/office/drawing/2014/main" id="{ADB3477D-EB86-6C44-B2E0-2C709DF0BB6B}"/>
                </a:ext>
              </a:extLst>
            </p:cNvPr>
            <p:cNvPicPr preferRelativeResize="0"/>
            <p:nvPr/>
          </p:nvPicPr>
          <p:blipFill>
            <a:blip r:embed="rId3"/>
            <a:stretch>
              <a:fillRect/>
            </a:stretch>
          </p:blipFill>
          <p:spPr>
            <a:xfrm>
              <a:off x="650572" y="1743813"/>
              <a:ext cx="1303730" cy="990749"/>
            </a:xfrm>
            <a:prstGeom prst="rect">
              <a:avLst/>
            </a:prstGeom>
            <a:noFill/>
            <a:ln>
              <a:noFill/>
            </a:ln>
          </p:spPr>
        </p:pic>
        <p:sp>
          <p:nvSpPr>
            <p:cNvPr id="60" name="Google Shape;804;p82">
              <a:extLst>
                <a:ext uri="{FF2B5EF4-FFF2-40B4-BE49-F238E27FC236}">
                  <a16:creationId xmlns:a16="http://schemas.microsoft.com/office/drawing/2014/main" id="{A0B20656-2E77-0F47-98E7-230828A3FFDF}"/>
                </a:ext>
              </a:extLst>
            </p:cNvPr>
            <p:cNvSpPr/>
            <p:nvPr/>
          </p:nvSpPr>
          <p:spPr>
            <a:xfrm>
              <a:off x="9819557" y="1640532"/>
              <a:ext cx="1889761" cy="1171184"/>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1600" i="1" dirty="0">
                  <a:solidFill>
                    <a:schemeClr val="dk1"/>
                  </a:solidFill>
                  <a:latin typeface="Merriweather Sans" panose="02000503060000020004" pitchFamily="2" charset="77"/>
                </a:rPr>
                <a:t>(A) big ears </a:t>
              </a:r>
            </a:p>
            <a:p>
              <a:pPr>
                <a:buClr>
                  <a:schemeClr val="dk1"/>
                </a:buClr>
              </a:pPr>
              <a:r>
                <a:rPr lang="en-US" sz="1600" i="1" dirty="0">
                  <a:solidFill>
                    <a:schemeClr val="dk1"/>
                  </a:solidFill>
                  <a:latin typeface="Merriweather Sans" panose="02000503060000020004" pitchFamily="2" charset="77"/>
                </a:rPr>
                <a:t>(B) black nose </a:t>
              </a:r>
              <a:br>
                <a:rPr lang="en-US" sz="1600" i="1" dirty="0">
                  <a:solidFill>
                    <a:schemeClr val="dk1"/>
                  </a:solidFill>
                  <a:latin typeface="Merriweather Sans" panose="02000503060000020004" pitchFamily="2" charset="77"/>
                </a:rPr>
              </a:br>
              <a:r>
                <a:rPr lang="en-US" sz="1600" b="1" i="1" dirty="0">
                  <a:solidFill>
                    <a:schemeClr val="dk1"/>
                  </a:solidFill>
                  <a:latin typeface="Merriweather Sans" panose="02000503060000020004" pitchFamily="2" charset="77"/>
                </a:rPr>
                <a:t>(C) thick fur </a:t>
              </a:r>
            </a:p>
            <a:p>
              <a:pPr>
                <a:buClr>
                  <a:schemeClr val="dk1"/>
                </a:buClr>
              </a:pPr>
              <a:r>
                <a:rPr lang="en-US" sz="1600" i="1" dirty="0">
                  <a:solidFill>
                    <a:schemeClr val="dk1"/>
                  </a:solidFill>
                  <a:latin typeface="Merriweather Sans" panose="02000503060000020004" pitchFamily="2" charset="77"/>
                </a:rPr>
                <a:t>(D) brown eyes</a:t>
              </a:r>
              <a:endParaRPr lang="en-US" sz="1600" b="1" i="1" dirty="0">
                <a:solidFill>
                  <a:schemeClr val="dk1"/>
                </a:solidFill>
                <a:latin typeface="Merriweather Sans" panose="02000503060000020004" pitchFamily="2" charset="77"/>
              </a:endParaRPr>
            </a:p>
          </p:txBody>
        </p:sp>
        <p:sp>
          <p:nvSpPr>
            <p:cNvPr id="61" name="TextBox 60">
              <a:extLst>
                <a:ext uri="{FF2B5EF4-FFF2-40B4-BE49-F238E27FC236}">
                  <a16:creationId xmlns:a16="http://schemas.microsoft.com/office/drawing/2014/main" id="{F785FC33-D0C0-044C-924A-CAAD8975CE60}"/>
                </a:ext>
              </a:extLst>
            </p:cNvPr>
            <p:cNvSpPr txBox="1"/>
            <p:nvPr/>
          </p:nvSpPr>
          <p:spPr>
            <a:xfrm>
              <a:off x="9241165" y="1743813"/>
              <a:ext cx="529312" cy="923330"/>
            </a:xfrm>
            <a:prstGeom prst="rect">
              <a:avLst/>
            </a:prstGeom>
            <a:noFill/>
          </p:spPr>
          <p:txBody>
            <a:bodyPr wrap="none" rtlCol="0">
              <a:spAutoFit/>
            </a:bodyPr>
            <a:lstStyle/>
            <a:p>
              <a:r>
                <a:rPr lang="en-US" sz="5400" b="1" dirty="0"/>
                <a:t>+</a:t>
              </a:r>
            </a:p>
          </p:txBody>
        </p:sp>
      </p:grpSp>
      <p:sp>
        <p:nvSpPr>
          <p:cNvPr id="2" name="Title 1"/>
          <p:cNvSpPr>
            <a:spLocks noGrp="1"/>
          </p:cNvSpPr>
          <p:nvPr>
            <p:ph type="title"/>
          </p:nvPr>
        </p:nvSpPr>
        <p:spPr>
          <a:xfrm>
            <a:off x="88900" y="292874"/>
            <a:ext cx="11988800" cy="884277"/>
          </a:xfrm>
        </p:spPr>
        <p:txBody>
          <a:bodyPr/>
          <a:lstStyle/>
          <a:p>
            <a:r>
              <a:rPr lang="en-US" dirty="0"/>
              <a:t>“Lifting” Meaning as Semantic Graphs</a:t>
            </a:r>
          </a:p>
        </p:txBody>
      </p:sp>
      <p:sp>
        <p:nvSpPr>
          <p:cNvPr id="4" name="Slide Number Placeholder 3"/>
          <p:cNvSpPr>
            <a:spLocks noGrp="1"/>
          </p:cNvSpPr>
          <p:nvPr>
            <p:ph type="sldNum" sz="quarter" idx="12"/>
          </p:nvPr>
        </p:nvSpPr>
        <p:spPr/>
        <p:txBody>
          <a:bodyPr/>
          <a:lstStyle/>
          <a:p>
            <a:fld id="{86B4B35C-345F-9846-8E6A-29269C850829}" type="slidenum">
              <a:rPr lang="en-US" smtClean="0"/>
              <a:pPr/>
              <a:t>22</a:t>
            </a:fld>
            <a:endParaRPr lang="en-US" dirty="0"/>
          </a:p>
        </p:txBody>
      </p:sp>
      <p:sp>
        <p:nvSpPr>
          <p:cNvPr id="31" name="Google Shape;823;p83">
            <a:extLst>
              <a:ext uri="{FF2B5EF4-FFF2-40B4-BE49-F238E27FC236}">
                <a16:creationId xmlns:a16="http://schemas.microsoft.com/office/drawing/2014/main" id="{8A77454D-3820-2A49-B8A7-5B3553C92398}"/>
              </a:ext>
            </a:extLst>
          </p:cNvPr>
          <p:cNvSpPr/>
          <p:nvPr/>
        </p:nvSpPr>
        <p:spPr>
          <a:xfrm>
            <a:off x="4302155" y="2067021"/>
            <a:ext cx="11058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Left Arrow Callout 36">
            <a:extLst>
              <a:ext uri="{FF2B5EF4-FFF2-40B4-BE49-F238E27FC236}">
                <a16:creationId xmlns:a16="http://schemas.microsoft.com/office/drawing/2014/main" id="{8460CAC3-6F5C-B140-A912-1004598C2B4D}"/>
              </a:ext>
            </a:extLst>
          </p:cNvPr>
          <p:cNvSpPr/>
          <p:nvPr/>
        </p:nvSpPr>
        <p:spPr>
          <a:xfrm>
            <a:off x="8774304" y="3853543"/>
            <a:ext cx="2394439" cy="563187"/>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live despite circumstance </a:t>
            </a:r>
          </a:p>
        </p:txBody>
      </p:sp>
      <p:grpSp>
        <p:nvGrpSpPr>
          <p:cNvPr id="6" name="Group 5">
            <a:extLst>
              <a:ext uri="{FF2B5EF4-FFF2-40B4-BE49-F238E27FC236}">
                <a16:creationId xmlns:a16="http://schemas.microsoft.com/office/drawing/2014/main" id="{4A56DB91-A655-8642-8364-D7C9FA65B579}"/>
              </a:ext>
            </a:extLst>
          </p:cNvPr>
          <p:cNvGrpSpPr/>
          <p:nvPr/>
        </p:nvGrpSpPr>
        <p:grpSpPr>
          <a:xfrm>
            <a:off x="324912" y="6283150"/>
            <a:ext cx="4184002" cy="369332"/>
            <a:chOff x="324912" y="6283150"/>
            <a:chExt cx="4184002" cy="369332"/>
          </a:xfrm>
        </p:grpSpPr>
        <p:sp>
          <p:nvSpPr>
            <p:cNvPr id="41" name="Rectangle 40">
              <a:extLst>
                <a:ext uri="{FF2B5EF4-FFF2-40B4-BE49-F238E27FC236}">
                  <a16:creationId xmlns:a16="http://schemas.microsoft.com/office/drawing/2014/main" id="{67F9AA3F-E25F-3743-AC14-CA8A74E083D1}"/>
                </a:ext>
              </a:extLst>
            </p:cNvPr>
            <p:cNvSpPr/>
            <p:nvPr/>
          </p:nvSpPr>
          <p:spPr>
            <a:xfrm>
              <a:off x="324912" y="6283150"/>
              <a:ext cx="2068964" cy="369332"/>
            </a:xfrm>
            <a:prstGeom prst="rect">
              <a:avLst/>
            </a:prstGeom>
          </p:spPr>
          <p:txBody>
            <a:bodyPr wrap="none">
              <a:spAutoFit/>
            </a:bodyPr>
            <a:lstStyle/>
            <a:p>
              <a:pPr>
                <a:spcBef>
                  <a:spcPts val="0"/>
                </a:spcBef>
                <a:buSzPts val="2000"/>
              </a:pPr>
              <a:r>
                <a:rPr lang="en-US" i="1" dirty="0"/>
                <a:t>Verb Semantic Roles</a:t>
              </a:r>
            </a:p>
          </p:txBody>
        </p:sp>
        <p:sp>
          <p:nvSpPr>
            <p:cNvPr id="50" name="Rectangle 49">
              <a:extLst>
                <a:ext uri="{FF2B5EF4-FFF2-40B4-BE49-F238E27FC236}">
                  <a16:creationId xmlns:a16="http://schemas.microsoft.com/office/drawing/2014/main" id="{DA999539-7408-5D46-A487-06BDB4042B2A}"/>
                </a:ext>
              </a:extLst>
            </p:cNvPr>
            <p:cNvSpPr/>
            <p:nvPr/>
          </p:nvSpPr>
          <p:spPr>
            <a:xfrm>
              <a:off x="2269197" y="6334685"/>
              <a:ext cx="2239717"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Punyakanok</a:t>
              </a:r>
              <a:r>
                <a:rPr lang="en-US" sz="1300" dirty="0">
                  <a:solidFill>
                    <a:schemeClr val="bg1">
                      <a:lumMod val="50000"/>
                    </a:schemeClr>
                  </a:solidFill>
                  <a:latin typeface="Merriweather Sans" charset="0"/>
                  <a:ea typeface="Merriweather Sans" charset="0"/>
                  <a:cs typeface="Merriweather Sans" charset="0"/>
                </a:rPr>
                <a:t> et al. 2008]</a:t>
              </a:r>
            </a:p>
          </p:txBody>
        </p:sp>
      </p:grpSp>
      <p:grpSp>
        <p:nvGrpSpPr>
          <p:cNvPr id="7" name="Group 6">
            <a:extLst>
              <a:ext uri="{FF2B5EF4-FFF2-40B4-BE49-F238E27FC236}">
                <a16:creationId xmlns:a16="http://schemas.microsoft.com/office/drawing/2014/main" id="{487719F7-F400-8B48-AD99-B4F8DD9DCF59}"/>
              </a:ext>
            </a:extLst>
          </p:cNvPr>
          <p:cNvGrpSpPr/>
          <p:nvPr/>
        </p:nvGrpSpPr>
        <p:grpSpPr>
          <a:xfrm>
            <a:off x="1785009" y="3244019"/>
            <a:ext cx="7456156" cy="2986968"/>
            <a:chOff x="1785009" y="3244019"/>
            <a:chExt cx="7456156" cy="2986968"/>
          </a:xfrm>
        </p:grpSpPr>
        <p:sp>
          <p:nvSpPr>
            <p:cNvPr id="32" name="Google Shape;823;p83">
              <a:extLst>
                <a:ext uri="{FF2B5EF4-FFF2-40B4-BE49-F238E27FC236}">
                  <a16:creationId xmlns:a16="http://schemas.microsoft.com/office/drawing/2014/main" id="{1F769AE5-4C9A-D240-8EAC-184A30026132}"/>
                </a:ext>
              </a:extLst>
            </p:cNvPr>
            <p:cNvSpPr/>
            <p:nvPr/>
          </p:nvSpPr>
          <p:spPr>
            <a:xfrm>
              <a:off x="1819109" y="4588546"/>
              <a:ext cx="1043439"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charset="0"/>
                  <a:ea typeface="Merriweather Sans" charset="0"/>
                  <a:cs typeface="Merriweather Sans" charset="0"/>
                </a:rPr>
                <a:t>a bear</a:t>
              </a:r>
              <a:endParaRPr sz="2000" i="1" dirty="0"/>
            </a:p>
          </p:txBody>
        </p:sp>
        <p:sp>
          <p:nvSpPr>
            <p:cNvPr id="33" name="Google Shape;823;p83">
              <a:extLst>
                <a:ext uri="{FF2B5EF4-FFF2-40B4-BE49-F238E27FC236}">
                  <a16:creationId xmlns:a16="http://schemas.microsoft.com/office/drawing/2014/main" id="{61197958-B33D-7C41-9A31-D282BBCFFF91}"/>
                </a:ext>
              </a:extLst>
            </p:cNvPr>
            <p:cNvSpPr/>
            <p:nvPr/>
          </p:nvSpPr>
          <p:spPr>
            <a:xfrm>
              <a:off x="3489290" y="4576971"/>
              <a:ext cx="1012303"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2000" i="1" dirty="0">
                  <a:latin typeface="Merriweather Sans" panose="02000503060000020004" pitchFamily="2" charset="77"/>
                </a:rPr>
                <a:t>survive</a:t>
              </a:r>
              <a:endParaRPr sz="2000" i="1" dirty="0">
                <a:latin typeface="Merriweather Sans" panose="02000503060000020004" pitchFamily="2" charset="77"/>
              </a:endParaRPr>
            </a:p>
          </p:txBody>
        </p:sp>
        <p:sp>
          <p:nvSpPr>
            <p:cNvPr id="34" name="Google Shape;823;p83">
              <a:extLst>
                <a:ext uri="{FF2B5EF4-FFF2-40B4-BE49-F238E27FC236}">
                  <a16:creationId xmlns:a16="http://schemas.microsoft.com/office/drawing/2014/main" id="{F141B3B9-C021-EE4E-9E64-81F62FC27B2C}"/>
                </a:ext>
              </a:extLst>
            </p:cNvPr>
            <p:cNvSpPr/>
            <p:nvPr/>
          </p:nvSpPr>
          <p:spPr>
            <a:xfrm>
              <a:off x="4880454" y="4565072"/>
              <a:ext cx="1508732"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panose="02000503060000020004" pitchFamily="2" charset="77"/>
                </a:rPr>
                <a:t>a winter</a:t>
              </a:r>
              <a:endParaRPr sz="2000" i="1" dirty="0">
                <a:latin typeface="Merriweather Sans" panose="02000503060000020004" pitchFamily="2" charset="77"/>
              </a:endParaRPr>
            </a:p>
          </p:txBody>
        </p:sp>
        <p:sp>
          <p:nvSpPr>
            <p:cNvPr id="35" name="Arc 34">
              <a:extLst>
                <a:ext uri="{FF2B5EF4-FFF2-40B4-BE49-F238E27FC236}">
                  <a16:creationId xmlns:a16="http://schemas.microsoft.com/office/drawing/2014/main" id="{1FB3B1D6-AB23-A647-A4BD-4676F92F437A}"/>
                </a:ext>
              </a:extLst>
            </p:cNvPr>
            <p:cNvSpPr/>
            <p:nvPr/>
          </p:nvSpPr>
          <p:spPr>
            <a:xfrm>
              <a:off x="3967817" y="4109925"/>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FDE7FDAB-46EB-F249-A03F-B8C0AE3561C2}"/>
                </a:ext>
              </a:extLst>
            </p:cNvPr>
            <p:cNvSpPr/>
            <p:nvPr/>
          </p:nvSpPr>
          <p:spPr>
            <a:xfrm flipH="1">
              <a:off x="2380671" y="4109925"/>
              <a:ext cx="1603347"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F1E935EC-EE32-3C46-8B54-5D79DF131C0C}"/>
                </a:ext>
              </a:extLst>
            </p:cNvPr>
            <p:cNvSpPr txBox="1"/>
            <p:nvPr/>
          </p:nvSpPr>
          <p:spPr>
            <a:xfrm>
              <a:off x="1785009" y="5036657"/>
              <a:ext cx="978153" cy="338554"/>
            </a:xfrm>
            <a:prstGeom prst="rect">
              <a:avLst/>
            </a:prstGeom>
            <a:noFill/>
          </p:spPr>
          <p:txBody>
            <a:bodyPr wrap="none" rtlCol="0">
              <a:spAutoFit/>
            </a:bodyPr>
            <a:lstStyle/>
            <a:p>
              <a:r>
                <a:rPr lang="en-US" sz="1600" dirty="0">
                  <a:latin typeface="Merriweather Sans" panose="02000503060000020004" pitchFamily="2" charset="77"/>
                </a:rPr>
                <a:t>survivor</a:t>
              </a:r>
              <a:endParaRPr lang="en-US" dirty="0">
                <a:latin typeface="Merriweather Sans" panose="02000503060000020004" pitchFamily="2" charset="77"/>
              </a:endParaRPr>
            </a:p>
          </p:txBody>
        </p:sp>
        <p:sp>
          <p:nvSpPr>
            <p:cNvPr id="39" name="TextBox 38">
              <a:extLst>
                <a:ext uri="{FF2B5EF4-FFF2-40B4-BE49-F238E27FC236}">
                  <a16:creationId xmlns:a16="http://schemas.microsoft.com/office/drawing/2014/main" id="{D73BFBD7-81C2-A048-AC7E-FCB86F02DC96}"/>
                </a:ext>
              </a:extLst>
            </p:cNvPr>
            <p:cNvSpPr txBox="1"/>
            <p:nvPr/>
          </p:nvSpPr>
          <p:spPr>
            <a:xfrm>
              <a:off x="4492110" y="5018317"/>
              <a:ext cx="2308645" cy="338554"/>
            </a:xfrm>
            <a:prstGeom prst="rect">
              <a:avLst/>
            </a:prstGeom>
            <a:noFill/>
          </p:spPr>
          <p:txBody>
            <a:bodyPr wrap="none" rtlCol="0">
              <a:spAutoFit/>
            </a:bodyPr>
            <a:lstStyle/>
            <a:p>
              <a:r>
                <a:rPr lang="en-US" sz="1600" dirty="0">
                  <a:latin typeface="Merriweather Sans" panose="02000503060000020004" pitchFamily="2" charset="77"/>
                </a:rPr>
                <a:t>adverse circumstance</a:t>
              </a:r>
            </a:p>
          </p:txBody>
        </p:sp>
        <p:sp>
          <p:nvSpPr>
            <p:cNvPr id="63" name="Google Shape;823;p83">
              <a:extLst>
                <a:ext uri="{FF2B5EF4-FFF2-40B4-BE49-F238E27FC236}">
                  <a16:creationId xmlns:a16="http://schemas.microsoft.com/office/drawing/2014/main" id="{CEDEAA1E-B8B4-DF4E-B31D-916F6E1C4B62}"/>
                </a:ext>
              </a:extLst>
            </p:cNvPr>
            <p:cNvSpPr/>
            <p:nvPr/>
          </p:nvSpPr>
          <p:spPr>
            <a:xfrm>
              <a:off x="7018408" y="4558562"/>
              <a:ext cx="2222757"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2000" i="1" dirty="0">
                  <a:latin typeface="Merriweather Sans" panose="02000503060000020004" pitchFamily="2" charset="77"/>
                </a:rPr>
                <a:t>what structure</a:t>
              </a:r>
              <a:endParaRPr sz="2000" i="1" dirty="0">
                <a:latin typeface="Merriweather Sans" panose="02000503060000020004" pitchFamily="2" charset="77"/>
              </a:endParaRPr>
            </a:p>
          </p:txBody>
        </p:sp>
        <p:sp>
          <p:nvSpPr>
            <p:cNvPr id="64" name="Arc 63">
              <a:extLst>
                <a:ext uri="{FF2B5EF4-FFF2-40B4-BE49-F238E27FC236}">
                  <a16:creationId xmlns:a16="http://schemas.microsoft.com/office/drawing/2014/main" id="{A95724F2-6C6B-1E4F-ABE0-CED29C46D094}"/>
                </a:ext>
              </a:extLst>
            </p:cNvPr>
            <p:cNvSpPr/>
            <p:nvPr/>
          </p:nvSpPr>
          <p:spPr>
            <a:xfrm>
              <a:off x="3957999" y="3244019"/>
              <a:ext cx="4263048" cy="2986968"/>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7738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Google Shape;945;p86">
            <a:extLst>
              <a:ext uri="{FF2B5EF4-FFF2-40B4-BE49-F238E27FC236}">
                <a16:creationId xmlns:a16="http://schemas.microsoft.com/office/drawing/2014/main" id="{DBE90E44-79DD-F242-B117-FD65C1150474}"/>
              </a:ext>
            </a:extLst>
          </p:cNvPr>
          <p:cNvSpPr/>
          <p:nvPr/>
        </p:nvSpPr>
        <p:spPr>
          <a:xfrm>
            <a:off x="6422488" y="3672059"/>
            <a:ext cx="5452293" cy="1813782"/>
          </a:xfrm>
          <a:prstGeom prst="roundRect">
            <a:avLst>
              <a:gd name="adj" fmla="val 16667"/>
            </a:avLst>
          </a:prstGeom>
          <a:solidFill>
            <a:srgbClr val="FFF1CE">
              <a:alpha val="45000"/>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sz="1400" dirty="0">
              <a:latin typeface="Merriweather Sans" panose="02000503060000020004" pitchFamily="2" charset="77"/>
            </a:endParaRPr>
          </a:p>
        </p:txBody>
      </p:sp>
      <p:sp>
        <p:nvSpPr>
          <p:cNvPr id="34" name="Google Shape;945;p86">
            <a:extLst>
              <a:ext uri="{FF2B5EF4-FFF2-40B4-BE49-F238E27FC236}">
                <a16:creationId xmlns:a16="http://schemas.microsoft.com/office/drawing/2014/main" id="{3AB2B47B-AEE7-F847-B06D-29CFC860F0D4}"/>
              </a:ext>
            </a:extLst>
          </p:cNvPr>
          <p:cNvSpPr/>
          <p:nvPr/>
        </p:nvSpPr>
        <p:spPr>
          <a:xfrm>
            <a:off x="1699171" y="1624219"/>
            <a:ext cx="10175610" cy="1849524"/>
          </a:xfrm>
          <a:prstGeom prst="roundRect">
            <a:avLst>
              <a:gd name="adj" fmla="val 16667"/>
            </a:avLst>
          </a:prstGeom>
          <a:solidFill>
            <a:srgbClr val="C9DAF8">
              <a:alpha val="45882"/>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sz="1400" dirty="0">
              <a:latin typeface="Merriweather Sans" panose="02000503060000020004" pitchFamily="2" charset="77"/>
            </a:endParaRPr>
          </a:p>
        </p:txBody>
      </p:sp>
      <p:sp>
        <p:nvSpPr>
          <p:cNvPr id="3" name="Slide Number Placeholder 2">
            <a:extLst>
              <a:ext uri="{FF2B5EF4-FFF2-40B4-BE49-F238E27FC236}">
                <a16:creationId xmlns:a16="http://schemas.microsoft.com/office/drawing/2014/main" id="{EE12D8C8-E563-BB4D-A2B9-81017C87A749}"/>
              </a:ext>
            </a:extLst>
          </p:cNvPr>
          <p:cNvSpPr>
            <a:spLocks noGrp="1"/>
          </p:cNvSpPr>
          <p:nvPr>
            <p:ph type="sldNum" sz="quarter" idx="12"/>
          </p:nvPr>
        </p:nvSpPr>
        <p:spPr/>
        <p:txBody>
          <a:bodyPr/>
          <a:lstStyle/>
          <a:p>
            <a:fld id="{86B4B35C-345F-9846-8E6A-29269C850829}" type="slidenum">
              <a:rPr lang="en-US" smtClean="0"/>
              <a:pPr/>
              <a:t>23</a:t>
            </a:fld>
            <a:endParaRPr lang="en-US"/>
          </a:p>
        </p:txBody>
      </p:sp>
      <p:sp>
        <p:nvSpPr>
          <p:cNvPr id="4" name="Title 3">
            <a:extLst>
              <a:ext uri="{FF2B5EF4-FFF2-40B4-BE49-F238E27FC236}">
                <a16:creationId xmlns:a16="http://schemas.microsoft.com/office/drawing/2014/main" id="{CBAF7C2F-E788-4D44-B367-8D7803596C75}"/>
              </a:ext>
            </a:extLst>
          </p:cNvPr>
          <p:cNvSpPr>
            <a:spLocks noGrp="1"/>
          </p:cNvSpPr>
          <p:nvPr>
            <p:ph type="title"/>
          </p:nvPr>
        </p:nvSpPr>
        <p:spPr/>
        <p:txBody>
          <a:bodyPr>
            <a:normAutofit/>
          </a:bodyPr>
          <a:lstStyle/>
          <a:p>
            <a:r>
              <a:rPr lang="en-US" dirty="0"/>
              <a:t>Semantic Representations Altogether</a:t>
            </a:r>
          </a:p>
        </p:txBody>
      </p:sp>
      <p:sp>
        <p:nvSpPr>
          <p:cNvPr id="27" name="Google Shape;944;p86">
            <a:extLst>
              <a:ext uri="{FF2B5EF4-FFF2-40B4-BE49-F238E27FC236}">
                <a16:creationId xmlns:a16="http://schemas.microsoft.com/office/drawing/2014/main" id="{C1968A24-FC20-6A46-88FC-672AC781942D}"/>
              </a:ext>
            </a:extLst>
          </p:cNvPr>
          <p:cNvSpPr/>
          <p:nvPr/>
        </p:nvSpPr>
        <p:spPr>
          <a:xfrm>
            <a:off x="73022" y="2470498"/>
            <a:ext cx="1321943" cy="2281947"/>
          </a:xfrm>
          <a:prstGeom prst="foldedCorner">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b="1" dirty="0">
                <a:latin typeface="Merriweather Sans" panose="02000503060000020004" pitchFamily="2" charset="77"/>
              </a:rPr>
              <a:t>Question Instance</a:t>
            </a:r>
            <a:endParaRPr sz="1400" b="1" dirty="0">
              <a:latin typeface="Merriweather Sans" panose="02000503060000020004" pitchFamily="2" charset="77"/>
            </a:endParaRPr>
          </a:p>
          <a:p>
            <a:endParaRPr sz="1400" dirty="0">
              <a:latin typeface="Merriweather Sans" panose="02000503060000020004" pitchFamily="2" charset="77"/>
            </a:endParaRPr>
          </a:p>
          <a:p>
            <a:r>
              <a:rPr lang="en-US" sz="1400" dirty="0">
                <a:latin typeface="Merriweather Sans" panose="02000503060000020004" pitchFamily="2" charset="77"/>
              </a:rPr>
              <a:t> </a:t>
            </a:r>
            <a:endParaRPr sz="1400" dirty="0">
              <a:latin typeface="Merriweather Sans" panose="02000503060000020004" pitchFamily="2" charset="77"/>
            </a:endParaRPr>
          </a:p>
        </p:txBody>
      </p:sp>
      <p:sp>
        <p:nvSpPr>
          <p:cNvPr id="28" name="Google Shape;945;p86">
            <a:extLst>
              <a:ext uri="{FF2B5EF4-FFF2-40B4-BE49-F238E27FC236}">
                <a16:creationId xmlns:a16="http://schemas.microsoft.com/office/drawing/2014/main" id="{D92A123E-A7B9-B146-975D-61AFCC7EA5CB}"/>
              </a:ext>
            </a:extLst>
          </p:cNvPr>
          <p:cNvSpPr/>
          <p:nvPr/>
        </p:nvSpPr>
        <p:spPr>
          <a:xfrm>
            <a:off x="240665" y="3112066"/>
            <a:ext cx="968100" cy="389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Question</a:t>
            </a:r>
            <a:endParaRPr sz="1400" dirty="0"/>
          </a:p>
        </p:txBody>
      </p:sp>
      <p:sp>
        <p:nvSpPr>
          <p:cNvPr id="29" name="Google Shape;946;p86">
            <a:extLst>
              <a:ext uri="{FF2B5EF4-FFF2-40B4-BE49-F238E27FC236}">
                <a16:creationId xmlns:a16="http://schemas.microsoft.com/office/drawing/2014/main" id="{74ED80E9-CA19-1849-B253-D0FF28E99727}"/>
              </a:ext>
            </a:extLst>
          </p:cNvPr>
          <p:cNvSpPr/>
          <p:nvPr/>
        </p:nvSpPr>
        <p:spPr>
          <a:xfrm>
            <a:off x="229778" y="3662166"/>
            <a:ext cx="993425" cy="389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Paragraph</a:t>
            </a:r>
            <a:endParaRPr sz="1400" dirty="0"/>
          </a:p>
        </p:txBody>
      </p:sp>
      <p:sp>
        <p:nvSpPr>
          <p:cNvPr id="32" name="Google Shape;947;p86">
            <a:extLst>
              <a:ext uri="{FF2B5EF4-FFF2-40B4-BE49-F238E27FC236}">
                <a16:creationId xmlns:a16="http://schemas.microsoft.com/office/drawing/2014/main" id="{72C1AFAE-DA3E-3240-AAA0-8A196F7441FA}"/>
              </a:ext>
            </a:extLst>
          </p:cNvPr>
          <p:cNvSpPr/>
          <p:nvPr/>
        </p:nvSpPr>
        <p:spPr>
          <a:xfrm>
            <a:off x="199231" y="4195566"/>
            <a:ext cx="1029889" cy="36720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Candidates</a:t>
            </a:r>
            <a:endParaRPr sz="1400" dirty="0"/>
          </a:p>
        </p:txBody>
      </p:sp>
      <p:sp>
        <p:nvSpPr>
          <p:cNvPr id="35" name="Google Shape;945;p86">
            <a:extLst>
              <a:ext uri="{FF2B5EF4-FFF2-40B4-BE49-F238E27FC236}">
                <a16:creationId xmlns:a16="http://schemas.microsoft.com/office/drawing/2014/main" id="{5AE1EC3B-1D9F-AD4A-B3C1-0C03D034A373}"/>
              </a:ext>
            </a:extLst>
          </p:cNvPr>
          <p:cNvSpPr/>
          <p:nvPr/>
        </p:nvSpPr>
        <p:spPr>
          <a:xfrm>
            <a:off x="1698172" y="3667803"/>
            <a:ext cx="4670713" cy="1813782"/>
          </a:xfrm>
          <a:prstGeom prst="roundRect">
            <a:avLst>
              <a:gd name="adj" fmla="val 16667"/>
            </a:avLst>
          </a:prstGeom>
          <a:solidFill>
            <a:srgbClr val="FFF1CE">
              <a:alpha val="45000"/>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lang="en-US" sz="1400" dirty="0">
              <a:latin typeface="Merriweather Sans" panose="02000503060000020004" pitchFamily="2" charset="77"/>
            </a:endParaRPr>
          </a:p>
          <a:p>
            <a:pPr algn="ctr"/>
            <a:endParaRPr sz="1400" dirty="0">
              <a:latin typeface="Merriweather Sans" panose="02000503060000020004" pitchFamily="2" charset="77"/>
            </a:endParaRPr>
          </a:p>
        </p:txBody>
      </p:sp>
      <p:grpSp>
        <p:nvGrpSpPr>
          <p:cNvPr id="71" name="Group 70">
            <a:extLst>
              <a:ext uri="{FF2B5EF4-FFF2-40B4-BE49-F238E27FC236}">
                <a16:creationId xmlns:a16="http://schemas.microsoft.com/office/drawing/2014/main" id="{29429418-E21C-9B49-8B16-F39C719A87B2}"/>
              </a:ext>
            </a:extLst>
          </p:cNvPr>
          <p:cNvGrpSpPr/>
          <p:nvPr/>
        </p:nvGrpSpPr>
        <p:grpSpPr>
          <a:xfrm>
            <a:off x="6447085" y="4148778"/>
            <a:ext cx="5386053" cy="1204174"/>
            <a:chOff x="4256969" y="4231069"/>
            <a:chExt cx="6544767" cy="1453453"/>
          </a:xfrm>
        </p:grpSpPr>
        <p:sp>
          <p:nvSpPr>
            <p:cNvPr id="36" name="Google Shape;823;p83">
              <a:extLst>
                <a:ext uri="{FF2B5EF4-FFF2-40B4-BE49-F238E27FC236}">
                  <a16:creationId xmlns:a16="http://schemas.microsoft.com/office/drawing/2014/main" id="{DD6C3D1C-FBBC-1D4F-B5AA-4CBA11F48FFD}"/>
                </a:ext>
              </a:extLst>
            </p:cNvPr>
            <p:cNvSpPr/>
            <p:nvPr/>
          </p:nvSpPr>
          <p:spPr>
            <a:xfrm>
              <a:off x="4256969" y="5098083"/>
              <a:ext cx="3262192" cy="34214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charset="0"/>
                  <a:ea typeface="Merriweather Sans" charset="0"/>
                  <a:cs typeface="Merriweather Sans" charset="0"/>
                </a:rPr>
                <a:t>saved from the bitter cold</a:t>
              </a:r>
              <a:endParaRPr sz="1600" i="1" dirty="0"/>
            </a:p>
          </p:txBody>
        </p:sp>
        <p:sp>
          <p:nvSpPr>
            <p:cNvPr id="37" name="Google Shape;823;p83">
              <a:extLst>
                <a:ext uri="{FF2B5EF4-FFF2-40B4-BE49-F238E27FC236}">
                  <a16:creationId xmlns:a16="http://schemas.microsoft.com/office/drawing/2014/main" id="{77D4F04D-C755-7F4C-BCEF-63BA773172CE}"/>
                </a:ext>
              </a:extLst>
            </p:cNvPr>
            <p:cNvSpPr/>
            <p:nvPr/>
          </p:nvSpPr>
          <p:spPr>
            <a:xfrm>
              <a:off x="7560503" y="5086508"/>
              <a:ext cx="425068" cy="342145"/>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by</a:t>
              </a:r>
              <a:endParaRPr sz="1600" i="1" dirty="0">
                <a:latin typeface="Merriweather Sans" panose="02000503060000020004" pitchFamily="2" charset="77"/>
              </a:endParaRPr>
            </a:p>
          </p:txBody>
        </p:sp>
        <p:sp>
          <p:nvSpPr>
            <p:cNvPr id="38" name="Google Shape;823;p83">
              <a:extLst>
                <a:ext uri="{FF2B5EF4-FFF2-40B4-BE49-F238E27FC236}">
                  <a16:creationId xmlns:a16="http://schemas.microsoft.com/office/drawing/2014/main" id="{040B0B47-D880-574B-9665-B7780287920F}"/>
                </a:ext>
              </a:extLst>
            </p:cNvPr>
            <p:cNvSpPr/>
            <p:nvPr/>
          </p:nvSpPr>
          <p:spPr>
            <a:xfrm>
              <a:off x="8026378" y="5074609"/>
              <a:ext cx="2775358" cy="34214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charset="0"/>
                  <a:ea typeface="Merriweather Sans" charset="0"/>
                  <a:cs typeface="Merriweather Sans" charset="0"/>
                </a:rPr>
                <a:t>their </a:t>
              </a:r>
              <a:r>
                <a:rPr lang="en-US" sz="1600" i="1" dirty="0">
                  <a:solidFill>
                    <a:schemeClr val="dk1"/>
                  </a:solidFill>
                  <a:latin typeface="Merriweather Sans" charset="0"/>
                  <a:ea typeface="Merriweather Sans" charset="0"/>
                  <a:cs typeface="Merriweather Sans" charset="0"/>
                </a:rPr>
                <a:t>thick fur coat</a:t>
              </a:r>
              <a:r>
                <a:rPr lang="en-US" sz="1600" i="1" dirty="0">
                  <a:latin typeface="Merriweather Sans" charset="0"/>
                  <a:ea typeface="Merriweather Sans" charset="0"/>
                  <a:cs typeface="Merriweather Sans" charset="0"/>
                </a:rPr>
                <a:t>s</a:t>
              </a:r>
              <a:endParaRPr sz="1600" i="1" dirty="0"/>
            </a:p>
          </p:txBody>
        </p:sp>
        <p:sp>
          <p:nvSpPr>
            <p:cNvPr id="39" name="Arc 38">
              <a:extLst>
                <a:ext uri="{FF2B5EF4-FFF2-40B4-BE49-F238E27FC236}">
                  <a16:creationId xmlns:a16="http://schemas.microsoft.com/office/drawing/2014/main" id="{B3DDE824-EA8E-0943-B805-FCE8C0A4BB48}"/>
                </a:ext>
              </a:extLst>
            </p:cNvPr>
            <p:cNvSpPr/>
            <p:nvPr/>
          </p:nvSpPr>
          <p:spPr>
            <a:xfrm>
              <a:off x="7805042" y="4619462"/>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i="1"/>
            </a:p>
          </p:txBody>
        </p:sp>
        <p:sp>
          <p:nvSpPr>
            <p:cNvPr id="40" name="Arc 39">
              <a:extLst>
                <a:ext uri="{FF2B5EF4-FFF2-40B4-BE49-F238E27FC236}">
                  <a16:creationId xmlns:a16="http://schemas.microsoft.com/office/drawing/2014/main" id="{9EEAB555-D810-334D-9FE1-9687E69018D5}"/>
                </a:ext>
              </a:extLst>
            </p:cNvPr>
            <p:cNvSpPr/>
            <p:nvPr/>
          </p:nvSpPr>
          <p:spPr>
            <a:xfrm flipH="1">
              <a:off x="5684016" y="4619462"/>
              <a:ext cx="2137229"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i="1"/>
            </a:p>
          </p:txBody>
        </p:sp>
        <p:sp>
          <p:nvSpPr>
            <p:cNvPr id="42" name="TextBox 41">
              <a:extLst>
                <a:ext uri="{FF2B5EF4-FFF2-40B4-BE49-F238E27FC236}">
                  <a16:creationId xmlns:a16="http://schemas.microsoft.com/office/drawing/2014/main" id="{5079583C-C912-C04F-88FD-7CFC661EA2B8}"/>
                </a:ext>
              </a:extLst>
            </p:cNvPr>
            <p:cNvSpPr txBox="1"/>
            <p:nvPr/>
          </p:nvSpPr>
          <p:spPr>
            <a:xfrm>
              <a:off x="6337161" y="4268912"/>
              <a:ext cx="744473" cy="334341"/>
            </a:xfrm>
            <a:prstGeom prst="rect">
              <a:avLst/>
            </a:prstGeom>
            <a:noFill/>
          </p:spPr>
          <p:txBody>
            <a:bodyPr wrap="none" rtlCol="0">
              <a:spAutoFit/>
            </a:bodyPr>
            <a:lstStyle/>
            <a:p>
              <a:r>
                <a:rPr lang="en-US" sz="1200" i="1" dirty="0">
                  <a:latin typeface="Merriweather Sans" panose="02000503060000020004" pitchFamily="2" charset="77"/>
                </a:rPr>
                <a:t>action</a:t>
              </a:r>
            </a:p>
          </p:txBody>
        </p:sp>
        <p:sp>
          <p:nvSpPr>
            <p:cNvPr id="43" name="TextBox 42">
              <a:extLst>
                <a:ext uri="{FF2B5EF4-FFF2-40B4-BE49-F238E27FC236}">
                  <a16:creationId xmlns:a16="http://schemas.microsoft.com/office/drawing/2014/main" id="{34465B01-972F-044A-8FB6-B983D4AC411A}"/>
                </a:ext>
              </a:extLst>
            </p:cNvPr>
            <p:cNvSpPr txBox="1"/>
            <p:nvPr/>
          </p:nvSpPr>
          <p:spPr>
            <a:xfrm>
              <a:off x="8260440" y="4231069"/>
              <a:ext cx="707463" cy="334341"/>
            </a:xfrm>
            <a:prstGeom prst="rect">
              <a:avLst/>
            </a:prstGeom>
            <a:noFill/>
          </p:spPr>
          <p:txBody>
            <a:bodyPr wrap="none" rtlCol="0">
              <a:spAutoFit/>
            </a:bodyPr>
            <a:lstStyle/>
            <a:p>
              <a:r>
                <a:rPr lang="en-US" sz="1200" i="1" dirty="0">
                  <a:latin typeface="Merriweather Sans" panose="02000503060000020004" pitchFamily="2" charset="77"/>
                </a:rPr>
                <a:t>agent</a:t>
              </a:r>
            </a:p>
          </p:txBody>
        </p:sp>
      </p:grpSp>
      <p:grpSp>
        <p:nvGrpSpPr>
          <p:cNvPr id="70" name="Group 69">
            <a:extLst>
              <a:ext uri="{FF2B5EF4-FFF2-40B4-BE49-F238E27FC236}">
                <a16:creationId xmlns:a16="http://schemas.microsoft.com/office/drawing/2014/main" id="{559C1AB5-727D-DE41-8F6B-732B0B34F70B}"/>
              </a:ext>
            </a:extLst>
          </p:cNvPr>
          <p:cNvGrpSpPr/>
          <p:nvPr/>
        </p:nvGrpSpPr>
        <p:grpSpPr>
          <a:xfrm>
            <a:off x="1890086" y="4290323"/>
            <a:ext cx="4423840" cy="1055980"/>
            <a:chOff x="5462645" y="5643601"/>
            <a:chExt cx="4693858" cy="1350295"/>
          </a:xfrm>
        </p:grpSpPr>
        <p:sp>
          <p:nvSpPr>
            <p:cNvPr id="51" name="Google Shape;823;p83">
              <a:extLst>
                <a:ext uri="{FF2B5EF4-FFF2-40B4-BE49-F238E27FC236}">
                  <a16:creationId xmlns:a16="http://schemas.microsoft.com/office/drawing/2014/main" id="{AD1164F3-5853-3B45-969E-5A118AAFB88A}"/>
                </a:ext>
              </a:extLst>
            </p:cNvPr>
            <p:cNvSpPr/>
            <p:nvPr/>
          </p:nvSpPr>
          <p:spPr>
            <a:xfrm>
              <a:off x="5462645" y="6407457"/>
              <a:ext cx="1276914"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solidFill>
                    <a:schemeClr val="dk1"/>
                  </a:solidFill>
                  <a:latin typeface="Merriweather Sans" charset="0"/>
                  <a:ea typeface="Merriweather Sans" charset="0"/>
                  <a:cs typeface="Merriweather Sans" charset="0"/>
                </a:rPr>
                <a:t>Polar bea</a:t>
              </a:r>
              <a:r>
                <a:rPr lang="en-US" sz="1600" i="1" dirty="0">
                  <a:latin typeface="Merriweather Sans" charset="0"/>
                  <a:ea typeface="Merriweather Sans" charset="0"/>
                  <a:cs typeface="Merriweather Sans" charset="0"/>
                </a:rPr>
                <a:t>rs</a:t>
              </a:r>
              <a:endParaRPr sz="1600" i="1" dirty="0"/>
            </a:p>
          </p:txBody>
        </p:sp>
        <p:sp>
          <p:nvSpPr>
            <p:cNvPr id="52" name="Google Shape;823;p83">
              <a:extLst>
                <a:ext uri="{FF2B5EF4-FFF2-40B4-BE49-F238E27FC236}">
                  <a16:creationId xmlns:a16="http://schemas.microsoft.com/office/drawing/2014/main" id="{5C465680-4A70-9C4C-AD2C-48BCBD895733}"/>
                </a:ext>
              </a:extLst>
            </p:cNvPr>
            <p:cNvSpPr/>
            <p:nvPr/>
          </p:nvSpPr>
          <p:spPr>
            <a:xfrm>
              <a:off x="6826060" y="6395882"/>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a:t>
              </a:r>
              <a:endParaRPr sz="1600" i="1" dirty="0">
                <a:latin typeface="Merriweather Sans" panose="02000503060000020004" pitchFamily="2" charset="77"/>
              </a:endParaRPr>
            </a:p>
          </p:txBody>
        </p:sp>
        <p:sp>
          <p:nvSpPr>
            <p:cNvPr id="53" name="Google Shape;823;p83">
              <a:extLst>
                <a:ext uri="{FF2B5EF4-FFF2-40B4-BE49-F238E27FC236}">
                  <a16:creationId xmlns:a16="http://schemas.microsoft.com/office/drawing/2014/main" id="{92337639-E5CA-C54D-9885-C44EB7359CD5}"/>
                </a:ext>
              </a:extLst>
            </p:cNvPr>
            <p:cNvSpPr/>
            <p:nvPr/>
          </p:nvSpPr>
          <p:spPr>
            <a:xfrm>
              <a:off x="7308003" y="6383983"/>
              <a:ext cx="2848500" cy="366179"/>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charset="0"/>
                  <a:ea typeface="Merriweather Sans" charset="0"/>
                  <a:cs typeface="Merriweather Sans" charset="0"/>
                </a:rPr>
                <a:t>saved from the bitter cold</a:t>
              </a:r>
              <a:endParaRPr sz="1600" i="1" dirty="0"/>
            </a:p>
          </p:txBody>
        </p:sp>
        <p:sp>
          <p:nvSpPr>
            <p:cNvPr id="54" name="Arc 53">
              <a:extLst>
                <a:ext uri="{FF2B5EF4-FFF2-40B4-BE49-F238E27FC236}">
                  <a16:creationId xmlns:a16="http://schemas.microsoft.com/office/drawing/2014/main" id="{B58A121A-27C9-C244-B5C1-21805C19E3C3}"/>
                </a:ext>
              </a:extLst>
            </p:cNvPr>
            <p:cNvSpPr/>
            <p:nvPr/>
          </p:nvSpPr>
          <p:spPr>
            <a:xfrm>
              <a:off x="7022387" y="5928836"/>
              <a:ext cx="1880371"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a:p>
          </p:txBody>
        </p:sp>
        <p:sp>
          <p:nvSpPr>
            <p:cNvPr id="55" name="Arc 54">
              <a:extLst>
                <a:ext uri="{FF2B5EF4-FFF2-40B4-BE49-F238E27FC236}">
                  <a16:creationId xmlns:a16="http://schemas.microsoft.com/office/drawing/2014/main" id="{2B5CE191-8605-D444-8B51-DFD7D0DF4311}"/>
                </a:ext>
              </a:extLst>
            </p:cNvPr>
            <p:cNvSpPr/>
            <p:nvPr/>
          </p:nvSpPr>
          <p:spPr>
            <a:xfrm flipH="1">
              <a:off x="5761947" y="5928836"/>
              <a:ext cx="1276643"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a:p>
          </p:txBody>
        </p:sp>
        <p:sp>
          <p:nvSpPr>
            <p:cNvPr id="57" name="TextBox 56">
              <a:extLst>
                <a:ext uri="{FF2B5EF4-FFF2-40B4-BE49-F238E27FC236}">
                  <a16:creationId xmlns:a16="http://schemas.microsoft.com/office/drawing/2014/main" id="{FB07EAFA-CA34-484E-BD4A-752F2AE2A522}"/>
                </a:ext>
              </a:extLst>
            </p:cNvPr>
            <p:cNvSpPr txBox="1"/>
            <p:nvPr/>
          </p:nvSpPr>
          <p:spPr>
            <a:xfrm>
              <a:off x="5959460" y="5643601"/>
              <a:ext cx="809837" cy="276999"/>
            </a:xfrm>
            <a:prstGeom prst="rect">
              <a:avLst/>
            </a:prstGeom>
            <a:noFill/>
          </p:spPr>
          <p:txBody>
            <a:bodyPr wrap="none" rtlCol="0">
              <a:spAutoFit/>
            </a:bodyPr>
            <a:lstStyle/>
            <a:p>
              <a:r>
                <a:rPr lang="en-US" sz="1200" dirty="0">
                  <a:latin typeface="Merriweather Sans" panose="02000503060000020004" pitchFamily="2" charset="77"/>
                </a:rPr>
                <a:t>mention</a:t>
              </a:r>
            </a:p>
          </p:txBody>
        </p:sp>
        <p:sp>
          <p:nvSpPr>
            <p:cNvPr id="58" name="TextBox 57">
              <a:extLst>
                <a:ext uri="{FF2B5EF4-FFF2-40B4-BE49-F238E27FC236}">
                  <a16:creationId xmlns:a16="http://schemas.microsoft.com/office/drawing/2014/main" id="{C732C2BD-A4E0-2A49-A281-780ADD063BBA}"/>
                </a:ext>
              </a:extLst>
            </p:cNvPr>
            <p:cNvSpPr txBox="1"/>
            <p:nvPr/>
          </p:nvSpPr>
          <p:spPr>
            <a:xfrm>
              <a:off x="7438598" y="5644947"/>
              <a:ext cx="1007007" cy="276999"/>
            </a:xfrm>
            <a:prstGeom prst="rect">
              <a:avLst/>
            </a:prstGeom>
            <a:noFill/>
          </p:spPr>
          <p:txBody>
            <a:bodyPr wrap="none" rtlCol="0">
              <a:spAutoFit/>
            </a:bodyPr>
            <a:lstStyle/>
            <a:p>
              <a:r>
                <a:rPr lang="en-US" sz="1200" dirty="0">
                  <a:latin typeface="Merriweather Sans" panose="02000503060000020004" pitchFamily="2" charset="77"/>
                </a:rPr>
                <a:t>description</a:t>
              </a:r>
            </a:p>
          </p:txBody>
        </p:sp>
      </p:grpSp>
      <p:grpSp>
        <p:nvGrpSpPr>
          <p:cNvPr id="69" name="Group 68">
            <a:extLst>
              <a:ext uri="{FF2B5EF4-FFF2-40B4-BE49-F238E27FC236}">
                <a16:creationId xmlns:a16="http://schemas.microsoft.com/office/drawing/2014/main" id="{8C19B7B9-FB8C-A740-AD91-53493D83FEAA}"/>
              </a:ext>
            </a:extLst>
          </p:cNvPr>
          <p:cNvGrpSpPr/>
          <p:nvPr/>
        </p:nvGrpSpPr>
        <p:grpSpPr>
          <a:xfrm>
            <a:off x="3347380" y="1769204"/>
            <a:ext cx="5796621" cy="2440863"/>
            <a:chOff x="-1223438" y="-702226"/>
            <a:chExt cx="7473205" cy="2986968"/>
          </a:xfrm>
        </p:grpSpPr>
        <p:sp>
          <p:nvSpPr>
            <p:cNvPr id="59" name="Google Shape;823;p83">
              <a:extLst>
                <a:ext uri="{FF2B5EF4-FFF2-40B4-BE49-F238E27FC236}">
                  <a16:creationId xmlns:a16="http://schemas.microsoft.com/office/drawing/2014/main" id="{1204DFAF-5B1A-BE4B-B1DA-C439EACAFC25}"/>
                </a:ext>
              </a:extLst>
            </p:cNvPr>
            <p:cNvSpPr/>
            <p:nvPr/>
          </p:nvSpPr>
          <p:spPr>
            <a:xfrm>
              <a:off x="-1223438" y="642301"/>
              <a:ext cx="1162087" cy="377686"/>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600" i="1" dirty="0">
                  <a:latin typeface="Merriweather Sans" charset="0"/>
                  <a:ea typeface="Merriweather Sans" charset="0"/>
                  <a:cs typeface="Merriweather Sans" charset="0"/>
                </a:rPr>
                <a:t>a bear</a:t>
              </a:r>
              <a:endParaRPr sz="1600" i="1" dirty="0"/>
            </a:p>
          </p:txBody>
        </p:sp>
        <p:sp>
          <p:nvSpPr>
            <p:cNvPr id="60" name="Google Shape;823;p83">
              <a:extLst>
                <a:ext uri="{FF2B5EF4-FFF2-40B4-BE49-F238E27FC236}">
                  <a16:creationId xmlns:a16="http://schemas.microsoft.com/office/drawing/2014/main" id="{75F5B7B9-295E-3B46-BE26-AD9F2B83664B}"/>
                </a:ext>
              </a:extLst>
            </p:cNvPr>
            <p:cNvSpPr/>
            <p:nvPr/>
          </p:nvSpPr>
          <p:spPr>
            <a:xfrm>
              <a:off x="497893" y="630726"/>
              <a:ext cx="1012303"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survive</a:t>
              </a:r>
              <a:endParaRPr sz="1600" i="1" dirty="0">
                <a:latin typeface="Merriweather Sans" panose="02000503060000020004" pitchFamily="2" charset="77"/>
              </a:endParaRPr>
            </a:p>
          </p:txBody>
        </p:sp>
        <p:sp>
          <p:nvSpPr>
            <p:cNvPr id="61" name="Google Shape;823;p83">
              <a:extLst>
                <a:ext uri="{FF2B5EF4-FFF2-40B4-BE49-F238E27FC236}">
                  <a16:creationId xmlns:a16="http://schemas.microsoft.com/office/drawing/2014/main" id="{829DDFA1-C05E-5643-8B99-72BAAC131801}"/>
                </a:ext>
              </a:extLst>
            </p:cNvPr>
            <p:cNvSpPr/>
            <p:nvPr/>
          </p:nvSpPr>
          <p:spPr>
            <a:xfrm>
              <a:off x="1889057" y="618827"/>
              <a:ext cx="1508732"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600" i="1" dirty="0">
                  <a:latin typeface="Merriweather Sans" panose="02000503060000020004" pitchFamily="2" charset="77"/>
                </a:rPr>
                <a:t>a winter</a:t>
              </a:r>
              <a:endParaRPr sz="1600" i="1" dirty="0">
                <a:latin typeface="Merriweather Sans" panose="02000503060000020004" pitchFamily="2" charset="77"/>
              </a:endParaRPr>
            </a:p>
          </p:txBody>
        </p:sp>
        <p:sp>
          <p:nvSpPr>
            <p:cNvPr id="62" name="Arc 61">
              <a:extLst>
                <a:ext uri="{FF2B5EF4-FFF2-40B4-BE49-F238E27FC236}">
                  <a16:creationId xmlns:a16="http://schemas.microsoft.com/office/drawing/2014/main" id="{1F718DE2-FFA8-2C4F-A480-ABDCA082E37F}"/>
                </a:ext>
              </a:extLst>
            </p:cNvPr>
            <p:cNvSpPr/>
            <p:nvPr/>
          </p:nvSpPr>
          <p:spPr>
            <a:xfrm>
              <a:off x="976420" y="163680"/>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a:p>
          </p:txBody>
        </p:sp>
        <p:sp>
          <p:nvSpPr>
            <p:cNvPr id="63" name="Arc 62">
              <a:extLst>
                <a:ext uri="{FF2B5EF4-FFF2-40B4-BE49-F238E27FC236}">
                  <a16:creationId xmlns:a16="http://schemas.microsoft.com/office/drawing/2014/main" id="{19CD0B71-D73D-1F4D-A6CB-FEE45D07BCD1}"/>
                </a:ext>
              </a:extLst>
            </p:cNvPr>
            <p:cNvSpPr/>
            <p:nvPr/>
          </p:nvSpPr>
          <p:spPr>
            <a:xfrm flipH="1">
              <a:off x="-610726" y="163680"/>
              <a:ext cx="1603347"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a:p>
          </p:txBody>
        </p:sp>
        <p:sp>
          <p:nvSpPr>
            <p:cNvPr id="65" name="TextBox 64">
              <a:extLst>
                <a:ext uri="{FF2B5EF4-FFF2-40B4-BE49-F238E27FC236}">
                  <a16:creationId xmlns:a16="http://schemas.microsoft.com/office/drawing/2014/main" id="{1F9E9D8F-AA69-5C43-B95C-E9E09167E580}"/>
                </a:ext>
              </a:extLst>
            </p:cNvPr>
            <p:cNvSpPr txBox="1"/>
            <p:nvPr/>
          </p:nvSpPr>
          <p:spPr>
            <a:xfrm>
              <a:off x="-1206388" y="1090411"/>
              <a:ext cx="949486" cy="338973"/>
            </a:xfrm>
            <a:prstGeom prst="rect">
              <a:avLst/>
            </a:prstGeom>
            <a:noFill/>
          </p:spPr>
          <p:txBody>
            <a:bodyPr wrap="none" rtlCol="0">
              <a:spAutoFit/>
            </a:bodyPr>
            <a:lstStyle/>
            <a:p>
              <a:r>
                <a:rPr lang="en-US" sz="1200" dirty="0">
                  <a:latin typeface="Merriweather Sans" panose="02000503060000020004" pitchFamily="2" charset="77"/>
                </a:rPr>
                <a:t>survivor</a:t>
              </a:r>
            </a:p>
          </p:txBody>
        </p:sp>
        <p:sp>
          <p:nvSpPr>
            <p:cNvPr id="66" name="TextBox 65">
              <a:extLst>
                <a:ext uri="{FF2B5EF4-FFF2-40B4-BE49-F238E27FC236}">
                  <a16:creationId xmlns:a16="http://schemas.microsoft.com/office/drawing/2014/main" id="{A9C1EE53-ADB0-9749-B126-FD95454C05EE}"/>
                </a:ext>
              </a:extLst>
            </p:cNvPr>
            <p:cNvSpPr txBox="1"/>
            <p:nvPr/>
          </p:nvSpPr>
          <p:spPr>
            <a:xfrm>
              <a:off x="1500714" y="1072071"/>
              <a:ext cx="2170590" cy="338973"/>
            </a:xfrm>
            <a:prstGeom prst="rect">
              <a:avLst/>
            </a:prstGeom>
            <a:noFill/>
          </p:spPr>
          <p:txBody>
            <a:bodyPr wrap="none" rtlCol="0">
              <a:spAutoFit/>
            </a:bodyPr>
            <a:lstStyle/>
            <a:p>
              <a:r>
                <a:rPr lang="en-US" sz="1200" dirty="0">
                  <a:latin typeface="Merriweather Sans" panose="02000503060000020004" pitchFamily="2" charset="77"/>
                </a:rPr>
                <a:t>adverse circumstance</a:t>
              </a:r>
            </a:p>
          </p:txBody>
        </p:sp>
        <p:sp>
          <p:nvSpPr>
            <p:cNvPr id="67" name="Google Shape;823;p83">
              <a:extLst>
                <a:ext uri="{FF2B5EF4-FFF2-40B4-BE49-F238E27FC236}">
                  <a16:creationId xmlns:a16="http://schemas.microsoft.com/office/drawing/2014/main" id="{31D772AC-BFAB-9447-BAF6-66AC09AF7EC2}"/>
                </a:ext>
              </a:extLst>
            </p:cNvPr>
            <p:cNvSpPr/>
            <p:nvPr/>
          </p:nvSpPr>
          <p:spPr>
            <a:xfrm>
              <a:off x="4027010" y="664199"/>
              <a:ext cx="2222757"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600" i="1" dirty="0">
                  <a:latin typeface="Merriweather Sans" panose="02000503060000020004" pitchFamily="2" charset="77"/>
                </a:rPr>
                <a:t>what structure</a:t>
              </a:r>
              <a:endParaRPr sz="1600" i="1" dirty="0">
                <a:latin typeface="Merriweather Sans" panose="02000503060000020004" pitchFamily="2" charset="77"/>
              </a:endParaRPr>
            </a:p>
          </p:txBody>
        </p:sp>
        <p:sp>
          <p:nvSpPr>
            <p:cNvPr id="68" name="Arc 67">
              <a:extLst>
                <a:ext uri="{FF2B5EF4-FFF2-40B4-BE49-F238E27FC236}">
                  <a16:creationId xmlns:a16="http://schemas.microsoft.com/office/drawing/2014/main" id="{09FFDBA7-B9B5-C74F-8EB3-D8AA7163C8E6}"/>
                </a:ext>
              </a:extLst>
            </p:cNvPr>
            <p:cNvSpPr/>
            <p:nvPr/>
          </p:nvSpPr>
          <p:spPr>
            <a:xfrm>
              <a:off x="966602" y="-702226"/>
              <a:ext cx="4263048" cy="2986968"/>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600"/>
            </a:p>
          </p:txBody>
        </p:sp>
      </p:grpSp>
      <p:cxnSp>
        <p:nvCxnSpPr>
          <p:cNvPr id="76" name="Curved Connector 75">
            <a:extLst>
              <a:ext uri="{FF2B5EF4-FFF2-40B4-BE49-F238E27FC236}">
                <a16:creationId xmlns:a16="http://schemas.microsoft.com/office/drawing/2014/main" id="{79F774CA-FA9C-BA4F-9778-444083C2A8BD}"/>
              </a:ext>
            </a:extLst>
          </p:cNvPr>
          <p:cNvCxnSpPr>
            <a:cxnSpLocks/>
            <a:stCxn id="28" idx="3"/>
            <a:endCxn id="34" idx="1"/>
          </p:cNvCxnSpPr>
          <p:nvPr/>
        </p:nvCxnSpPr>
        <p:spPr>
          <a:xfrm flipV="1">
            <a:off x="1208765" y="2548981"/>
            <a:ext cx="490406" cy="757635"/>
          </a:xfrm>
          <a:prstGeom prst="curvedConnector3">
            <a:avLst>
              <a:gd name="adj1" fmla="val 50000"/>
            </a:avLst>
          </a:prstGeom>
          <a:ln w="53975">
            <a:solidFill>
              <a:srgbClr val="8DAEF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09EB0A0C-45F9-1940-A4AE-65AE42EC3388}"/>
              </a:ext>
            </a:extLst>
          </p:cNvPr>
          <p:cNvCxnSpPr>
            <a:cxnSpLocks/>
            <a:stCxn id="29" idx="3"/>
            <a:endCxn id="35" idx="1"/>
          </p:cNvCxnSpPr>
          <p:nvPr/>
        </p:nvCxnSpPr>
        <p:spPr>
          <a:xfrm>
            <a:off x="1223203" y="3856716"/>
            <a:ext cx="474969" cy="717978"/>
          </a:xfrm>
          <a:prstGeom prst="curvedConnector3">
            <a:avLst>
              <a:gd name="adj1" fmla="val 50000"/>
            </a:avLst>
          </a:prstGeom>
          <a:ln w="53975">
            <a:solidFill>
              <a:srgbClr val="D6A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Google Shape;945;p86">
            <a:extLst>
              <a:ext uri="{FF2B5EF4-FFF2-40B4-BE49-F238E27FC236}">
                <a16:creationId xmlns:a16="http://schemas.microsoft.com/office/drawing/2014/main" id="{666448D2-400A-D743-8093-17A5D641D110}"/>
              </a:ext>
            </a:extLst>
          </p:cNvPr>
          <p:cNvSpPr/>
          <p:nvPr/>
        </p:nvSpPr>
        <p:spPr>
          <a:xfrm>
            <a:off x="1711726" y="5614509"/>
            <a:ext cx="10217079" cy="866743"/>
          </a:xfrm>
          <a:prstGeom prst="roundRect">
            <a:avLst>
              <a:gd name="adj" fmla="val 16667"/>
            </a:avLst>
          </a:prstGeom>
          <a:solidFill>
            <a:schemeClr val="accent6">
              <a:lumMod val="20000"/>
              <a:lumOff val="80000"/>
              <a:alpha val="4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pPr>
            <a:endParaRPr lang="en-US" sz="1600" b="1" i="1" dirty="0">
              <a:solidFill>
                <a:schemeClr val="dk1"/>
              </a:solidFill>
              <a:latin typeface="Merriweather Sans" panose="02000503060000020004" pitchFamily="2" charset="77"/>
            </a:endParaRPr>
          </a:p>
        </p:txBody>
      </p:sp>
      <p:cxnSp>
        <p:nvCxnSpPr>
          <p:cNvPr id="44" name="Curved Connector 43">
            <a:extLst>
              <a:ext uri="{FF2B5EF4-FFF2-40B4-BE49-F238E27FC236}">
                <a16:creationId xmlns:a16="http://schemas.microsoft.com/office/drawing/2014/main" id="{DB589D47-3FE0-844E-B01D-2277294F9034}"/>
              </a:ext>
            </a:extLst>
          </p:cNvPr>
          <p:cNvCxnSpPr>
            <a:cxnSpLocks/>
            <a:stCxn id="32" idx="2"/>
            <a:endCxn id="92" idx="1"/>
          </p:cNvCxnSpPr>
          <p:nvPr/>
        </p:nvCxnSpPr>
        <p:spPr>
          <a:xfrm rot="16200000" flipH="1">
            <a:off x="470398" y="4806552"/>
            <a:ext cx="1485107" cy="997550"/>
          </a:xfrm>
          <a:prstGeom prst="curvedConnector2">
            <a:avLst/>
          </a:prstGeom>
          <a:ln w="53975">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Google Shape;823;p83">
            <a:extLst>
              <a:ext uri="{FF2B5EF4-FFF2-40B4-BE49-F238E27FC236}">
                <a16:creationId xmlns:a16="http://schemas.microsoft.com/office/drawing/2014/main" id="{70D86435-6C23-414F-9D2E-7FF7E72BBB8D}"/>
              </a:ext>
            </a:extLst>
          </p:cNvPr>
          <p:cNvSpPr/>
          <p:nvPr/>
        </p:nvSpPr>
        <p:spPr>
          <a:xfrm>
            <a:off x="2406223" y="5908722"/>
            <a:ext cx="1223065" cy="278839"/>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(A) big ears</a:t>
            </a:r>
            <a:endParaRPr sz="1600" i="1" dirty="0">
              <a:latin typeface="Merriweather Sans" panose="02000503060000020004" pitchFamily="2" charset="77"/>
            </a:endParaRPr>
          </a:p>
        </p:txBody>
      </p:sp>
      <p:sp>
        <p:nvSpPr>
          <p:cNvPr id="64" name="Google Shape;823;p83">
            <a:extLst>
              <a:ext uri="{FF2B5EF4-FFF2-40B4-BE49-F238E27FC236}">
                <a16:creationId xmlns:a16="http://schemas.microsoft.com/office/drawing/2014/main" id="{C9483B6E-CB43-E546-AA8A-521A60A1674B}"/>
              </a:ext>
            </a:extLst>
          </p:cNvPr>
          <p:cNvSpPr/>
          <p:nvPr/>
        </p:nvSpPr>
        <p:spPr>
          <a:xfrm>
            <a:off x="4694111" y="5908721"/>
            <a:ext cx="1380526"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(B) black nose</a:t>
            </a:r>
            <a:endParaRPr sz="1600" i="1" dirty="0">
              <a:latin typeface="Merriweather Sans" panose="02000503060000020004" pitchFamily="2" charset="77"/>
            </a:endParaRPr>
          </a:p>
        </p:txBody>
      </p:sp>
      <p:sp>
        <p:nvSpPr>
          <p:cNvPr id="75" name="Google Shape;823;p83">
            <a:extLst>
              <a:ext uri="{FF2B5EF4-FFF2-40B4-BE49-F238E27FC236}">
                <a16:creationId xmlns:a16="http://schemas.microsoft.com/office/drawing/2014/main" id="{D7BAC2F2-366E-E44F-9D9D-C22C6BA73200}"/>
              </a:ext>
            </a:extLst>
          </p:cNvPr>
          <p:cNvSpPr/>
          <p:nvPr/>
        </p:nvSpPr>
        <p:spPr>
          <a:xfrm>
            <a:off x="7369553" y="5917551"/>
            <a:ext cx="1380526"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(C) thick fur</a:t>
            </a:r>
            <a:endParaRPr sz="1600" i="1" dirty="0">
              <a:latin typeface="Merriweather Sans" panose="02000503060000020004" pitchFamily="2" charset="77"/>
            </a:endParaRPr>
          </a:p>
        </p:txBody>
      </p:sp>
      <p:sp>
        <p:nvSpPr>
          <p:cNvPr id="77" name="Google Shape;823;p83">
            <a:extLst>
              <a:ext uri="{FF2B5EF4-FFF2-40B4-BE49-F238E27FC236}">
                <a16:creationId xmlns:a16="http://schemas.microsoft.com/office/drawing/2014/main" id="{6CD5CB12-C50C-194A-A6F3-CE12B7BC76B7}"/>
              </a:ext>
            </a:extLst>
          </p:cNvPr>
          <p:cNvSpPr/>
          <p:nvPr/>
        </p:nvSpPr>
        <p:spPr>
          <a:xfrm>
            <a:off x="9953400" y="5901196"/>
            <a:ext cx="1524424" cy="302720"/>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600" i="1" dirty="0">
                <a:latin typeface="Merriweather Sans" panose="02000503060000020004" pitchFamily="2" charset="77"/>
              </a:rPr>
              <a:t>(D) brown eyes</a:t>
            </a:r>
            <a:endParaRPr sz="1600" i="1" dirty="0">
              <a:latin typeface="Merriweather Sans" panose="02000503060000020004" pitchFamily="2" charset="77"/>
            </a:endParaRPr>
          </a:p>
        </p:txBody>
      </p:sp>
    </p:spTree>
    <p:extLst>
      <p:ext uri="{BB962C8B-B14F-4D97-AF65-F5344CB8AC3E}">
        <p14:creationId xmlns:p14="http://schemas.microsoft.com/office/powerpoint/2010/main" val="160771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4" grpId="0" animBg="1"/>
      <p:bldP spid="3" grpId="0"/>
      <p:bldP spid="35" grpId="0" animBg="1"/>
      <p:bldP spid="92" grpId="0" animBg="1"/>
      <p:bldP spid="56" grpId="0" animBg="1"/>
      <p:bldP spid="64" grpId="0" animBg="1"/>
      <p:bldP spid="75" grpId="0" animBg="1"/>
      <p:bldP spid="7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A3948-0CD2-A14B-8AF2-90B0E45E3525}"/>
              </a:ext>
            </a:extLst>
          </p:cNvPr>
          <p:cNvSpPr>
            <a:spLocks noGrp="1"/>
          </p:cNvSpPr>
          <p:nvPr>
            <p:ph idx="1"/>
          </p:nvPr>
        </p:nvSpPr>
        <p:spPr/>
        <p:txBody>
          <a:bodyPr/>
          <a:lstStyle/>
          <a:p>
            <a:r>
              <a:rPr lang="en-US" sz="2400" dirty="0"/>
              <a:t>Create a </a:t>
            </a:r>
            <a:r>
              <a:rPr lang="en-US" sz="2400" dirty="0">
                <a:solidFill>
                  <a:srgbClr val="008000"/>
                </a:solidFill>
              </a:rPr>
              <a:t>unified representation </a:t>
            </a:r>
            <a:r>
              <a:rPr lang="en-US" sz="2400" dirty="0"/>
              <a:t>of </a:t>
            </a:r>
            <a:r>
              <a:rPr lang="en-US" sz="2400" dirty="0">
                <a:solidFill>
                  <a:srgbClr val="008000"/>
                </a:solidFill>
              </a:rPr>
              <a:t>families of graphs</a:t>
            </a:r>
            <a:endParaRPr lang="en-US" sz="2400" dirty="0"/>
          </a:p>
          <a:p>
            <a:endParaRPr lang="en-US" dirty="0"/>
          </a:p>
        </p:txBody>
      </p:sp>
      <p:sp>
        <p:nvSpPr>
          <p:cNvPr id="3" name="Slide Number Placeholder 2">
            <a:extLst>
              <a:ext uri="{FF2B5EF4-FFF2-40B4-BE49-F238E27FC236}">
                <a16:creationId xmlns:a16="http://schemas.microsoft.com/office/drawing/2014/main" id="{6384A021-3A1F-454F-9320-DD71F62CA138}"/>
              </a:ext>
            </a:extLst>
          </p:cNvPr>
          <p:cNvSpPr>
            <a:spLocks noGrp="1"/>
          </p:cNvSpPr>
          <p:nvPr>
            <p:ph type="sldNum" sz="quarter" idx="12"/>
          </p:nvPr>
        </p:nvSpPr>
        <p:spPr>
          <a:xfrm>
            <a:off x="9092391" y="6288949"/>
            <a:ext cx="2743200" cy="365125"/>
          </a:xfrm>
        </p:spPr>
        <p:txBody>
          <a:bodyPr/>
          <a:lstStyle/>
          <a:p>
            <a:fld id="{86B4B35C-345F-9846-8E6A-29269C850829}" type="slidenum">
              <a:rPr lang="en-US" smtClean="0"/>
              <a:pPr/>
              <a:t>24</a:t>
            </a:fld>
            <a:endParaRPr lang="en-US"/>
          </a:p>
        </p:txBody>
      </p:sp>
      <p:sp>
        <p:nvSpPr>
          <p:cNvPr id="4" name="Title 3">
            <a:extLst>
              <a:ext uri="{FF2B5EF4-FFF2-40B4-BE49-F238E27FC236}">
                <a16:creationId xmlns:a16="http://schemas.microsoft.com/office/drawing/2014/main" id="{93B61D90-81E4-E941-AE66-3FC4AEE08FF8}"/>
              </a:ext>
            </a:extLst>
          </p:cNvPr>
          <p:cNvSpPr>
            <a:spLocks noGrp="1"/>
          </p:cNvSpPr>
          <p:nvPr>
            <p:ph type="title"/>
          </p:nvPr>
        </p:nvSpPr>
        <p:spPr/>
        <p:txBody>
          <a:bodyPr/>
          <a:lstStyle/>
          <a:p>
            <a:r>
              <a:rPr lang="en-US" dirty="0"/>
              <a:t>Collections of Semantic Graphs </a:t>
            </a:r>
          </a:p>
        </p:txBody>
      </p:sp>
      <p:sp>
        <p:nvSpPr>
          <p:cNvPr id="5" name="Google Shape;821;p84">
            <a:extLst>
              <a:ext uri="{FF2B5EF4-FFF2-40B4-BE49-F238E27FC236}">
                <a16:creationId xmlns:a16="http://schemas.microsoft.com/office/drawing/2014/main" id="{62E7EAF0-BF49-7546-ACFC-60E30BC7F6C0}"/>
              </a:ext>
            </a:extLst>
          </p:cNvPr>
          <p:cNvSpPr txBox="1"/>
          <p:nvPr/>
        </p:nvSpPr>
        <p:spPr>
          <a:xfrm>
            <a:off x="5171505" y="4867792"/>
            <a:ext cx="6566367" cy="781389"/>
          </a:xfrm>
          <a:prstGeom prst="round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lgn="ctr"/>
            <a:r>
              <a:rPr lang="en-US" sz="2000" dirty="0">
                <a:latin typeface="Merriweather Sans" charset="0"/>
                <a:ea typeface="Merriweather Sans" charset="0"/>
                <a:cs typeface="Merriweather Sans" charset="0"/>
              </a:rPr>
              <a:t>Our representation is </a:t>
            </a:r>
            <a:r>
              <a:rPr lang="en-US" sz="2000" b="1" dirty="0">
                <a:latin typeface="Merriweather Sans" charset="0"/>
                <a:ea typeface="Merriweather Sans" charset="0"/>
                <a:cs typeface="Merriweather Sans" charset="0"/>
              </a:rPr>
              <a:t>not</a:t>
            </a:r>
            <a:r>
              <a:rPr lang="en-US" sz="2000" dirty="0">
                <a:latin typeface="Merriweather Sans" charset="0"/>
                <a:ea typeface="Merriweather Sans" charset="0"/>
                <a:cs typeface="Merriweather Sans" charset="0"/>
              </a:rPr>
              <a:t> QA-specific. </a:t>
            </a:r>
            <a:br>
              <a:rPr lang="en-US" sz="2000" dirty="0">
                <a:latin typeface="Merriweather Sans" charset="0"/>
                <a:ea typeface="Merriweather Sans" charset="0"/>
                <a:cs typeface="Merriweather Sans" charset="0"/>
              </a:rPr>
            </a:br>
            <a:r>
              <a:rPr lang="en-US" sz="2000" dirty="0">
                <a:latin typeface="Merriweather Sans" charset="0"/>
                <a:ea typeface="Merriweather Sans" charset="0"/>
                <a:cs typeface="Merriweather Sans" charset="0"/>
              </a:rPr>
              <a:t>It reflects our understanding of the language</a:t>
            </a:r>
            <a:endParaRPr sz="2000" dirty="0">
              <a:latin typeface="Merriweather Sans" charset="0"/>
              <a:ea typeface="Merriweather Sans" charset="0"/>
              <a:cs typeface="Merriweather Sans" charset="0"/>
            </a:endParaRPr>
          </a:p>
        </p:txBody>
      </p:sp>
      <p:sp>
        <p:nvSpPr>
          <p:cNvPr id="6" name="Google Shape;825;p84">
            <a:extLst>
              <a:ext uri="{FF2B5EF4-FFF2-40B4-BE49-F238E27FC236}">
                <a16:creationId xmlns:a16="http://schemas.microsoft.com/office/drawing/2014/main" id="{6845D4E6-A82F-7340-B090-7D8CEC0106A5}"/>
              </a:ext>
            </a:extLst>
          </p:cNvPr>
          <p:cNvSpPr txBox="1"/>
          <p:nvPr/>
        </p:nvSpPr>
        <p:spPr>
          <a:xfrm>
            <a:off x="5179980" y="5680592"/>
            <a:ext cx="6557892" cy="806708"/>
          </a:xfrm>
          <a:prstGeom prst="roundRect">
            <a:avLst/>
          </a:prstGeom>
          <a:ln>
            <a:headEnd type="none" w="sm" len="sm"/>
            <a:tailEnd type="none" w="sm" len="s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algn="ctr"/>
            <a:r>
              <a:rPr lang="en-US" sz="2000" dirty="0">
                <a:latin typeface="Merriweather Sans" charset="0"/>
                <a:ea typeface="Merriweather Sans" charset="0"/>
                <a:cs typeface="Merriweather Sans" charset="0"/>
              </a:rPr>
              <a:t>Consequently, we expect these representations to be useful for a range of tasks</a:t>
            </a:r>
            <a:endParaRPr sz="2000" dirty="0">
              <a:latin typeface="Merriweather Sans" charset="0"/>
              <a:ea typeface="Merriweather Sans" charset="0"/>
              <a:cs typeface="Merriweather Sans" charset="0"/>
            </a:endParaRPr>
          </a:p>
        </p:txBody>
      </p:sp>
      <p:pic>
        <p:nvPicPr>
          <p:cNvPr id="11" name="Google Shape;805;p84">
            <a:extLst>
              <a:ext uri="{FF2B5EF4-FFF2-40B4-BE49-F238E27FC236}">
                <a16:creationId xmlns:a16="http://schemas.microsoft.com/office/drawing/2014/main" id="{0AC1BE70-FA2A-4A45-AC88-3E0DD1129A1E}"/>
              </a:ext>
            </a:extLst>
          </p:cNvPr>
          <p:cNvPicPr preferRelativeResize="0"/>
          <p:nvPr/>
        </p:nvPicPr>
        <p:blipFill rotWithShape="1">
          <a:blip r:embed="rId3">
            <a:alphaModFix/>
          </a:blip>
          <a:srcRect t="548" r="25315"/>
          <a:stretch/>
        </p:blipFill>
        <p:spPr>
          <a:xfrm>
            <a:off x="731698" y="2320234"/>
            <a:ext cx="3892747" cy="2983653"/>
          </a:xfrm>
          <a:prstGeom prst="rect">
            <a:avLst/>
          </a:prstGeom>
          <a:noFill/>
          <a:ln>
            <a:noFill/>
          </a:ln>
        </p:spPr>
      </p:pic>
      <p:sp>
        <p:nvSpPr>
          <p:cNvPr id="12" name="Google Shape;823;p84">
            <a:extLst>
              <a:ext uri="{FF2B5EF4-FFF2-40B4-BE49-F238E27FC236}">
                <a16:creationId xmlns:a16="http://schemas.microsoft.com/office/drawing/2014/main" id="{85E2A98C-0684-5C44-94A8-B8638667692B}"/>
              </a:ext>
            </a:extLst>
          </p:cNvPr>
          <p:cNvSpPr/>
          <p:nvPr/>
        </p:nvSpPr>
        <p:spPr>
          <a:xfrm>
            <a:off x="305608" y="5436548"/>
            <a:ext cx="2628091" cy="1188378"/>
          </a:xfrm>
          <a:prstGeom prst="wedgeRoundRectCallout">
            <a:avLst>
              <a:gd name="adj1" fmla="val 35025"/>
              <a:gd name="adj2" fmla="val -82754"/>
              <a:gd name="adj3" fmla="val 16667"/>
            </a:avLst>
          </a:prstGeom>
          <a:solidFill>
            <a:schemeClr val="bg1">
              <a:lumMod val="95000"/>
            </a:schemeClr>
          </a:solid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600" dirty="0">
                <a:latin typeface="Merriweather Sans" charset="0"/>
                <a:ea typeface="Merriweather Sans" charset="0"/>
                <a:cs typeface="Merriweather Sans" charset="0"/>
              </a:rPr>
              <a:t>- Surface word </a:t>
            </a:r>
            <a:endParaRPr sz="1600" dirty="0">
              <a:latin typeface="Merriweather Sans" charset="0"/>
              <a:ea typeface="Merriweather Sans" charset="0"/>
              <a:cs typeface="Merriweather Sans" charset="0"/>
            </a:endParaRPr>
          </a:p>
          <a:p>
            <a:r>
              <a:rPr lang="en-US" sz="1600" dirty="0">
                <a:latin typeface="Merriweather Sans" charset="0"/>
                <a:ea typeface="Merriweather Sans" charset="0"/>
                <a:cs typeface="Merriweather Sans" charset="0"/>
              </a:rPr>
              <a:t>- Semantic labels</a:t>
            </a:r>
          </a:p>
          <a:p>
            <a:r>
              <a:rPr lang="en-US" sz="1600" dirty="0">
                <a:latin typeface="Merriweather Sans" charset="0"/>
                <a:ea typeface="Merriweather Sans" charset="0"/>
                <a:cs typeface="Merriweather Sans" charset="0"/>
              </a:rPr>
              <a:t>- Other representation</a:t>
            </a:r>
          </a:p>
          <a:p>
            <a:r>
              <a:rPr lang="en-US" sz="1600" dirty="0">
                <a:latin typeface="Merriweather Sans" charset="0"/>
                <a:ea typeface="Merriweather Sans" charset="0"/>
                <a:cs typeface="Merriweather Sans" charset="0"/>
              </a:rPr>
              <a:t>- </a:t>
            </a:r>
            <a:r>
              <a:rPr lang="mr-IN" sz="1600" dirty="0">
                <a:latin typeface="Merriweather Sans" charset="0"/>
                <a:ea typeface="Merriweather Sans" charset="0"/>
                <a:cs typeface="Merriweather Sans" charset="0"/>
              </a:rPr>
              <a:t>…</a:t>
            </a:r>
            <a:r>
              <a:rPr lang="en-US" sz="1600" dirty="0">
                <a:latin typeface="Merriweather Sans" charset="0"/>
                <a:ea typeface="Merriweather Sans" charset="0"/>
                <a:cs typeface="Merriweather Sans" charset="0"/>
              </a:rPr>
              <a:t>  </a:t>
            </a:r>
            <a:endParaRPr sz="1600" dirty="0">
              <a:latin typeface="Merriweather Sans" charset="0"/>
              <a:ea typeface="Merriweather Sans" charset="0"/>
              <a:cs typeface="Merriweather Sans" charset="0"/>
            </a:endParaRPr>
          </a:p>
        </p:txBody>
      </p:sp>
      <p:grpSp>
        <p:nvGrpSpPr>
          <p:cNvPr id="19" name="Group 18">
            <a:extLst>
              <a:ext uri="{FF2B5EF4-FFF2-40B4-BE49-F238E27FC236}">
                <a16:creationId xmlns:a16="http://schemas.microsoft.com/office/drawing/2014/main" id="{96FE0DD6-BACE-AD4C-AE6F-3B2F7AE5D044}"/>
              </a:ext>
            </a:extLst>
          </p:cNvPr>
          <p:cNvGrpSpPr/>
          <p:nvPr/>
        </p:nvGrpSpPr>
        <p:grpSpPr>
          <a:xfrm>
            <a:off x="5415204" y="2403671"/>
            <a:ext cx="5447562" cy="1733414"/>
            <a:chOff x="5697454" y="2802261"/>
            <a:chExt cx="5447562" cy="1733414"/>
          </a:xfrm>
        </p:grpSpPr>
        <p:grpSp>
          <p:nvGrpSpPr>
            <p:cNvPr id="13" name="Group 12">
              <a:extLst>
                <a:ext uri="{FF2B5EF4-FFF2-40B4-BE49-F238E27FC236}">
                  <a16:creationId xmlns:a16="http://schemas.microsoft.com/office/drawing/2014/main" id="{14795103-3658-2D44-9491-B41F43470AE7}"/>
                </a:ext>
              </a:extLst>
            </p:cNvPr>
            <p:cNvGrpSpPr/>
            <p:nvPr/>
          </p:nvGrpSpPr>
          <p:grpSpPr>
            <a:xfrm>
              <a:off x="5697454" y="2802261"/>
              <a:ext cx="5447562" cy="1554202"/>
              <a:chOff x="6144280" y="4384404"/>
              <a:chExt cx="5447562" cy="1554202"/>
            </a:xfrm>
          </p:grpSpPr>
          <p:sp>
            <p:nvSpPr>
              <p:cNvPr id="14" name="Google Shape;602;p44">
                <a:extLst>
                  <a:ext uri="{FF2B5EF4-FFF2-40B4-BE49-F238E27FC236}">
                    <a16:creationId xmlns:a16="http://schemas.microsoft.com/office/drawing/2014/main" id="{323EF9A4-BD85-CF49-BD54-5FFDCBB2CBC7}"/>
                  </a:ext>
                </a:extLst>
              </p:cNvPr>
              <p:cNvSpPr txBox="1">
                <a:spLocks/>
              </p:cNvSpPr>
              <p:nvPr/>
            </p:nvSpPr>
            <p:spPr>
              <a:xfrm>
                <a:off x="6144280" y="4384404"/>
                <a:ext cx="3502530" cy="1554202"/>
              </a:xfrm>
              <a:prstGeom prst="roundRect">
                <a:avLst/>
              </a:prstGeom>
              <a:solidFill>
                <a:schemeClr val="bg1"/>
              </a:solidFill>
              <a:ln>
                <a:noFill/>
              </a:ln>
            </p:spPr>
            <p:txBody>
              <a:bodyPr spcFirstLastPara="1" vert="horz" wrap="square" lIns="9144" tIns="45700" rIns="9144"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SzPts val="2000"/>
                </a:pPr>
                <a:r>
                  <a:rPr lang="en-US" sz="1800" dirty="0"/>
                  <a:t>Verb Semantic Roles </a:t>
                </a:r>
              </a:p>
              <a:p>
                <a:pPr>
                  <a:spcBef>
                    <a:spcPts val="0"/>
                  </a:spcBef>
                  <a:buSzPts val="2000"/>
                </a:pPr>
                <a:r>
                  <a:rPr lang="en-US" sz="1800" dirty="0"/>
                  <a:t>Preposition Semantic Roles</a:t>
                </a:r>
              </a:p>
              <a:p>
                <a:pPr>
                  <a:spcBef>
                    <a:spcPts val="0"/>
                  </a:spcBef>
                  <a:buSzPts val="2000"/>
                </a:pPr>
                <a:r>
                  <a:rPr lang="en-US" sz="1800" dirty="0"/>
                  <a:t>Comma Semantic Roles</a:t>
                </a:r>
              </a:p>
              <a:p>
                <a:pPr>
                  <a:spcBef>
                    <a:spcPts val="0"/>
                  </a:spcBef>
                  <a:buSzPts val="2000"/>
                </a:pPr>
                <a:r>
                  <a:rPr lang="en-US" sz="1800" dirty="0"/>
                  <a:t>Coreference</a:t>
                </a:r>
              </a:p>
              <a:p>
                <a:pPr>
                  <a:spcBef>
                    <a:spcPts val="0"/>
                  </a:spcBef>
                  <a:buSzPts val="2000"/>
                </a:pPr>
                <a:r>
                  <a:rPr lang="en-US" sz="1800" dirty="0"/>
                  <a:t>… </a:t>
                </a:r>
              </a:p>
              <a:p>
                <a:pPr marL="0" indent="0">
                  <a:spcBef>
                    <a:spcPts val="0"/>
                  </a:spcBef>
                  <a:buSzPts val="2000"/>
                  <a:buNone/>
                </a:pPr>
                <a:endParaRPr lang="en-US" sz="1800" dirty="0"/>
              </a:p>
            </p:txBody>
          </p:sp>
          <p:sp>
            <p:nvSpPr>
              <p:cNvPr id="15" name="Rectangle 14">
                <a:extLst>
                  <a:ext uri="{FF2B5EF4-FFF2-40B4-BE49-F238E27FC236}">
                    <a16:creationId xmlns:a16="http://schemas.microsoft.com/office/drawing/2014/main" id="{1C171758-ADCF-4B43-92FD-44E30D01B494}"/>
                  </a:ext>
                </a:extLst>
              </p:cNvPr>
              <p:cNvSpPr/>
              <p:nvPr/>
            </p:nvSpPr>
            <p:spPr>
              <a:xfrm>
                <a:off x="8815617" y="4578469"/>
                <a:ext cx="2239717"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Punyakanok</a:t>
                </a:r>
                <a:r>
                  <a:rPr lang="en-US" sz="1300" dirty="0">
                    <a:solidFill>
                      <a:schemeClr val="bg1">
                        <a:lumMod val="50000"/>
                      </a:schemeClr>
                    </a:solidFill>
                    <a:latin typeface="Merriweather Sans" charset="0"/>
                    <a:ea typeface="Merriweather Sans" charset="0"/>
                    <a:cs typeface="Merriweather Sans" charset="0"/>
                  </a:rPr>
                  <a:t> et al. 2008]</a:t>
                </a:r>
              </a:p>
            </p:txBody>
          </p:sp>
          <p:sp>
            <p:nvSpPr>
              <p:cNvPr id="16" name="Rectangle 15">
                <a:extLst>
                  <a:ext uri="{FF2B5EF4-FFF2-40B4-BE49-F238E27FC236}">
                    <a16:creationId xmlns:a16="http://schemas.microsoft.com/office/drawing/2014/main" id="{469583E6-1733-0F4A-9871-AB115043B7D4}"/>
                  </a:ext>
                </a:extLst>
              </p:cNvPr>
              <p:cNvSpPr/>
              <p:nvPr/>
            </p:nvSpPr>
            <p:spPr>
              <a:xfrm>
                <a:off x="9446703" y="5009430"/>
                <a:ext cx="2145139"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Srikumar</a:t>
                </a:r>
                <a:r>
                  <a:rPr lang="en-US" sz="1300" dirty="0">
                    <a:solidFill>
                      <a:schemeClr val="bg1">
                        <a:lumMod val="50000"/>
                      </a:schemeClr>
                    </a:solidFill>
                    <a:latin typeface="Merriweather Sans" charset="0"/>
                    <a:ea typeface="Merriweather Sans" charset="0"/>
                    <a:cs typeface="Merriweather Sans" charset="0"/>
                  </a:rPr>
                  <a:t> &amp; Roth 2013]</a:t>
                </a:r>
              </a:p>
            </p:txBody>
          </p:sp>
          <p:sp>
            <p:nvSpPr>
              <p:cNvPr id="17" name="Rectangle 16">
                <a:extLst>
                  <a:ext uri="{FF2B5EF4-FFF2-40B4-BE49-F238E27FC236}">
                    <a16:creationId xmlns:a16="http://schemas.microsoft.com/office/drawing/2014/main" id="{D9CBD8D6-29B4-AC48-BAAB-6E9D760235BB}"/>
                  </a:ext>
                </a:extLst>
              </p:cNvPr>
              <p:cNvSpPr/>
              <p:nvPr/>
            </p:nvSpPr>
            <p:spPr>
              <a:xfrm>
                <a:off x="9072727" y="5424049"/>
                <a:ext cx="2225289" cy="292388"/>
              </a:xfrm>
              <a:prstGeom prst="rect">
                <a:avLst/>
              </a:prstGeom>
            </p:spPr>
            <p:txBody>
              <a:bodyPr wrap="none">
                <a:spAutoFit/>
              </a:bodyPr>
              <a:lstStyle/>
              <a:p>
                <a:pPr algn="ctr"/>
                <a:r>
                  <a:rPr lang="en-US" sz="1300" dirty="0">
                    <a:solidFill>
                      <a:schemeClr val="tx1">
                        <a:lumMod val="50000"/>
                        <a:lumOff val="50000"/>
                      </a:schemeClr>
                    </a:solidFill>
                    <a:latin typeface="Merriweather Sans" charset="0"/>
                    <a:ea typeface="Merriweather Sans" charset="0"/>
                    <a:cs typeface="Merriweather Sans" charset="0"/>
                  </a:rPr>
                  <a:t>[</a:t>
                </a:r>
                <a:r>
                  <a:rPr lang="en-US" sz="1300" dirty="0" err="1">
                    <a:solidFill>
                      <a:schemeClr val="tx1">
                        <a:lumMod val="50000"/>
                        <a:lumOff val="50000"/>
                      </a:schemeClr>
                    </a:solidFill>
                    <a:latin typeface="Merriweather Sans" charset="0"/>
                    <a:ea typeface="Merriweather Sans" charset="0"/>
                    <a:cs typeface="Merriweather Sans" charset="0"/>
                  </a:rPr>
                  <a:t>Arivazhagan</a:t>
                </a:r>
                <a:r>
                  <a:rPr lang="en-US" sz="1300" dirty="0">
                    <a:solidFill>
                      <a:schemeClr val="tx1">
                        <a:lumMod val="50000"/>
                        <a:lumOff val="50000"/>
                      </a:schemeClr>
                    </a:solidFill>
                    <a:latin typeface="Merriweather Sans" charset="0"/>
                    <a:ea typeface="Merriweather Sans" charset="0"/>
                    <a:cs typeface="Merriweather Sans" charset="0"/>
                  </a:rPr>
                  <a:t> et al. 2016]</a:t>
                </a:r>
              </a:p>
            </p:txBody>
          </p:sp>
        </p:grpSp>
        <p:sp>
          <p:nvSpPr>
            <p:cNvPr id="18" name="Rectangle 17">
              <a:extLst>
                <a:ext uri="{FF2B5EF4-FFF2-40B4-BE49-F238E27FC236}">
                  <a16:creationId xmlns:a16="http://schemas.microsoft.com/office/drawing/2014/main" id="{F7717966-8274-E347-ACCD-785BE62440DE}"/>
                </a:ext>
              </a:extLst>
            </p:cNvPr>
            <p:cNvSpPr/>
            <p:nvPr/>
          </p:nvSpPr>
          <p:spPr>
            <a:xfrm>
              <a:off x="7452593" y="4243287"/>
              <a:ext cx="1731564" cy="292388"/>
            </a:xfrm>
            <a:prstGeom prst="rect">
              <a:avLst/>
            </a:prstGeom>
          </p:spPr>
          <p:txBody>
            <a:bodyPr wrap="none">
              <a:spAutoFit/>
            </a:bodyPr>
            <a:lstStyle/>
            <a:p>
              <a:pPr algn="ctr"/>
              <a:r>
                <a:rPr lang="en-US" sz="1300" dirty="0">
                  <a:solidFill>
                    <a:schemeClr val="tx1">
                      <a:lumMod val="50000"/>
                      <a:lumOff val="50000"/>
                    </a:schemeClr>
                  </a:solidFill>
                  <a:latin typeface="Merriweather Sans" charset="0"/>
                  <a:ea typeface="Merriweather Sans" charset="0"/>
                  <a:cs typeface="Merriweather Sans" charset="0"/>
                </a:rPr>
                <a:t>[Chang et al. 2012]</a:t>
              </a:r>
            </a:p>
          </p:txBody>
        </p:sp>
      </p:grpSp>
      <p:sp>
        <p:nvSpPr>
          <p:cNvPr id="20" name="Google Shape;823;p84">
            <a:extLst>
              <a:ext uri="{FF2B5EF4-FFF2-40B4-BE49-F238E27FC236}">
                <a16:creationId xmlns:a16="http://schemas.microsoft.com/office/drawing/2014/main" id="{074670DC-E42C-BA4B-B1D5-F38EC4B4C69C}"/>
              </a:ext>
            </a:extLst>
          </p:cNvPr>
          <p:cNvSpPr/>
          <p:nvPr/>
        </p:nvSpPr>
        <p:spPr>
          <a:xfrm>
            <a:off x="9993004" y="1379063"/>
            <a:ext cx="2008643" cy="966209"/>
          </a:xfrm>
          <a:prstGeom prst="wedgeRoundRectCallout">
            <a:avLst>
              <a:gd name="adj1" fmla="val -62148"/>
              <a:gd name="adj2" fmla="val 48688"/>
              <a:gd name="adj3" fmla="val 16667"/>
            </a:avLst>
          </a:prstGeom>
          <a:solidFill>
            <a:schemeClr val="bg1">
              <a:lumMod val="95000"/>
            </a:schemeClr>
          </a:solidFill>
          <a:ln w="9525" cap="flat" cmpd="sng">
            <a:noFill/>
            <a:prstDash val="solid"/>
            <a:round/>
            <a:headEnd type="none" w="sm" len="sm"/>
            <a:tailEnd type="none" w="sm" len="sm"/>
          </a:ln>
        </p:spPr>
        <p:txBody>
          <a:bodyPr spcFirstLastPara="1" wrap="square" lIns="91425" tIns="91425" rIns="91425" bIns="91425" anchor="t" anchorCtr="0">
            <a:noAutofit/>
          </a:bodyPr>
          <a:lstStyle/>
          <a:p>
            <a:pPr algn="ctr">
              <a:spcAft>
                <a:spcPts val="600"/>
              </a:spcAft>
            </a:pPr>
            <a:r>
              <a:rPr lang="en-US" sz="1400" dirty="0">
                <a:latin typeface="Merriweather Sans" charset="0"/>
                <a:ea typeface="Merriweather Sans" charset="0"/>
                <a:cs typeface="Merriweather Sans" charset="0"/>
              </a:rPr>
              <a:t>available in our software pipeline. </a:t>
            </a:r>
          </a:p>
          <a:p>
            <a:pPr algn="ctr">
              <a:spcAft>
                <a:spcPts val="600"/>
              </a:spcAft>
            </a:pPr>
            <a:r>
              <a:rPr lang="en-US" sz="1400" b="1" dirty="0">
                <a:solidFill>
                  <a:srgbClr val="1360B2"/>
                </a:solidFill>
              </a:rPr>
              <a:t>K</a:t>
            </a:r>
            <a:r>
              <a:rPr lang="en-US" sz="1400" dirty="0"/>
              <a:t> et al. LREC’18 </a:t>
            </a:r>
          </a:p>
        </p:txBody>
      </p:sp>
    </p:spTree>
    <p:extLst>
      <p:ext uri="{BB962C8B-B14F-4D97-AF65-F5344CB8AC3E}">
        <p14:creationId xmlns:p14="http://schemas.microsoft.com/office/powerpoint/2010/main" val="30772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Google Shape;945;p86">
            <a:extLst>
              <a:ext uri="{FF2B5EF4-FFF2-40B4-BE49-F238E27FC236}">
                <a16:creationId xmlns:a16="http://schemas.microsoft.com/office/drawing/2014/main" id="{1F0FCAE3-90C8-ED4B-BCBF-CE73D92161A8}"/>
              </a:ext>
            </a:extLst>
          </p:cNvPr>
          <p:cNvSpPr/>
          <p:nvPr/>
        </p:nvSpPr>
        <p:spPr>
          <a:xfrm>
            <a:off x="5757433" y="3211101"/>
            <a:ext cx="5164978" cy="1569489"/>
          </a:xfrm>
          <a:prstGeom prst="roundRect">
            <a:avLst>
              <a:gd name="adj" fmla="val 16667"/>
            </a:avLst>
          </a:prstGeom>
          <a:solidFill>
            <a:srgbClr val="FFF1CE">
              <a:alpha val="45000"/>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sz="1200" dirty="0">
              <a:latin typeface="Merriweather Sans" panose="02000503060000020004" pitchFamily="2" charset="77"/>
            </a:endParaRPr>
          </a:p>
        </p:txBody>
      </p:sp>
      <p:sp>
        <p:nvSpPr>
          <p:cNvPr id="3" name="Slide Number Placeholder 2">
            <a:extLst>
              <a:ext uri="{FF2B5EF4-FFF2-40B4-BE49-F238E27FC236}">
                <a16:creationId xmlns:a16="http://schemas.microsoft.com/office/drawing/2014/main" id="{EE12D8C8-E563-BB4D-A2B9-81017C87A749}"/>
              </a:ext>
            </a:extLst>
          </p:cNvPr>
          <p:cNvSpPr>
            <a:spLocks noGrp="1"/>
          </p:cNvSpPr>
          <p:nvPr>
            <p:ph type="sldNum" sz="quarter" idx="12"/>
          </p:nvPr>
        </p:nvSpPr>
        <p:spPr>
          <a:xfrm>
            <a:off x="9448800" y="6858000"/>
            <a:ext cx="2743200" cy="365125"/>
          </a:xfrm>
        </p:spPr>
        <p:txBody>
          <a:bodyPr/>
          <a:lstStyle/>
          <a:p>
            <a:fld id="{86B4B35C-345F-9846-8E6A-29269C850829}" type="slidenum">
              <a:rPr lang="en-US" smtClean="0"/>
              <a:pPr/>
              <a:t>25</a:t>
            </a:fld>
            <a:endParaRPr lang="en-US"/>
          </a:p>
        </p:txBody>
      </p:sp>
      <p:sp>
        <p:nvSpPr>
          <p:cNvPr id="4" name="Title 3">
            <a:extLst>
              <a:ext uri="{FF2B5EF4-FFF2-40B4-BE49-F238E27FC236}">
                <a16:creationId xmlns:a16="http://schemas.microsoft.com/office/drawing/2014/main" id="{CBAF7C2F-E788-4D44-B367-8D7803596C75}"/>
              </a:ext>
            </a:extLst>
          </p:cNvPr>
          <p:cNvSpPr>
            <a:spLocks noGrp="1"/>
          </p:cNvSpPr>
          <p:nvPr>
            <p:ph type="title"/>
          </p:nvPr>
        </p:nvSpPr>
        <p:spPr/>
        <p:txBody>
          <a:bodyPr/>
          <a:lstStyle/>
          <a:p>
            <a:r>
              <a:rPr lang="en-US" dirty="0"/>
              <a:t>Support Graph</a:t>
            </a:r>
          </a:p>
        </p:txBody>
      </p:sp>
      <p:grpSp>
        <p:nvGrpSpPr>
          <p:cNvPr id="2" name="Group 1">
            <a:extLst>
              <a:ext uri="{FF2B5EF4-FFF2-40B4-BE49-F238E27FC236}">
                <a16:creationId xmlns:a16="http://schemas.microsoft.com/office/drawing/2014/main" id="{287EBF30-8002-4544-B77D-A0AFDF20DBBF}"/>
              </a:ext>
            </a:extLst>
          </p:cNvPr>
          <p:cNvGrpSpPr/>
          <p:nvPr/>
        </p:nvGrpSpPr>
        <p:grpSpPr>
          <a:xfrm>
            <a:off x="1379652" y="1415212"/>
            <a:ext cx="9581649" cy="4227942"/>
            <a:chOff x="1797667" y="1415211"/>
            <a:chExt cx="10091949" cy="4811073"/>
          </a:xfrm>
        </p:grpSpPr>
        <p:sp>
          <p:nvSpPr>
            <p:cNvPr id="34" name="Google Shape;945;p86">
              <a:extLst>
                <a:ext uri="{FF2B5EF4-FFF2-40B4-BE49-F238E27FC236}">
                  <a16:creationId xmlns:a16="http://schemas.microsoft.com/office/drawing/2014/main" id="{3AB2B47B-AEE7-F847-B06D-29CFC860F0D4}"/>
                </a:ext>
              </a:extLst>
            </p:cNvPr>
            <p:cNvSpPr/>
            <p:nvPr/>
          </p:nvSpPr>
          <p:spPr>
            <a:xfrm>
              <a:off x="1797667" y="1415211"/>
              <a:ext cx="10050988" cy="1849524"/>
            </a:xfrm>
            <a:prstGeom prst="roundRect">
              <a:avLst>
                <a:gd name="adj" fmla="val 16667"/>
              </a:avLst>
            </a:prstGeom>
            <a:solidFill>
              <a:srgbClr val="C9DAF8">
                <a:alpha val="45882"/>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sz="1200" dirty="0">
                <a:latin typeface="Merriweather Sans" panose="02000503060000020004" pitchFamily="2" charset="77"/>
              </a:endParaRPr>
            </a:p>
          </p:txBody>
        </p:sp>
        <p:sp>
          <p:nvSpPr>
            <p:cNvPr id="35" name="Google Shape;945;p86">
              <a:extLst>
                <a:ext uri="{FF2B5EF4-FFF2-40B4-BE49-F238E27FC236}">
                  <a16:creationId xmlns:a16="http://schemas.microsoft.com/office/drawing/2014/main" id="{5AE1EC3B-1D9F-AD4A-B3C1-0C03D034A373}"/>
                </a:ext>
              </a:extLst>
            </p:cNvPr>
            <p:cNvSpPr/>
            <p:nvPr/>
          </p:nvSpPr>
          <p:spPr>
            <a:xfrm>
              <a:off x="1797667" y="3458795"/>
              <a:ext cx="4525494" cy="1785958"/>
            </a:xfrm>
            <a:prstGeom prst="roundRect">
              <a:avLst>
                <a:gd name="adj" fmla="val 16667"/>
              </a:avLst>
            </a:prstGeom>
            <a:solidFill>
              <a:srgbClr val="FFF1CE">
                <a:alpha val="45000"/>
              </a:srgbClr>
            </a:solidFill>
            <a:ln w="9525" cap="flat" cmpd="sng">
              <a:noFill/>
              <a:prstDash val="solid"/>
              <a:round/>
              <a:headEnd type="none" w="sm" len="sm"/>
              <a:tailEnd type="none" w="sm" len="sm"/>
            </a:ln>
          </p:spPr>
          <p:txBody>
            <a:bodyPr spcFirstLastPara="1" wrap="square" lIns="91425" tIns="91425" rIns="91425" bIns="91425" anchor="t" anchorCtr="0">
              <a:noAutofit/>
            </a:bodyPr>
            <a:lstStyle/>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lang="en-US" sz="1200" dirty="0">
                <a:latin typeface="Merriweather Sans" panose="02000503060000020004" pitchFamily="2" charset="77"/>
              </a:endParaRPr>
            </a:p>
            <a:p>
              <a:pPr algn="ctr"/>
              <a:endParaRPr sz="1200" dirty="0">
                <a:latin typeface="Merriweather Sans" panose="02000503060000020004" pitchFamily="2" charset="77"/>
              </a:endParaRPr>
            </a:p>
          </p:txBody>
        </p:sp>
        <p:grpSp>
          <p:nvGrpSpPr>
            <p:cNvPr id="71" name="Group 70">
              <a:extLst>
                <a:ext uri="{FF2B5EF4-FFF2-40B4-BE49-F238E27FC236}">
                  <a16:creationId xmlns:a16="http://schemas.microsoft.com/office/drawing/2014/main" id="{29429418-E21C-9B49-8B16-F39C719A87B2}"/>
                </a:ext>
              </a:extLst>
            </p:cNvPr>
            <p:cNvGrpSpPr/>
            <p:nvPr/>
          </p:nvGrpSpPr>
          <p:grpSpPr>
            <a:xfrm>
              <a:off x="6423423" y="3783014"/>
              <a:ext cx="5320089" cy="1204174"/>
              <a:chOff x="4256969" y="4231069"/>
              <a:chExt cx="6544767" cy="1453453"/>
            </a:xfrm>
          </p:grpSpPr>
          <p:sp>
            <p:nvSpPr>
              <p:cNvPr id="36" name="Google Shape;823;p83">
                <a:extLst>
                  <a:ext uri="{FF2B5EF4-FFF2-40B4-BE49-F238E27FC236}">
                    <a16:creationId xmlns:a16="http://schemas.microsoft.com/office/drawing/2014/main" id="{DD6C3D1C-FBBC-1D4F-B5AA-4CBA11F48FFD}"/>
                  </a:ext>
                </a:extLst>
              </p:cNvPr>
              <p:cNvSpPr/>
              <p:nvPr/>
            </p:nvSpPr>
            <p:spPr>
              <a:xfrm>
                <a:off x="4256969" y="5098083"/>
                <a:ext cx="3262192" cy="34214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charset="0"/>
                    <a:ea typeface="Merriweather Sans" charset="0"/>
                    <a:cs typeface="Merriweather Sans" charset="0"/>
                  </a:rPr>
                  <a:t>saved from the bitter cold</a:t>
                </a:r>
                <a:endParaRPr sz="1400" i="1" dirty="0"/>
              </a:p>
            </p:txBody>
          </p:sp>
          <p:sp>
            <p:nvSpPr>
              <p:cNvPr id="37" name="Google Shape;823;p83">
                <a:extLst>
                  <a:ext uri="{FF2B5EF4-FFF2-40B4-BE49-F238E27FC236}">
                    <a16:creationId xmlns:a16="http://schemas.microsoft.com/office/drawing/2014/main" id="{77D4F04D-C755-7F4C-BCEF-63BA773172CE}"/>
                  </a:ext>
                </a:extLst>
              </p:cNvPr>
              <p:cNvSpPr/>
              <p:nvPr/>
            </p:nvSpPr>
            <p:spPr>
              <a:xfrm>
                <a:off x="7560503" y="5086508"/>
                <a:ext cx="425068" cy="342145"/>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by</a:t>
                </a:r>
                <a:endParaRPr sz="1400" i="1" dirty="0">
                  <a:latin typeface="Merriweather Sans" panose="02000503060000020004" pitchFamily="2" charset="77"/>
                </a:endParaRPr>
              </a:p>
            </p:txBody>
          </p:sp>
          <p:sp>
            <p:nvSpPr>
              <p:cNvPr id="38" name="Google Shape;823;p83">
                <a:extLst>
                  <a:ext uri="{FF2B5EF4-FFF2-40B4-BE49-F238E27FC236}">
                    <a16:creationId xmlns:a16="http://schemas.microsoft.com/office/drawing/2014/main" id="{040B0B47-D880-574B-9665-B7780287920F}"/>
                  </a:ext>
                </a:extLst>
              </p:cNvPr>
              <p:cNvSpPr/>
              <p:nvPr/>
            </p:nvSpPr>
            <p:spPr>
              <a:xfrm>
                <a:off x="8026378" y="5074609"/>
                <a:ext cx="2775358" cy="34214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charset="0"/>
                    <a:ea typeface="Merriweather Sans" charset="0"/>
                    <a:cs typeface="Merriweather Sans" charset="0"/>
                  </a:rPr>
                  <a:t>their </a:t>
                </a:r>
                <a:r>
                  <a:rPr lang="en-US" sz="1400" i="1" dirty="0">
                    <a:solidFill>
                      <a:schemeClr val="dk1"/>
                    </a:solidFill>
                    <a:latin typeface="Merriweather Sans" charset="0"/>
                    <a:ea typeface="Merriweather Sans" charset="0"/>
                    <a:cs typeface="Merriweather Sans" charset="0"/>
                  </a:rPr>
                  <a:t>thick fur coat</a:t>
                </a:r>
                <a:r>
                  <a:rPr lang="en-US" sz="1400" i="1" dirty="0">
                    <a:latin typeface="Merriweather Sans" charset="0"/>
                    <a:ea typeface="Merriweather Sans" charset="0"/>
                    <a:cs typeface="Merriweather Sans" charset="0"/>
                  </a:rPr>
                  <a:t>s</a:t>
                </a:r>
                <a:endParaRPr sz="1400" i="1" dirty="0"/>
              </a:p>
            </p:txBody>
          </p:sp>
          <p:sp>
            <p:nvSpPr>
              <p:cNvPr id="39" name="Arc 38">
                <a:extLst>
                  <a:ext uri="{FF2B5EF4-FFF2-40B4-BE49-F238E27FC236}">
                    <a16:creationId xmlns:a16="http://schemas.microsoft.com/office/drawing/2014/main" id="{B3DDE824-EA8E-0943-B805-FCE8C0A4BB48}"/>
                  </a:ext>
                </a:extLst>
              </p:cNvPr>
              <p:cNvSpPr/>
              <p:nvPr/>
            </p:nvSpPr>
            <p:spPr>
              <a:xfrm>
                <a:off x="7805042" y="4619462"/>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40" name="Arc 39">
                <a:extLst>
                  <a:ext uri="{FF2B5EF4-FFF2-40B4-BE49-F238E27FC236}">
                    <a16:creationId xmlns:a16="http://schemas.microsoft.com/office/drawing/2014/main" id="{9EEAB555-D810-334D-9FE1-9687E69018D5}"/>
                  </a:ext>
                </a:extLst>
              </p:cNvPr>
              <p:cNvSpPr/>
              <p:nvPr/>
            </p:nvSpPr>
            <p:spPr>
              <a:xfrm flipH="1">
                <a:off x="5684016" y="4619462"/>
                <a:ext cx="2137229"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42" name="TextBox 41">
                <a:extLst>
                  <a:ext uri="{FF2B5EF4-FFF2-40B4-BE49-F238E27FC236}">
                    <a16:creationId xmlns:a16="http://schemas.microsoft.com/office/drawing/2014/main" id="{5079583C-C912-C04F-88FD-7CFC661EA2B8}"/>
                  </a:ext>
                </a:extLst>
              </p:cNvPr>
              <p:cNvSpPr txBox="1"/>
              <p:nvPr/>
            </p:nvSpPr>
            <p:spPr>
              <a:xfrm>
                <a:off x="6337161" y="4268912"/>
                <a:ext cx="783459" cy="354408"/>
              </a:xfrm>
              <a:prstGeom prst="rect">
                <a:avLst/>
              </a:prstGeom>
              <a:noFill/>
            </p:spPr>
            <p:txBody>
              <a:bodyPr wrap="none" rtlCol="0">
                <a:spAutoFit/>
              </a:bodyPr>
              <a:lstStyle/>
              <a:p>
                <a:r>
                  <a:rPr lang="en-US" sz="1100" dirty="0">
                    <a:latin typeface="Merriweather Sans" panose="02000503060000020004" pitchFamily="2" charset="77"/>
                  </a:rPr>
                  <a:t>action</a:t>
                </a:r>
              </a:p>
            </p:txBody>
          </p:sp>
          <p:sp>
            <p:nvSpPr>
              <p:cNvPr id="43" name="TextBox 42">
                <a:extLst>
                  <a:ext uri="{FF2B5EF4-FFF2-40B4-BE49-F238E27FC236}">
                    <a16:creationId xmlns:a16="http://schemas.microsoft.com/office/drawing/2014/main" id="{34465B01-972F-044A-8FB6-B983D4AC411A}"/>
                  </a:ext>
                </a:extLst>
              </p:cNvPr>
              <p:cNvSpPr txBox="1"/>
              <p:nvPr/>
            </p:nvSpPr>
            <p:spPr>
              <a:xfrm>
                <a:off x="8260440" y="4231069"/>
                <a:ext cx="739841" cy="354408"/>
              </a:xfrm>
              <a:prstGeom prst="rect">
                <a:avLst/>
              </a:prstGeom>
              <a:noFill/>
            </p:spPr>
            <p:txBody>
              <a:bodyPr wrap="none" rtlCol="0">
                <a:spAutoFit/>
              </a:bodyPr>
              <a:lstStyle/>
              <a:p>
                <a:r>
                  <a:rPr lang="en-US" sz="1100" dirty="0">
                    <a:latin typeface="Merriweather Sans" panose="02000503060000020004" pitchFamily="2" charset="77"/>
                  </a:rPr>
                  <a:t>agent</a:t>
                </a:r>
              </a:p>
            </p:txBody>
          </p:sp>
        </p:grpSp>
        <p:grpSp>
          <p:nvGrpSpPr>
            <p:cNvPr id="70" name="Group 69">
              <a:extLst>
                <a:ext uri="{FF2B5EF4-FFF2-40B4-BE49-F238E27FC236}">
                  <a16:creationId xmlns:a16="http://schemas.microsoft.com/office/drawing/2014/main" id="{559C1AB5-727D-DE41-8F6B-732B0B34F70B}"/>
                </a:ext>
              </a:extLst>
            </p:cNvPr>
            <p:cNvGrpSpPr/>
            <p:nvPr/>
          </p:nvGrpSpPr>
          <p:grpSpPr>
            <a:xfrm>
              <a:off x="1918138" y="3875074"/>
              <a:ext cx="4369661" cy="1105464"/>
              <a:chOff x="5462645" y="5580325"/>
              <a:chExt cx="4693858" cy="1413571"/>
            </a:xfrm>
          </p:grpSpPr>
          <p:sp>
            <p:nvSpPr>
              <p:cNvPr id="51" name="Google Shape;823;p83">
                <a:extLst>
                  <a:ext uri="{FF2B5EF4-FFF2-40B4-BE49-F238E27FC236}">
                    <a16:creationId xmlns:a16="http://schemas.microsoft.com/office/drawing/2014/main" id="{AD1164F3-5853-3B45-969E-5A118AAFB88A}"/>
                  </a:ext>
                </a:extLst>
              </p:cNvPr>
              <p:cNvSpPr/>
              <p:nvPr/>
            </p:nvSpPr>
            <p:spPr>
              <a:xfrm>
                <a:off x="5462645" y="6407457"/>
                <a:ext cx="1276914" cy="345353"/>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solidFill>
                      <a:schemeClr val="dk1"/>
                    </a:solidFill>
                    <a:latin typeface="Merriweather Sans" charset="0"/>
                    <a:ea typeface="Merriweather Sans" charset="0"/>
                    <a:cs typeface="Merriweather Sans" charset="0"/>
                  </a:rPr>
                  <a:t>Polar bea</a:t>
                </a:r>
                <a:r>
                  <a:rPr lang="en-US" sz="1400" i="1" dirty="0">
                    <a:latin typeface="Merriweather Sans" charset="0"/>
                    <a:ea typeface="Merriweather Sans" charset="0"/>
                    <a:cs typeface="Merriweather Sans" charset="0"/>
                  </a:rPr>
                  <a:t>rs</a:t>
                </a:r>
                <a:endParaRPr sz="1400" i="1" dirty="0"/>
              </a:p>
            </p:txBody>
          </p:sp>
          <p:sp>
            <p:nvSpPr>
              <p:cNvPr id="52" name="Google Shape;823;p83">
                <a:extLst>
                  <a:ext uri="{FF2B5EF4-FFF2-40B4-BE49-F238E27FC236}">
                    <a16:creationId xmlns:a16="http://schemas.microsoft.com/office/drawing/2014/main" id="{5C465680-4A70-9C4C-AD2C-48BCBD895733}"/>
                  </a:ext>
                </a:extLst>
              </p:cNvPr>
              <p:cNvSpPr/>
              <p:nvPr/>
            </p:nvSpPr>
            <p:spPr>
              <a:xfrm>
                <a:off x="6826060" y="6395882"/>
                <a:ext cx="425068"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a:t>
                </a:r>
                <a:endParaRPr sz="1400" i="1" dirty="0">
                  <a:latin typeface="Merriweather Sans" panose="02000503060000020004" pitchFamily="2" charset="77"/>
                </a:endParaRPr>
              </a:p>
            </p:txBody>
          </p:sp>
          <p:sp>
            <p:nvSpPr>
              <p:cNvPr id="53" name="Google Shape;823;p83">
                <a:extLst>
                  <a:ext uri="{FF2B5EF4-FFF2-40B4-BE49-F238E27FC236}">
                    <a16:creationId xmlns:a16="http://schemas.microsoft.com/office/drawing/2014/main" id="{92337639-E5CA-C54D-9885-C44EB7359CD5}"/>
                  </a:ext>
                </a:extLst>
              </p:cNvPr>
              <p:cNvSpPr/>
              <p:nvPr/>
            </p:nvSpPr>
            <p:spPr>
              <a:xfrm>
                <a:off x="7308003" y="6383983"/>
                <a:ext cx="2848500" cy="366179"/>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charset="0"/>
                    <a:ea typeface="Merriweather Sans" charset="0"/>
                    <a:cs typeface="Merriweather Sans" charset="0"/>
                  </a:rPr>
                  <a:t>saved from the bitter cold</a:t>
                </a:r>
                <a:endParaRPr sz="1400" i="1" dirty="0"/>
              </a:p>
            </p:txBody>
          </p:sp>
          <p:sp>
            <p:nvSpPr>
              <p:cNvPr id="54" name="Arc 53">
                <a:extLst>
                  <a:ext uri="{FF2B5EF4-FFF2-40B4-BE49-F238E27FC236}">
                    <a16:creationId xmlns:a16="http://schemas.microsoft.com/office/drawing/2014/main" id="{B58A121A-27C9-C244-B5C1-21805C19E3C3}"/>
                  </a:ext>
                </a:extLst>
              </p:cNvPr>
              <p:cNvSpPr/>
              <p:nvPr/>
            </p:nvSpPr>
            <p:spPr>
              <a:xfrm>
                <a:off x="7022387" y="5928836"/>
                <a:ext cx="1880371"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55" name="Arc 54">
                <a:extLst>
                  <a:ext uri="{FF2B5EF4-FFF2-40B4-BE49-F238E27FC236}">
                    <a16:creationId xmlns:a16="http://schemas.microsoft.com/office/drawing/2014/main" id="{2B5CE191-8605-D444-8B51-DFD7D0DF4311}"/>
                  </a:ext>
                </a:extLst>
              </p:cNvPr>
              <p:cNvSpPr/>
              <p:nvPr/>
            </p:nvSpPr>
            <p:spPr>
              <a:xfrm flipH="1">
                <a:off x="5761947" y="5928836"/>
                <a:ext cx="1276643"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57" name="TextBox 56">
                <a:extLst>
                  <a:ext uri="{FF2B5EF4-FFF2-40B4-BE49-F238E27FC236}">
                    <a16:creationId xmlns:a16="http://schemas.microsoft.com/office/drawing/2014/main" id="{FB07EAFA-CA34-484E-BD4A-752F2AE2A522}"/>
                  </a:ext>
                </a:extLst>
              </p:cNvPr>
              <p:cNvSpPr txBox="1"/>
              <p:nvPr/>
            </p:nvSpPr>
            <p:spPr>
              <a:xfrm>
                <a:off x="6018578" y="5580325"/>
                <a:ext cx="858215" cy="375460"/>
              </a:xfrm>
              <a:prstGeom prst="rect">
                <a:avLst/>
              </a:prstGeom>
              <a:noFill/>
            </p:spPr>
            <p:txBody>
              <a:bodyPr wrap="none" rtlCol="0">
                <a:spAutoFit/>
              </a:bodyPr>
              <a:lstStyle/>
              <a:p>
                <a:r>
                  <a:rPr lang="en-US" sz="1100" dirty="0">
                    <a:latin typeface="Merriweather Sans" panose="02000503060000020004" pitchFamily="2" charset="77"/>
                  </a:rPr>
                  <a:t>mention</a:t>
                </a:r>
              </a:p>
            </p:txBody>
          </p:sp>
          <p:sp>
            <p:nvSpPr>
              <p:cNvPr id="58" name="TextBox 57">
                <a:extLst>
                  <a:ext uri="{FF2B5EF4-FFF2-40B4-BE49-F238E27FC236}">
                    <a16:creationId xmlns:a16="http://schemas.microsoft.com/office/drawing/2014/main" id="{C732C2BD-A4E0-2A49-A281-780ADD063BBA}"/>
                  </a:ext>
                </a:extLst>
              </p:cNvPr>
              <p:cNvSpPr txBox="1"/>
              <p:nvPr/>
            </p:nvSpPr>
            <p:spPr>
              <a:xfrm>
                <a:off x="7497716" y="5581669"/>
                <a:ext cx="1061342" cy="375460"/>
              </a:xfrm>
              <a:prstGeom prst="rect">
                <a:avLst/>
              </a:prstGeom>
              <a:noFill/>
            </p:spPr>
            <p:txBody>
              <a:bodyPr wrap="none" rtlCol="0">
                <a:spAutoFit/>
              </a:bodyPr>
              <a:lstStyle/>
              <a:p>
                <a:r>
                  <a:rPr lang="en-US" sz="1100" dirty="0">
                    <a:latin typeface="Merriweather Sans" panose="02000503060000020004" pitchFamily="2" charset="77"/>
                  </a:rPr>
                  <a:t>description</a:t>
                </a:r>
              </a:p>
            </p:txBody>
          </p:sp>
        </p:grpSp>
        <p:grpSp>
          <p:nvGrpSpPr>
            <p:cNvPr id="69" name="Group 68">
              <a:extLst>
                <a:ext uri="{FF2B5EF4-FFF2-40B4-BE49-F238E27FC236}">
                  <a16:creationId xmlns:a16="http://schemas.microsoft.com/office/drawing/2014/main" id="{8C19B7B9-FB8C-A740-AD91-53493D83FEAA}"/>
                </a:ext>
              </a:extLst>
            </p:cNvPr>
            <p:cNvGrpSpPr/>
            <p:nvPr/>
          </p:nvGrpSpPr>
          <p:grpSpPr>
            <a:xfrm>
              <a:off x="3392246" y="1560196"/>
              <a:ext cx="5725629" cy="2440863"/>
              <a:chOff x="-1223438" y="-702226"/>
              <a:chExt cx="7473205" cy="2986968"/>
            </a:xfrm>
          </p:grpSpPr>
          <p:sp>
            <p:nvSpPr>
              <p:cNvPr id="59" name="Google Shape;823;p83">
                <a:extLst>
                  <a:ext uri="{FF2B5EF4-FFF2-40B4-BE49-F238E27FC236}">
                    <a16:creationId xmlns:a16="http://schemas.microsoft.com/office/drawing/2014/main" id="{1204DFAF-5B1A-BE4B-B1DA-C439EACAFC25}"/>
                  </a:ext>
                </a:extLst>
              </p:cNvPr>
              <p:cNvSpPr/>
              <p:nvPr/>
            </p:nvSpPr>
            <p:spPr>
              <a:xfrm>
                <a:off x="-1223438" y="642301"/>
                <a:ext cx="1162087" cy="377686"/>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400" i="1" dirty="0">
                    <a:latin typeface="Merriweather Sans" charset="0"/>
                    <a:ea typeface="Merriweather Sans" charset="0"/>
                    <a:cs typeface="Merriweather Sans" charset="0"/>
                  </a:rPr>
                  <a:t>a bear</a:t>
                </a:r>
                <a:endParaRPr sz="1400" i="1" dirty="0"/>
              </a:p>
            </p:txBody>
          </p:sp>
          <p:sp>
            <p:nvSpPr>
              <p:cNvPr id="60" name="Google Shape;823;p83">
                <a:extLst>
                  <a:ext uri="{FF2B5EF4-FFF2-40B4-BE49-F238E27FC236}">
                    <a16:creationId xmlns:a16="http://schemas.microsoft.com/office/drawing/2014/main" id="{75F5B7B9-295E-3B46-BE26-AD9F2B83664B}"/>
                  </a:ext>
                </a:extLst>
              </p:cNvPr>
              <p:cNvSpPr/>
              <p:nvPr/>
            </p:nvSpPr>
            <p:spPr>
              <a:xfrm>
                <a:off x="497893" y="630726"/>
                <a:ext cx="1012303" cy="367342"/>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survive</a:t>
                </a:r>
                <a:endParaRPr sz="1400" i="1" dirty="0">
                  <a:latin typeface="Merriweather Sans" panose="02000503060000020004" pitchFamily="2" charset="77"/>
                </a:endParaRPr>
              </a:p>
            </p:txBody>
          </p:sp>
          <p:sp>
            <p:nvSpPr>
              <p:cNvPr id="61" name="Google Shape;823;p83">
                <a:extLst>
                  <a:ext uri="{FF2B5EF4-FFF2-40B4-BE49-F238E27FC236}">
                    <a16:creationId xmlns:a16="http://schemas.microsoft.com/office/drawing/2014/main" id="{829DDFA1-C05E-5643-8B99-72BAAC131801}"/>
                  </a:ext>
                </a:extLst>
              </p:cNvPr>
              <p:cNvSpPr/>
              <p:nvPr/>
            </p:nvSpPr>
            <p:spPr>
              <a:xfrm>
                <a:off x="1889057" y="618827"/>
                <a:ext cx="1508732"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400" i="1" dirty="0">
                    <a:latin typeface="Merriweather Sans" panose="02000503060000020004" pitchFamily="2" charset="77"/>
                  </a:rPr>
                  <a:t>a winter</a:t>
                </a:r>
                <a:endParaRPr sz="1400" i="1" dirty="0">
                  <a:latin typeface="Merriweather Sans" panose="02000503060000020004" pitchFamily="2" charset="77"/>
                </a:endParaRPr>
              </a:p>
            </p:txBody>
          </p:sp>
          <p:sp>
            <p:nvSpPr>
              <p:cNvPr id="62" name="Arc 61">
                <a:extLst>
                  <a:ext uri="{FF2B5EF4-FFF2-40B4-BE49-F238E27FC236}">
                    <a16:creationId xmlns:a16="http://schemas.microsoft.com/office/drawing/2014/main" id="{1F718DE2-FFA8-2C4F-A480-ABDCA082E37F}"/>
                  </a:ext>
                </a:extLst>
              </p:cNvPr>
              <p:cNvSpPr/>
              <p:nvPr/>
            </p:nvSpPr>
            <p:spPr>
              <a:xfrm>
                <a:off x="976420" y="163680"/>
                <a:ext cx="1642394"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63" name="Arc 62">
                <a:extLst>
                  <a:ext uri="{FF2B5EF4-FFF2-40B4-BE49-F238E27FC236}">
                    <a16:creationId xmlns:a16="http://schemas.microsoft.com/office/drawing/2014/main" id="{19CD0B71-D73D-1F4D-A6CB-FEE45D07BCD1}"/>
                  </a:ext>
                </a:extLst>
              </p:cNvPr>
              <p:cNvSpPr/>
              <p:nvPr/>
            </p:nvSpPr>
            <p:spPr>
              <a:xfrm flipH="1">
                <a:off x="-610726" y="163680"/>
                <a:ext cx="1603347" cy="1065060"/>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sp>
            <p:nvSpPr>
              <p:cNvPr id="65" name="TextBox 64">
                <a:extLst>
                  <a:ext uri="{FF2B5EF4-FFF2-40B4-BE49-F238E27FC236}">
                    <a16:creationId xmlns:a16="http://schemas.microsoft.com/office/drawing/2014/main" id="{1F9E9D8F-AA69-5C43-B95C-E9E09167E580}"/>
                  </a:ext>
                </a:extLst>
              </p:cNvPr>
              <p:cNvSpPr txBox="1"/>
              <p:nvPr/>
            </p:nvSpPr>
            <p:spPr>
              <a:xfrm>
                <a:off x="-1206389" y="1090411"/>
                <a:ext cx="1003125" cy="359318"/>
              </a:xfrm>
              <a:prstGeom prst="rect">
                <a:avLst/>
              </a:prstGeom>
              <a:noFill/>
            </p:spPr>
            <p:txBody>
              <a:bodyPr wrap="none" rtlCol="0">
                <a:spAutoFit/>
              </a:bodyPr>
              <a:lstStyle/>
              <a:p>
                <a:r>
                  <a:rPr lang="en-US" sz="1100" dirty="0">
                    <a:latin typeface="Merriweather Sans" panose="02000503060000020004" pitchFamily="2" charset="77"/>
                  </a:rPr>
                  <a:t>survivor</a:t>
                </a:r>
              </a:p>
            </p:txBody>
          </p:sp>
          <p:sp>
            <p:nvSpPr>
              <p:cNvPr id="66" name="TextBox 65">
                <a:extLst>
                  <a:ext uri="{FF2B5EF4-FFF2-40B4-BE49-F238E27FC236}">
                    <a16:creationId xmlns:a16="http://schemas.microsoft.com/office/drawing/2014/main" id="{A9C1EE53-ADB0-9749-B126-FD95454C05EE}"/>
                  </a:ext>
                </a:extLst>
              </p:cNvPr>
              <p:cNvSpPr txBox="1"/>
              <p:nvPr/>
            </p:nvSpPr>
            <p:spPr>
              <a:xfrm>
                <a:off x="1500715" y="1072071"/>
                <a:ext cx="2261439" cy="359318"/>
              </a:xfrm>
              <a:prstGeom prst="rect">
                <a:avLst/>
              </a:prstGeom>
              <a:noFill/>
            </p:spPr>
            <p:txBody>
              <a:bodyPr wrap="none" rtlCol="0">
                <a:spAutoFit/>
              </a:bodyPr>
              <a:lstStyle/>
              <a:p>
                <a:r>
                  <a:rPr lang="en-US" sz="1100" dirty="0">
                    <a:latin typeface="Merriweather Sans" panose="02000503060000020004" pitchFamily="2" charset="77"/>
                  </a:rPr>
                  <a:t>adverse circumstance</a:t>
                </a:r>
              </a:p>
            </p:txBody>
          </p:sp>
          <p:sp>
            <p:nvSpPr>
              <p:cNvPr id="67" name="Google Shape;823;p83">
                <a:extLst>
                  <a:ext uri="{FF2B5EF4-FFF2-40B4-BE49-F238E27FC236}">
                    <a16:creationId xmlns:a16="http://schemas.microsoft.com/office/drawing/2014/main" id="{31D772AC-BFAB-9447-BAF6-66AC09AF7EC2}"/>
                  </a:ext>
                </a:extLst>
              </p:cNvPr>
              <p:cNvSpPr/>
              <p:nvPr/>
            </p:nvSpPr>
            <p:spPr>
              <a:xfrm>
                <a:off x="4027010" y="664199"/>
                <a:ext cx="2222757" cy="366178"/>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40" tIns="91425" rIns="91440" bIns="91425" anchor="ctr" anchorCtr="0">
                <a:noAutofit/>
              </a:bodyPr>
              <a:lstStyle/>
              <a:p>
                <a:pPr algn="ctr"/>
                <a:r>
                  <a:rPr lang="en-US" sz="1400" i="1" dirty="0">
                    <a:latin typeface="Merriweather Sans" panose="02000503060000020004" pitchFamily="2" charset="77"/>
                  </a:rPr>
                  <a:t>what structure</a:t>
                </a:r>
                <a:endParaRPr sz="1400" i="1" dirty="0">
                  <a:latin typeface="Merriweather Sans" panose="02000503060000020004" pitchFamily="2" charset="77"/>
                </a:endParaRPr>
              </a:p>
            </p:txBody>
          </p:sp>
          <p:sp>
            <p:nvSpPr>
              <p:cNvPr id="68" name="Arc 67">
                <a:extLst>
                  <a:ext uri="{FF2B5EF4-FFF2-40B4-BE49-F238E27FC236}">
                    <a16:creationId xmlns:a16="http://schemas.microsoft.com/office/drawing/2014/main" id="{09FFDBA7-B9B5-C74F-8EB3-D8AA7163C8E6}"/>
                  </a:ext>
                </a:extLst>
              </p:cNvPr>
              <p:cNvSpPr/>
              <p:nvPr/>
            </p:nvSpPr>
            <p:spPr>
              <a:xfrm>
                <a:off x="966602" y="-702226"/>
                <a:ext cx="4263048" cy="2986968"/>
              </a:xfrm>
              <a:prstGeom prst="arc">
                <a:avLst>
                  <a:gd name="adj1" fmla="val 11143924"/>
                  <a:gd name="adj2" fmla="val 21278683"/>
                </a:avLst>
              </a:prstGeom>
              <a:ln w="38100" cap="rnd">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sz="1400"/>
              </a:p>
            </p:txBody>
          </p:sp>
        </p:grpSp>
        <p:sp>
          <p:nvSpPr>
            <p:cNvPr id="92" name="Google Shape;945;p86">
              <a:extLst>
                <a:ext uri="{FF2B5EF4-FFF2-40B4-BE49-F238E27FC236}">
                  <a16:creationId xmlns:a16="http://schemas.microsoft.com/office/drawing/2014/main" id="{666448D2-400A-D743-8093-17A5D641D110}"/>
                </a:ext>
              </a:extLst>
            </p:cNvPr>
            <p:cNvSpPr/>
            <p:nvPr/>
          </p:nvSpPr>
          <p:spPr>
            <a:xfrm>
              <a:off x="1797667" y="5359541"/>
              <a:ext cx="10091949" cy="866743"/>
            </a:xfrm>
            <a:prstGeom prst="roundRect">
              <a:avLst>
                <a:gd name="adj" fmla="val 16667"/>
              </a:avLst>
            </a:prstGeom>
            <a:solidFill>
              <a:schemeClr val="accent6">
                <a:lumMod val="20000"/>
                <a:lumOff val="80000"/>
                <a:alpha val="4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pPr>
              <a:endParaRPr lang="en-US" sz="1400" b="1" i="1" dirty="0">
                <a:solidFill>
                  <a:schemeClr val="dk1"/>
                </a:solidFill>
                <a:latin typeface="Merriweather Sans" panose="02000503060000020004" pitchFamily="2" charset="77"/>
              </a:endParaRPr>
            </a:p>
          </p:txBody>
        </p:sp>
        <p:sp>
          <p:nvSpPr>
            <p:cNvPr id="56" name="Google Shape;823;p83">
              <a:extLst>
                <a:ext uri="{FF2B5EF4-FFF2-40B4-BE49-F238E27FC236}">
                  <a16:creationId xmlns:a16="http://schemas.microsoft.com/office/drawing/2014/main" id="{70D86435-6C23-414F-9D2E-7FF7E72BBB8D}"/>
                </a:ext>
              </a:extLst>
            </p:cNvPr>
            <p:cNvSpPr/>
            <p:nvPr/>
          </p:nvSpPr>
          <p:spPr>
            <a:xfrm>
              <a:off x="2380639" y="5686746"/>
              <a:ext cx="1097280"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(A) big ears</a:t>
              </a:r>
              <a:endParaRPr sz="1400" i="1" dirty="0">
                <a:latin typeface="Merriweather Sans" panose="02000503060000020004" pitchFamily="2" charset="77"/>
              </a:endParaRPr>
            </a:p>
          </p:txBody>
        </p:sp>
        <p:sp>
          <p:nvSpPr>
            <p:cNvPr id="64" name="Google Shape;823;p83">
              <a:extLst>
                <a:ext uri="{FF2B5EF4-FFF2-40B4-BE49-F238E27FC236}">
                  <a16:creationId xmlns:a16="http://schemas.microsoft.com/office/drawing/2014/main" id="{C9483B6E-CB43-E546-AA8A-521A60A1674B}"/>
                </a:ext>
              </a:extLst>
            </p:cNvPr>
            <p:cNvSpPr/>
            <p:nvPr/>
          </p:nvSpPr>
          <p:spPr>
            <a:xfrm>
              <a:off x="4671828" y="5686744"/>
              <a:ext cx="1363618"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(B) black nose</a:t>
              </a:r>
              <a:endParaRPr sz="1400" i="1" dirty="0">
                <a:latin typeface="Merriweather Sans" panose="02000503060000020004" pitchFamily="2" charset="77"/>
              </a:endParaRPr>
            </a:p>
          </p:txBody>
        </p:sp>
        <p:sp>
          <p:nvSpPr>
            <p:cNvPr id="75" name="Google Shape;823;p83">
              <a:extLst>
                <a:ext uri="{FF2B5EF4-FFF2-40B4-BE49-F238E27FC236}">
                  <a16:creationId xmlns:a16="http://schemas.microsoft.com/office/drawing/2014/main" id="{D7BAC2F2-366E-E44F-9D9D-C22C6BA73200}"/>
                </a:ext>
              </a:extLst>
            </p:cNvPr>
            <p:cNvSpPr/>
            <p:nvPr/>
          </p:nvSpPr>
          <p:spPr>
            <a:xfrm>
              <a:off x="7344004" y="5680994"/>
              <a:ext cx="1363618"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(C) thick fur</a:t>
              </a:r>
              <a:endParaRPr sz="1400" i="1" dirty="0">
                <a:latin typeface="Merriweather Sans" panose="02000503060000020004" pitchFamily="2" charset="77"/>
              </a:endParaRPr>
            </a:p>
          </p:txBody>
        </p:sp>
        <p:sp>
          <p:nvSpPr>
            <p:cNvPr id="77" name="Google Shape;823;p83">
              <a:extLst>
                <a:ext uri="{FF2B5EF4-FFF2-40B4-BE49-F238E27FC236}">
                  <a16:creationId xmlns:a16="http://schemas.microsoft.com/office/drawing/2014/main" id="{6CD5CB12-C50C-194A-A6F3-CE12B7BC76B7}"/>
                </a:ext>
              </a:extLst>
            </p:cNvPr>
            <p:cNvSpPr/>
            <p:nvPr/>
          </p:nvSpPr>
          <p:spPr>
            <a:xfrm>
              <a:off x="9931117" y="5679219"/>
              <a:ext cx="1363618" cy="286365"/>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0" tIns="91425" rIns="0" bIns="91425" anchor="ctr" anchorCtr="0">
              <a:noAutofit/>
            </a:bodyPr>
            <a:lstStyle/>
            <a:p>
              <a:pPr algn="ctr"/>
              <a:r>
                <a:rPr lang="en-US" sz="1400" i="1" dirty="0">
                  <a:latin typeface="Merriweather Sans" panose="02000503060000020004" pitchFamily="2" charset="77"/>
                </a:rPr>
                <a:t>(D) brown eyes</a:t>
              </a:r>
              <a:endParaRPr sz="1400" i="1" dirty="0">
                <a:latin typeface="Merriweather Sans" panose="02000503060000020004" pitchFamily="2" charset="77"/>
              </a:endParaRPr>
            </a:p>
          </p:txBody>
        </p:sp>
      </p:grpSp>
      <p:sp>
        <p:nvSpPr>
          <p:cNvPr id="45" name="TextBox 44">
            <a:extLst>
              <a:ext uri="{FF2B5EF4-FFF2-40B4-BE49-F238E27FC236}">
                <a16:creationId xmlns:a16="http://schemas.microsoft.com/office/drawing/2014/main" id="{32625242-7892-0440-8F88-61EAB342D305}"/>
              </a:ext>
            </a:extLst>
          </p:cNvPr>
          <p:cNvSpPr txBox="1"/>
          <p:nvPr/>
        </p:nvSpPr>
        <p:spPr>
          <a:xfrm>
            <a:off x="2785041" y="5844561"/>
            <a:ext cx="6718618" cy="758789"/>
          </a:xfrm>
          <a:prstGeom prst="roundRect">
            <a:avLst/>
          </a:prstGeom>
          <a:solidFill>
            <a:schemeClr val="bg1">
              <a:lumMod val="85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lnSpc>
                <a:spcPct val="110000"/>
              </a:lnSpc>
            </a:pPr>
            <a:r>
              <a:rPr lang="en-US" dirty="0">
                <a:solidFill>
                  <a:sysClr val="windowText" lastClr="000000"/>
                </a:solidFill>
                <a:latin typeface="Merriweather Sans" panose="02000503060000020004" pitchFamily="2" charset="77"/>
              </a:rPr>
              <a:t>Search for the best </a:t>
            </a:r>
            <a:r>
              <a:rPr lang="en-US" b="1" dirty="0">
                <a:solidFill>
                  <a:sysClr val="windowText" lastClr="000000"/>
                </a:solidFill>
                <a:latin typeface="Merriweather Sans" panose="02000503060000020004" pitchFamily="2" charset="77"/>
              </a:rPr>
              <a:t>Support Graph </a:t>
            </a:r>
            <a:r>
              <a:rPr lang="en-US" dirty="0">
                <a:solidFill>
                  <a:sysClr val="windowText" lastClr="000000"/>
                </a:solidFill>
                <a:latin typeface="Merriweather Sans" panose="02000503060000020004" pitchFamily="2" charset="77"/>
              </a:rPr>
              <a:t>connecting the Question to an Answer through the knowledge graph.</a:t>
            </a:r>
          </a:p>
        </p:txBody>
      </p:sp>
      <p:sp>
        <p:nvSpPr>
          <p:cNvPr id="46" name="Arc 45">
            <a:extLst>
              <a:ext uri="{FF2B5EF4-FFF2-40B4-BE49-F238E27FC236}">
                <a16:creationId xmlns:a16="http://schemas.microsoft.com/office/drawing/2014/main" id="{5D516BD4-3EA2-824E-B32E-F049F391F76D}"/>
              </a:ext>
            </a:extLst>
          </p:cNvPr>
          <p:cNvSpPr/>
          <p:nvPr/>
        </p:nvSpPr>
        <p:spPr>
          <a:xfrm rot="5400000" flipV="1">
            <a:off x="1315223" y="2901236"/>
            <a:ext cx="3751889" cy="3194994"/>
          </a:xfrm>
          <a:prstGeom prst="arc">
            <a:avLst>
              <a:gd name="adj1" fmla="val 11461523"/>
              <a:gd name="adj2" fmla="val 15285266"/>
            </a:avLst>
          </a:prstGeom>
          <a:ln w="41275">
            <a:solidFill>
              <a:srgbClr val="C02B2D"/>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8B7D68C8-C3A4-434E-9D37-D1E164A8976D}"/>
              </a:ext>
            </a:extLst>
          </p:cNvPr>
          <p:cNvSpPr/>
          <p:nvPr/>
        </p:nvSpPr>
        <p:spPr>
          <a:xfrm rot="3956479">
            <a:off x="4418395" y="2518280"/>
            <a:ext cx="2194041" cy="2623787"/>
          </a:xfrm>
          <a:prstGeom prst="arc">
            <a:avLst>
              <a:gd name="adj1" fmla="val 14227455"/>
              <a:gd name="adj2" fmla="val 18490430"/>
            </a:avLst>
          </a:prstGeom>
          <a:ln w="41275">
            <a:solidFill>
              <a:srgbClr val="C02B2D"/>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9EFA845C-C388-044D-919A-7F1F8DE15155}"/>
              </a:ext>
            </a:extLst>
          </p:cNvPr>
          <p:cNvSpPr/>
          <p:nvPr/>
        </p:nvSpPr>
        <p:spPr>
          <a:xfrm rot="5400000">
            <a:off x="4917720" y="3289390"/>
            <a:ext cx="1397454" cy="1932140"/>
          </a:xfrm>
          <a:prstGeom prst="arc">
            <a:avLst>
              <a:gd name="adj1" fmla="val 5915934"/>
              <a:gd name="adj2" fmla="val 15650326"/>
            </a:avLst>
          </a:prstGeom>
          <a:ln w="41275">
            <a:solidFill>
              <a:srgbClr val="C02B2D"/>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1176910F-3842-9146-9B07-1FD91F427BA7}"/>
              </a:ext>
            </a:extLst>
          </p:cNvPr>
          <p:cNvSpPr/>
          <p:nvPr/>
        </p:nvSpPr>
        <p:spPr>
          <a:xfrm rot="8598355">
            <a:off x="7022475" y="2696190"/>
            <a:ext cx="2194041" cy="2623787"/>
          </a:xfrm>
          <a:prstGeom prst="arc">
            <a:avLst>
              <a:gd name="adj1" fmla="val 14227455"/>
              <a:gd name="adj2" fmla="val 18490430"/>
            </a:avLst>
          </a:prstGeom>
          <a:ln w="41275">
            <a:solidFill>
              <a:srgbClr val="C02B2D"/>
            </a:solidFill>
            <a:prstDash val="sysDot"/>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Google Shape;944;p86">
            <a:extLst>
              <a:ext uri="{FF2B5EF4-FFF2-40B4-BE49-F238E27FC236}">
                <a16:creationId xmlns:a16="http://schemas.microsoft.com/office/drawing/2014/main" id="{74921622-9A8F-2F4B-BAD4-ACFC34AB332D}"/>
              </a:ext>
            </a:extLst>
          </p:cNvPr>
          <p:cNvSpPr/>
          <p:nvPr/>
        </p:nvSpPr>
        <p:spPr>
          <a:xfrm>
            <a:off x="-79708" y="2313505"/>
            <a:ext cx="1219294" cy="2281947"/>
          </a:xfrm>
          <a:prstGeom prst="foldedCorner">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b="1" dirty="0">
                <a:latin typeface="Merriweather Sans" panose="02000503060000020004" pitchFamily="2" charset="77"/>
              </a:rPr>
              <a:t>Question Instance</a:t>
            </a:r>
            <a:endParaRPr sz="1400" b="1" dirty="0">
              <a:latin typeface="Merriweather Sans" panose="02000503060000020004" pitchFamily="2" charset="77"/>
            </a:endParaRPr>
          </a:p>
          <a:p>
            <a:endParaRPr sz="1400" dirty="0">
              <a:latin typeface="Merriweather Sans" panose="02000503060000020004" pitchFamily="2" charset="77"/>
            </a:endParaRPr>
          </a:p>
          <a:p>
            <a:r>
              <a:rPr lang="en-US" sz="1400" dirty="0">
                <a:latin typeface="Merriweather Sans" panose="02000503060000020004" pitchFamily="2" charset="77"/>
              </a:rPr>
              <a:t> </a:t>
            </a:r>
            <a:endParaRPr sz="1400" dirty="0">
              <a:latin typeface="Merriweather Sans" panose="02000503060000020004" pitchFamily="2" charset="77"/>
            </a:endParaRPr>
          </a:p>
        </p:txBody>
      </p:sp>
      <p:sp>
        <p:nvSpPr>
          <p:cNvPr id="72" name="Google Shape;945;p86">
            <a:extLst>
              <a:ext uri="{FF2B5EF4-FFF2-40B4-BE49-F238E27FC236}">
                <a16:creationId xmlns:a16="http://schemas.microsoft.com/office/drawing/2014/main" id="{7A0A9767-381E-9748-B970-06914323030A}"/>
              </a:ext>
            </a:extLst>
          </p:cNvPr>
          <p:cNvSpPr/>
          <p:nvPr/>
        </p:nvSpPr>
        <p:spPr>
          <a:xfrm>
            <a:off x="48786" y="2955073"/>
            <a:ext cx="968100" cy="389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Question</a:t>
            </a:r>
            <a:endParaRPr sz="1400" dirty="0"/>
          </a:p>
        </p:txBody>
      </p:sp>
      <p:sp>
        <p:nvSpPr>
          <p:cNvPr id="73" name="Google Shape;946;p86">
            <a:extLst>
              <a:ext uri="{FF2B5EF4-FFF2-40B4-BE49-F238E27FC236}">
                <a16:creationId xmlns:a16="http://schemas.microsoft.com/office/drawing/2014/main" id="{9157CCF7-44F9-5446-A7C1-ED0F0AE0EF8F}"/>
              </a:ext>
            </a:extLst>
          </p:cNvPr>
          <p:cNvSpPr/>
          <p:nvPr/>
        </p:nvSpPr>
        <p:spPr>
          <a:xfrm>
            <a:off x="37899" y="3505173"/>
            <a:ext cx="993425" cy="389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Paragraph</a:t>
            </a:r>
            <a:endParaRPr sz="1400" dirty="0"/>
          </a:p>
        </p:txBody>
      </p:sp>
      <p:sp>
        <p:nvSpPr>
          <p:cNvPr id="74" name="Google Shape;947;p86">
            <a:extLst>
              <a:ext uri="{FF2B5EF4-FFF2-40B4-BE49-F238E27FC236}">
                <a16:creationId xmlns:a16="http://schemas.microsoft.com/office/drawing/2014/main" id="{146C065F-2EE1-8941-B075-188EFD59E285}"/>
              </a:ext>
            </a:extLst>
          </p:cNvPr>
          <p:cNvSpPr/>
          <p:nvPr/>
        </p:nvSpPr>
        <p:spPr>
          <a:xfrm>
            <a:off x="7352" y="4038573"/>
            <a:ext cx="1029889" cy="36720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Candidates</a:t>
            </a:r>
            <a:endParaRPr sz="1400" dirty="0"/>
          </a:p>
        </p:txBody>
      </p:sp>
      <p:cxnSp>
        <p:nvCxnSpPr>
          <p:cNvPr id="76" name="Curved Connector 75">
            <a:extLst>
              <a:ext uri="{FF2B5EF4-FFF2-40B4-BE49-F238E27FC236}">
                <a16:creationId xmlns:a16="http://schemas.microsoft.com/office/drawing/2014/main" id="{EF9086A3-595F-DF48-A6ED-4C9C1BB8A70A}"/>
              </a:ext>
            </a:extLst>
          </p:cNvPr>
          <p:cNvCxnSpPr>
            <a:cxnSpLocks/>
            <a:stCxn id="72" idx="3"/>
            <a:endCxn id="34" idx="1"/>
          </p:cNvCxnSpPr>
          <p:nvPr/>
        </p:nvCxnSpPr>
        <p:spPr>
          <a:xfrm flipV="1">
            <a:off x="1016886" y="2227888"/>
            <a:ext cx="362766" cy="921735"/>
          </a:xfrm>
          <a:prstGeom prst="curvedConnector3">
            <a:avLst>
              <a:gd name="adj1" fmla="val 50000"/>
            </a:avLst>
          </a:prstGeom>
          <a:ln w="53975">
            <a:solidFill>
              <a:srgbClr val="8DAEF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AA4DACAB-9C3A-1A43-8129-B24FA4DBDC3F}"/>
              </a:ext>
            </a:extLst>
          </p:cNvPr>
          <p:cNvCxnSpPr>
            <a:cxnSpLocks/>
            <a:stCxn id="73" idx="3"/>
            <a:endCxn id="35" idx="1"/>
          </p:cNvCxnSpPr>
          <p:nvPr/>
        </p:nvCxnSpPr>
        <p:spPr>
          <a:xfrm>
            <a:off x="1031324" y="3699723"/>
            <a:ext cx="348328" cy="296123"/>
          </a:xfrm>
          <a:prstGeom prst="curvedConnector3">
            <a:avLst>
              <a:gd name="adj1" fmla="val 50000"/>
            </a:avLst>
          </a:prstGeom>
          <a:ln w="53975">
            <a:solidFill>
              <a:srgbClr val="D6A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361D8E4B-1268-0F4B-B020-ED927D5D7CB9}"/>
              </a:ext>
            </a:extLst>
          </p:cNvPr>
          <p:cNvCxnSpPr>
            <a:cxnSpLocks/>
            <a:stCxn id="74" idx="2"/>
            <a:endCxn id="92" idx="1"/>
          </p:cNvCxnSpPr>
          <p:nvPr/>
        </p:nvCxnSpPr>
        <p:spPr>
          <a:xfrm rot="16200000" flipH="1">
            <a:off x="522710" y="4405367"/>
            <a:ext cx="856529" cy="857355"/>
          </a:xfrm>
          <a:prstGeom prst="curvedConnector2">
            <a:avLst/>
          </a:prstGeom>
          <a:ln w="53975">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48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Google Shape;944;p86"/>
          <p:cNvSpPr/>
          <p:nvPr/>
        </p:nvSpPr>
        <p:spPr>
          <a:xfrm>
            <a:off x="1811929" y="2777992"/>
            <a:ext cx="1904884" cy="2120774"/>
          </a:xfrm>
          <a:prstGeom prst="foldedCorner">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b="1" dirty="0"/>
              <a:t>Question Instance</a:t>
            </a:r>
            <a:endParaRPr b="1" dirty="0"/>
          </a:p>
          <a:p>
            <a:endParaRPr dirty="0"/>
          </a:p>
          <a:p>
            <a:r>
              <a:rPr lang="en-US" dirty="0"/>
              <a:t> </a:t>
            </a:r>
            <a:endParaRPr dirty="0"/>
          </a:p>
        </p:txBody>
      </p:sp>
      <p:cxnSp>
        <p:nvCxnSpPr>
          <p:cNvPr id="104" name="Curved Connector 103">
            <a:extLst>
              <a:ext uri="{FF2B5EF4-FFF2-40B4-BE49-F238E27FC236}">
                <a16:creationId xmlns:a16="http://schemas.microsoft.com/office/drawing/2014/main" id="{996B91EC-9C2A-A748-B97F-37EDD09454BE}"/>
              </a:ext>
            </a:extLst>
          </p:cNvPr>
          <p:cNvCxnSpPr>
            <a:cxnSpLocks/>
            <a:stCxn id="101" idx="3"/>
            <a:endCxn id="11" idx="1"/>
          </p:cNvCxnSpPr>
          <p:nvPr/>
        </p:nvCxnSpPr>
        <p:spPr>
          <a:xfrm>
            <a:off x="3294911" y="4474096"/>
            <a:ext cx="3934773" cy="155593"/>
          </a:xfrm>
          <a:prstGeom prst="curvedConnector3">
            <a:avLst>
              <a:gd name="adj1" fmla="val 50000"/>
            </a:avLst>
          </a:prstGeom>
          <a:ln w="53975">
            <a:solidFill>
              <a:schemeClr val="accent6">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Google Shape;945;p86"/>
          <p:cNvSpPr/>
          <p:nvPr/>
        </p:nvSpPr>
        <p:spPr>
          <a:xfrm>
            <a:off x="2306456" y="3206992"/>
            <a:ext cx="968100" cy="389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Question</a:t>
            </a:r>
            <a:endParaRPr sz="1400" dirty="0"/>
          </a:p>
        </p:txBody>
      </p:sp>
      <p:sp>
        <p:nvSpPr>
          <p:cNvPr id="100" name="Google Shape;946;p86"/>
          <p:cNvSpPr/>
          <p:nvPr/>
        </p:nvSpPr>
        <p:spPr>
          <a:xfrm>
            <a:off x="2295569" y="3757092"/>
            <a:ext cx="993425" cy="389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dirty="0"/>
              <a:t>Paragraph</a:t>
            </a:r>
            <a:endParaRPr sz="1400" dirty="0"/>
          </a:p>
        </p:txBody>
      </p:sp>
      <p:sp>
        <p:nvSpPr>
          <p:cNvPr id="101" name="Google Shape;947;p86"/>
          <p:cNvSpPr/>
          <p:nvPr/>
        </p:nvSpPr>
        <p:spPr>
          <a:xfrm>
            <a:off x="2265022" y="4290492"/>
            <a:ext cx="1029889" cy="36720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algn="ctr"/>
            <a:r>
              <a:rPr lang="en-US" sz="1400"/>
              <a:t>Candidates</a:t>
            </a:r>
            <a:endParaRPr sz="1400" dirty="0"/>
          </a:p>
        </p:txBody>
      </p:sp>
      <p:sp>
        <p:nvSpPr>
          <p:cNvPr id="2" name="Content Placeholder 1"/>
          <p:cNvSpPr>
            <a:spLocks noGrp="1"/>
          </p:cNvSpPr>
          <p:nvPr>
            <p:ph idx="1"/>
          </p:nvPr>
        </p:nvSpPr>
        <p:spPr>
          <a:xfrm>
            <a:off x="372469" y="1378204"/>
            <a:ext cx="11394948" cy="4458732"/>
          </a:xfrm>
        </p:spPr>
        <p:txBody>
          <a:bodyPr>
            <a:normAutofit/>
          </a:bodyPr>
          <a:lstStyle/>
          <a:p>
            <a:r>
              <a:rPr lang="en-US" sz="2000" b="1" dirty="0">
                <a:solidFill>
                  <a:srgbClr val="6AA84F"/>
                </a:solidFill>
              </a:rPr>
              <a:t>Support Graph</a:t>
            </a:r>
            <a:r>
              <a:rPr lang="en-US" sz="2000" b="1" dirty="0"/>
              <a:t> </a:t>
            </a:r>
            <a:r>
              <a:rPr lang="en-US" sz="2000" dirty="0"/>
              <a:t>creates potential alignments between various semantic abstractions.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26</a:t>
            </a:fld>
            <a:endParaRPr lang="en-US" dirty="0"/>
          </a:p>
        </p:txBody>
      </p:sp>
      <p:sp>
        <p:nvSpPr>
          <p:cNvPr id="4" name="Title 3"/>
          <p:cNvSpPr>
            <a:spLocks noGrp="1"/>
          </p:cNvSpPr>
          <p:nvPr>
            <p:ph type="title"/>
          </p:nvPr>
        </p:nvSpPr>
        <p:spPr/>
        <p:txBody>
          <a:bodyPr/>
          <a:lstStyle/>
          <a:p>
            <a:r>
              <a:rPr lang="en-US" dirty="0"/>
              <a:t>Reasoning With a Meaning Representation</a:t>
            </a:r>
          </a:p>
        </p:txBody>
      </p:sp>
      <p:sp>
        <p:nvSpPr>
          <p:cNvPr id="5" name="Google Shape;834;p85"/>
          <p:cNvSpPr txBox="1"/>
          <p:nvPr/>
        </p:nvSpPr>
        <p:spPr>
          <a:xfrm>
            <a:off x="1648057" y="5692063"/>
            <a:ext cx="8745057" cy="913231"/>
          </a:xfrm>
          <a:prstGeom prst="roundRect">
            <a:avLst/>
          </a:pr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lgn="ctr">
              <a:lnSpc>
                <a:spcPct val="115000"/>
              </a:lnSpc>
              <a:spcBef>
                <a:spcPts val="400"/>
              </a:spcBef>
            </a:pPr>
            <a:r>
              <a:rPr lang="en-US" sz="2000" dirty="0">
                <a:solidFill>
                  <a:schemeClr val="bg1"/>
                </a:solidFill>
                <a:latin typeface="Merriweather Sans" charset="0"/>
                <a:ea typeface="Merriweather Sans" charset="0"/>
                <a:cs typeface="Merriweather Sans" charset="0"/>
                <a:sym typeface="Calibri"/>
              </a:rPr>
              <a:t>QA Reasoning formulated as finding “best” explanation – subgraph connecting the Question to the Answers via the Knowledge </a:t>
            </a:r>
            <a:endParaRPr dirty="0">
              <a:solidFill>
                <a:schemeClr val="bg1"/>
              </a:solidFill>
              <a:latin typeface="Merriweather Sans" charset="0"/>
              <a:ea typeface="Merriweather Sans" charset="0"/>
              <a:cs typeface="Merriweather Sans" charset="0"/>
            </a:endParaRPr>
          </a:p>
        </p:txBody>
      </p:sp>
      <p:grpSp>
        <p:nvGrpSpPr>
          <p:cNvPr id="10" name="Google Shape;839;p85"/>
          <p:cNvGrpSpPr/>
          <p:nvPr/>
        </p:nvGrpSpPr>
        <p:grpSpPr>
          <a:xfrm>
            <a:off x="4400265" y="2102763"/>
            <a:ext cx="4474775" cy="3456812"/>
            <a:chOff x="3397125" y="1379350"/>
            <a:chExt cx="4474775" cy="3456812"/>
          </a:xfrm>
        </p:grpSpPr>
        <p:pic>
          <p:nvPicPr>
            <p:cNvPr id="11" name="Google Shape;840;p85"/>
            <p:cNvPicPr preferRelativeResize="0"/>
            <p:nvPr/>
          </p:nvPicPr>
          <p:blipFill>
            <a:blip r:embed="rId3">
              <a:alphaModFix/>
            </a:blip>
            <a:stretch>
              <a:fillRect/>
            </a:stretch>
          </p:blipFill>
          <p:spPr>
            <a:xfrm>
              <a:off x="6226544" y="2985125"/>
              <a:ext cx="1645355" cy="1842301"/>
            </a:xfrm>
            <a:prstGeom prst="rect">
              <a:avLst/>
            </a:prstGeom>
            <a:noFill/>
            <a:ln>
              <a:noFill/>
            </a:ln>
          </p:spPr>
        </p:pic>
        <p:pic>
          <p:nvPicPr>
            <p:cNvPr id="12" name="Google Shape;841;p85"/>
            <p:cNvPicPr preferRelativeResize="0"/>
            <p:nvPr/>
          </p:nvPicPr>
          <p:blipFill>
            <a:blip r:embed="rId4">
              <a:alphaModFix/>
            </a:blip>
            <a:stretch>
              <a:fillRect/>
            </a:stretch>
          </p:blipFill>
          <p:spPr>
            <a:xfrm>
              <a:off x="4799425" y="1379350"/>
              <a:ext cx="1645351" cy="1885725"/>
            </a:xfrm>
            <a:prstGeom prst="rect">
              <a:avLst/>
            </a:prstGeom>
            <a:noFill/>
            <a:ln>
              <a:noFill/>
            </a:ln>
          </p:spPr>
        </p:pic>
        <p:pic>
          <p:nvPicPr>
            <p:cNvPr id="13" name="Google Shape;842;p85"/>
            <p:cNvPicPr preferRelativeResize="0"/>
            <p:nvPr/>
          </p:nvPicPr>
          <p:blipFill>
            <a:blip r:embed="rId5">
              <a:alphaModFix/>
            </a:blip>
            <a:stretch>
              <a:fillRect/>
            </a:stretch>
          </p:blipFill>
          <p:spPr>
            <a:xfrm>
              <a:off x="3397125" y="2976380"/>
              <a:ext cx="1645350" cy="1859782"/>
            </a:xfrm>
            <a:prstGeom prst="rect">
              <a:avLst/>
            </a:prstGeom>
            <a:noFill/>
            <a:ln>
              <a:noFill/>
            </a:ln>
          </p:spPr>
        </p:pic>
      </p:grpSp>
      <p:grpSp>
        <p:nvGrpSpPr>
          <p:cNvPr id="34" name="Google Shape;864;p85"/>
          <p:cNvGrpSpPr/>
          <p:nvPr/>
        </p:nvGrpSpPr>
        <p:grpSpPr>
          <a:xfrm>
            <a:off x="4855020" y="3130537"/>
            <a:ext cx="3151025" cy="1695220"/>
            <a:chOff x="3837121" y="2419569"/>
            <a:chExt cx="3151025" cy="1695220"/>
          </a:xfrm>
        </p:grpSpPr>
        <p:cxnSp>
          <p:nvCxnSpPr>
            <p:cNvPr id="35" name="Google Shape;865;p85"/>
            <p:cNvCxnSpPr/>
            <p:nvPr/>
          </p:nvCxnSpPr>
          <p:spPr>
            <a:xfrm>
              <a:off x="3971750" y="3567850"/>
              <a:ext cx="201900" cy="42000"/>
            </a:xfrm>
            <a:prstGeom prst="straightConnector1">
              <a:avLst/>
            </a:prstGeom>
            <a:noFill/>
            <a:ln w="38100" cap="flat" cmpd="sng">
              <a:solidFill>
                <a:srgbClr val="FF0000"/>
              </a:solidFill>
              <a:prstDash val="solid"/>
              <a:round/>
              <a:headEnd type="none" w="med" len="med"/>
              <a:tailEnd type="none" w="med" len="med"/>
            </a:ln>
          </p:spPr>
        </p:cxnSp>
        <p:grpSp>
          <p:nvGrpSpPr>
            <p:cNvPr id="36" name="Google Shape;866;p85"/>
            <p:cNvGrpSpPr/>
            <p:nvPr/>
          </p:nvGrpSpPr>
          <p:grpSpPr>
            <a:xfrm>
              <a:off x="3837121" y="2419569"/>
              <a:ext cx="3151025" cy="1695220"/>
              <a:chOff x="3837121" y="2419569"/>
              <a:chExt cx="3151025" cy="1695220"/>
            </a:xfrm>
          </p:grpSpPr>
          <p:grpSp>
            <p:nvGrpSpPr>
              <p:cNvPr id="37" name="Google Shape;867;p85"/>
              <p:cNvGrpSpPr/>
              <p:nvPr/>
            </p:nvGrpSpPr>
            <p:grpSpPr>
              <a:xfrm>
                <a:off x="3837121" y="2419569"/>
                <a:ext cx="3151025" cy="1695220"/>
                <a:chOff x="3853950" y="2411155"/>
                <a:chExt cx="3151025" cy="1695220"/>
              </a:xfrm>
            </p:grpSpPr>
            <p:cxnSp>
              <p:nvCxnSpPr>
                <p:cNvPr id="39" name="Google Shape;868;p85"/>
                <p:cNvCxnSpPr/>
                <p:nvPr/>
              </p:nvCxnSpPr>
              <p:spPr>
                <a:xfrm>
                  <a:off x="5023600" y="2440275"/>
                  <a:ext cx="294600" cy="65100"/>
                </a:xfrm>
                <a:prstGeom prst="straightConnector1">
                  <a:avLst/>
                </a:prstGeom>
                <a:noFill/>
                <a:ln w="38100" cap="flat" cmpd="sng">
                  <a:solidFill>
                    <a:srgbClr val="FF0000"/>
                  </a:solidFill>
                  <a:prstDash val="solid"/>
                  <a:round/>
                  <a:headEnd type="none" w="med" len="med"/>
                  <a:tailEnd type="none" w="med" len="med"/>
                </a:ln>
              </p:spPr>
            </p:cxnSp>
            <p:cxnSp>
              <p:nvCxnSpPr>
                <p:cNvPr id="40" name="Google Shape;869;p85"/>
                <p:cNvCxnSpPr/>
                <p:nvPr/>
              </p:nvCxnSpPr>
              <p:spPr>
                <a:xfrm rot="10800000" flipH="1">
                  <a:off x="3853950" y="4039175"/>
                  <a:ext cx="538500" cy="67200"/>
                </a:xfrm>
                <a:prstGeom prst="straightConnector1">
                  <a:avLst/>
                </a:prstGeom>
                <a:noFill/>
                <a:ln w="38100" cap="flat" cmpd="sng">
                  <a:solidFill>
                    <a:srgbClr val="FF0000"/>
                  </a:solidFill>
                  <a:prstDash val="solid"/>
                  <a:round/>
                  <a:headEnd type="none" w="med" len="med"/>
                  <a:tailEnd type="none" w="med" len="med"/>
                </a:ln>
              </p:spPr>
            </p:cxnSp>
            <p:cxnSp>
              <p:nvCxnSpPr>
                <p:cNvPr id="41" name="Google Shape;870;p85"/>
                <p:cNvCxnSpPr/>
                <p:nvPr/>
              </p:nvCxnSpPr>
              <p:spPr>
                <a:xfrm>
                  <a:off x="4375650" y="4039075"/>
                  <a:ext cx="227100" cy="8400"/>
                </a:xfrm>
                <a:prstGeom prst="straightConnector1">
                  <a:avLst/>
                </a:prstGeom>
                <a:noFill/>
                <a:ln w="38100" cap="flat" cmpd="sng">
                  <a:solidFill>
                    <a:srgbClr val="FF0000"/>
                  </a:solidFill>
                  <a:prstDash val="solid"/>
                  <a:round/>
                  <a:headEnd type="none" w="med" len="med"/>
                  <a:tailEnd type="none" w="med" len="med"/>
                </a:ln>
              </p:spPr>
            </p:cxnSp>
            <p:grpSp>
              <p:nvGrpSpPr>
                <p:cNvPr id="42" name="Google Shape;871;p85"/>
                <p:cNvGrpSpPr/>
                <p:nvPr/>
              </p:nvGrpSpPr>
              <p:grpSpPr>
                <a:xfrm>
                  <a:off x="3887604" y="2411155"/>
                  <a:ext cx="3117371" cy="1669976"/>
                  <a:chOff x="3862360" y="2427984"/>
                  <a:chExt cx="3117371" cy="1669976"/>
                </a:xfrm>
              </p:grpSpPr>
              <p:cxnSp>
                <p:nvCxnSpPr>
                  <p:cNvPr id="47" name="Google Shape;876;p85"/>
                  <p:cNvCxnSpPr/>
                  <p:nvPr/>
                </p:nvCxnSpPr>
                <p:spPr>
                  <a:xfrm flipH="1">
                    <a:off x="5476050" y="2828300"/>
                    <a:ext cx="238500" cy="11700"/>
                  </a:xfrm>
                  <a:prstGeom prst="straightConnector1">
                    <a:avLst/>
                  </a:prstGeom>
                  <a:noFill/>
                  <a:ln w="38100" cap="flat" cmpd="sng">
                    <a:solidFill>
                      <a:srgbClr val="FF0000"/>
                    </a:solidFill>
                    <a:prstDash val="solid"/>
                    <a:round/>
                    <a:headEnd type="none" w="med" len="med"/>
                    <a:tailEnd type="none" w="med" len="med"/>
                  </a:ln>
                </p:spPr>
              </p:cxnSp>
              <p:cxnSp>
                <p:nvCxnSpPr>
                  <p:cNvPr id="48" name="Google Shape;877;p85"/>
                  <p:cNvCxnSpPr/>
                  <p:nvPr/>
                </p:nvCxnSpPr>
                <p:spPr>
                  <a:xfrm rot="10800000" flipH="1">
                    <a:off x="3862360" y="4005260"/>
                    <a:ext cx="201900" cy="92700"/>
                  </a:xfrm>
                  <a:prstGeom prst="straightConnector1">
                    <a:avLst/>
                  </a:prstGeom>
                  <a:noFill/>
                  <a:ln w="38100" cap="flat" cmpd="sng">
                    <a:solidFill>
                      <a:srgbClr val="FF0000"/>
                    </a:solidFill>
                    <a:prstDash val="solid"/>
                    <a:round/>
                    <a:headEnd type="none" w="med" len="med"/>
                    <a:tailEnd type="none" w="med" len="med"/>
                  </a:ln>
                </p:spPr>
              </p:cxnSp>
              <p:grpSp>
                <p:nvGrpSpPr>
                  <p:cNvPr id="49" name="Google Shape;878;p85"/>
                  <p:cNvGrpSpPr/>
                  <p:nvPr/>
                </p:nvGrpSpPr>
                <p:grpSpPr>
                  <a:xfrm>
                    <a:off x="3952547" y="2427984"/>
                    <a:ext cx="3027184" cy="1616925"/>
                    <a:chOff x="3971650" y="2422900"/>
                    <a:chExt cx="3027184" cy="1616925"/>
                  </a:xfrm>
                </p:grpSpPr>
                <p:cxnSp>
                  <p:nvCxnSpPr>
                    <p:cNvPr id="50" name="Google Shape;879;p85"/>
                    <p:cNvCxnSpPr/>
                    <p:nvPr/>
                  </p:nvCxnSpPr>
                  <p:spPr>
                    <a:xfrm flipH="1">
                      <a:off x="4210275" y="2466300"/>
                      <a:ext cx="803100" cy="792300"/>
                    </a:xfrm>
                    <a:prstGeom prst="straightConnector1">
                      <a:avLst/>
                    </a:prstGeom>
                    <a:noFill/>
                    <a:ln w="38100" cap="flat" cmpd="sng">
                      <a:solidFill>
                        <a:srgbClr val="FF0000"/>
                      </a:solidFill>
                      <a:prstDash val="solid"/>
                      <a:round/>
                      <a:headEnd type="none" w="med" len="med"/>
                      <a:tailEnd type="none" w="med" len="med"/>
                    </a:ln>
                  </p:spPr>
                </p:cxnSp>
                <p:cxnSp>
                  <p:nvCxnSpPr>
                    <p:cNvPr id="51" name="Google Shape;880;p85"/>
                    <p:cNvCxnSpPr/>
                    <p:nvPr/>
                  </p:nvCxnSpPr>
                  <p:spPr>
                    <a:xfrm rot="10800000">
                      <a:off x="4416525" y="3291050"/>
                      <a:ext cx="184500" cy="325500"/>
                    </a:xfrm>
                    <a:prstGeom prst="straightConnector1">
                      <a:avLst/>
                    </a:prstGeom>
                    <a:noFill/>
                    <a:ln w="38100" cap="flat" cmpd="sng">
                      <a:solidFill>
                        <a:srgbClr val="FF0000"/>
                      </a:solidFill>
                      <a:prstDash val="solid"/>
                      <a:round/>
                      <a:headEnd type="none" w="med" len="med"/>
                      <a:tailEnd type="none" w="med" len="med"/>
                    </a:ln>
                  </p:spPr>
                </p:cxnSp>
                <p:cxnSp>
                  <p:nvCxnSpPr>
                    <p:cNvPr id="52" name="Google Shape;881;p85"/>
                    <p:cNvCxnSpPr/>
                    <p:nvPr/>
                  </p:nvCxnSpPr>
                  <p:spPr>
                    <a:xfrm flipH="1">
                      <a:off x="5707675" y="2422900"/>
                      <a:ext cx="87000" cy="401400"/>
                    </a:xfrm>
                    <a:prstGeom prst="straightConnector1">
                      <a:avLst/>
                    </a:prstGeom>
                    <a:noFill/>
                    <a:ln w="38100" cap="flat" cmpd="sng">
                      <a:solidFill>
                        <a:srgbClr val="FF0000"/>
                      </a:solidFill>
                      <a:prstDash val="solid"/>
                      <a:round/>
                      <a:headEnd type="none" w="med" len="med"/>
                      <a:tailEnd type="none" w="med" len="med"/>
                    </a:ln>
                  </p:spPr>
                </p:cxnSp>
                <p:cxnSp>
                  <p:nvCxnSpPr>
                    <p:cNvPr id="54" name="Google Shape;883;p85"/>
                    <p:cNvCxnSpPr/>
                    <p:nvPr/>
                  </p:nvCxnSpPr>
                  <p:spPr>
                    <a:xfrm>
                      <a:off x="5295500" y="2531400"/>
                      <a:ext cx="216900" cy="325500"/>
                    </a:xfrm>
                    <a:prstGeom prst="straightConnector1">
                      <a:avLst/>
                    </a:prstGeom>
                    <a:noFill/>
                    <a:ln w="38100" cap="flat" cmpd="sng">
                      <a:solidFill>
                        <a:srgbClr val="FF0000"/>
                      </a:solidFill>
                      <a:prstDash val="solid"/>
                      <a:round/>
                      <a:headEnd type="none" w="med" len="med"/>
                      <a:tailEnd type="none" w="med" len="med"/>
                    </a:ln>
                  </p:spPr>
                </p:cxnSp>
                <p:cxnSp>
                  <p:nvCxnSpPr>
                    <p:cNvPr id="55" name="Google Shape;884;p85"/>
                    <p:cNvCxnSpPr/>
                    <p:nvPr/>
                  </p:nvCxnSpPr>
                  <p:spPr>
                    <a:xfrm>
                      <a:off x="3971650" y="3551425"/>
                      <a:ext cx="108600" cy="488400"/>
                    </a:xfrm>
                    <a:prstGeom prst="straightConnector1">
                      <a:avLst/>
                    </a:prstGeom>
                    <a:noFill/>
                    <a:ln w="38100" cap="flat" cmpd="sng">
                      <a:solidFill>
                        <a:srgbClr val="FF0000"/>
                      </a:solidFill>
                      <a:prstDash val="solid"/>
                      <a:round/>
                      <a:headEnd type="none" w="med" len="med"/>
                      <a:tailEnd type="none" w="med" len="med"/>
                    </a:ln>
                  </p:spPr>
                </p:cxnSp>
                <p:cxnSp>
                  <p:nvCxnSpPr>
                    <p:cNvPr id="56" name="Google Shape;885;p85"/>
                    <p:cNvCxnSpPr/>
                    <p:nvPr/>
                  </p:nvCxnSpPr>
                  <p:spPr>
                    <a:xfrm>
                      <a:off x="3993350" y="3258450"/>
                      <a:ext cx="184500" cy="336300"/>
                    </a:xfrm>
                    <a:prstGeom prst="straightConnector1">
                      <a:avLst/>
                    </a:prstGeom>
                    <a:noFill/>
                    <a:ln w="38100" cap="flat" cmpd="sng">
                      <a:solidFill>
                        <a:srgbClr val="FF0000"/>
                      </a:solidFill>
                      <a:prstDash val="solid"/>
                      <a:round/>
                      <a:headEnd type="none" w="med" len="med"/>
                      <a:tailEnd type="none" w="med" len="med"/>
                    </a:ln>
                  </p:spPr>
                </p:cxnSp>
                <p:cxnSp>
                  <p:nvCxnSpPr>
                    <p:cNvPr id="58" name="Google Shape;887;p85"/>
                    <p:cNvCxnSpPr/>
                    <p:nvPr/>
                  </p:nvCxnSpPr>
                  <p:spPr>
                    <a:xfrm>
                      <a:off x="4605134" y="3638495"/>
                      <a:ext cx="2393700" cy="86700"/>
                    </a:xfrm>
                    <a:prstGeom prst="straightConnector1">
                      <a:avLst/>
                    </a:prstGeom>
                    <a:noFill/>
                    <a:ln w="38100" cap="flat" cmpd="sng">
                      <a:solidFill>
                        <a:srgbClr val="FF0000"/>
                      </a:solidFill>
                      <a:prstDash val="solid"/>
                      <a:round/>
                      <a:headEnd type="none" w="med" len="med"/>
                      <a:tailEnd type="none" w="med" len="med"/>
                    </a:ln>
                  </p:spPr>
                </p:cxnSp>
              </p:grpSp>
            </p:grpSp>
          </p:grpSp>
          <p:cxnSp>
            <p:nvCxnSpPr>
              <p:cNvPr id="38" name="Google Shape;891;p85"/>
              <p:cNvCxnSpPr/>
              <p:nvPr/>
            </p:nvCxnSpPr>
            <p:spPr>
              <a:xfrm rot="10800000">
                <a:off x="3980025" y="3281750"/>
                <a:ext cx="437700" cy="0"/>
              </a:xfrm>
              <a:prstGeom prst="straightConnector1">
                <a:avLst/>
              </a:prstGeom>
              <a:noFill/>
              <a:ln w="38100" cap="flat" cmpd="sng">
                <a:solidFill>
                  <a:srgbClr val="FF0000"/>
                </a:solidFill>
                <a:prstDash val="solid"/>
                <a:round/>
                <a:headEnd type="none" w="med" len="med"/>
                <a:tailEnd type="none" w="med" len="med"/>
              </a:ln>
            </p:spPr>
          </p:cxnSp>
        </p:grpSp>
      </p:grpSp>
      <p:grpSp>
        <p:nvGrpSpPr>
          <p:cNvPr id="62" name="Google Shape;892;p85"/>
          <p:cNvGrpSpPr/>
          <p:nvPr/>
        </p:nvGrpSpPr>
        <p:grpSpPr>
          <a:xfrm>
            <a:off x="4855021" y="2393285"/>
            <a:ext cx="3164129" cy="2432421"/>
            <a:chOff x="3837121" y="2139569"/>
            <a:chExt cx="3164129" cy="2432421"/>
          </a:xfrm>
        </p:grpSpPr>
        <p:cxnSp>
          <p:nvCxnSpPr>
            <p:cNvPr id="63" name="Google Shape;893;p85"/>
            <p:cNvCxnSpPr/>
            <p:nvPr/>
          </p:nvCxnSpPr>
          <p:spPr>
            <a:xfrm rot="10800000" flipH="1">
              <a:off x="3971750" y="3741550"/>
              <a:ext cx="238800" cy="283500"/>
            </a:xfrm>
            <a:prstGeom prst="straightConnector1">
              <a:avLst/>
            </a:prstGeom>
            <a:noFill/>
            <a:ln w="38100" cap="flat" cmpd="sng">
              <a:solidFill>
                <a:srgbClr val="FF0000"/>
              </a:solidFill>
              <a:prstDash val="solid"/>
              <a:round/>
              <a:headEnd type="none" w="med" len="med"/>
              <a:tailEnd type="none" w="med" len="med"/>
            </a:ln>
          </p:spPr>
        </p:cxnSp>
        <p:cxnSp>
          <p:nvCxnSpPr>
            <p:cNvPr id="64" name="Google Shape;894;p85"/>
            <p:cNvCxnSpPr/>
            <p:nvPr/>
          </p:nvCxnSpPr>
          <p:spPr>
            <a:xfrm rot="10800000" flipH="1">
              <a:off x="5006771" y="2539890"/>
              <a:ext cx="132000" cy="366000"/>
            </a:xfrm>
            <a:prstGeom prst="straightConnector1">
              <a:avLst/>
            </a:prstGeom>
            <a:noFill/>
            <a:ln w="38100" cap="flat" cmpd="sng">
              <a:solidFill>
                <a:srgbClr val="FF0000"/>
              </a:solidFill>
              <a:prstDash val="solid"/>
              <a:round/>
              <a:headEnd type="none" w="med" len="med"/>
              <a:tailEnd type="none" w="med" len="med"/>
            </a:ln>
          </p:spPr>
        </p:cxnSp>
        <p:cxnSp>
          <p:nvCxnSpPr>
            <p:cNvPr id="65" name="Google Shape;895;p85"/>
            <p:cNvCxnSpPr/>
            <p:nvPr/>
          </p:nvCxnSpPr>
          <p:spPr>
            <a:xfrm rot="10800000" flipH="1">
              <a:off x="3837121" y="4504790"/>
              <a:ext cx="538500" cy="67200"/>
            </a:xfrm>
            <a:prstGeom prst="straightConnector1">
              <a:avLst/>
            </a:prstGeom>
            <a:noFill/>
            <a:ln w="38100" cap="flat" cmpd="sng">
              <a:solidFill>
                <a:srgbClr val="FF0000"/>
              </a:solidFill>
              <a:prstDash val="solid"/>
              <a:round/>
              <a:headEnd type="none" w="med" len="med"/>
              <a:tailEnd type="none" w="med" len="med"/>
            </a:ln>
          </p:spPr>
        </p:cxnSp>
        <p:cxnSp>
          <p:nvCxnSpPr>
            <p:cNvPr id="66" name="Google Shape;896;p85"/>
            <p:cNvCxnSpPr/>
            <p:nvPr/>
          </p:nvCxnSpPr>
          <p:spPr>
            <a:xfrm>
              <a:off x="4358821" y="4504690"/>
              <a:ext cx="227100" cy="8400"/>
            </a:xfrm>
            <a:prstGeom prst="straightConnector1">
              <a:avLst/>
            </a:prstGeom>
            <a:noFill/>
            <a:ln w="38100" cap="flat" cmpd="sng">
              <a:solidFill>
                <a:srgbClr val="FF0000"/>
              </a:solidFill>
              <a:prstDash val="solid"/>
              <a:round/>
              <a:headEnd type="none" w="med" len="med"/>
              <a:tailEnd type="none" w="med" len="med"/>
            </a:ln>
          </p:spPr>
        </p:cxnSp>
        <p:cxnSp>
          <p:nvCxnSpPr>
            <p:cNvPr id="68" name="Google Shape;898;p85"/>
            <p:cNvCxnSpPr/>
            <p:nvPr/>
          </p:nvCxnSpPr>
          <p:spPr>
            <a:xfrm>
              <a:off x="6779850" y="4024925"/>
              <a:ext cx="221400" cy="151800"/>
            </a:xfrm>
            <a:prstGeom prst="straightConnector1">
              <a:avLst/>
            </a:prstGeom>
            <a:noFill/>
            <a:ln w="38100" cap="flat" cmpd="sng">
              <a:solidFill>
                <a:srgbClr val="FF0000"/>
              </a:solidFill>
              <a:prstDash val="solid"/>
              <a:round/>
              <a:headEnd type="none" w="med" len="med"/>
              <a:tailEnd type="none" w="med" len="med"/>
            </a:ln>
          </p:spPr>
        </p:cxnSp>
        <p:cxnSp>
          <p:nvCxnSpPr>
            <p:cNvPr id="69" name="Google Shape;899;p85"/>
            <p:cNvCxnSpPr/>
            <p:nvPr/>
          </p:nvCxnSpPr>
          <p:spPr>
            <a:xfrm flipH="1">
              <a:off x="5369090" y="2142235"/>
              <a:ext cx="238500" cy="11700"/>
            </a:xfrm>
            <a:prstGeom prst="straightConnector1">
              <a:avLst/>
            </a:prstGeom>
            <a:noFill/>
            <a:ln w="38100" cap="flat" cmpd="sng">
              <a:solidFill>
                <a:srgbClr val="FF0000"/>
              </a:solidFill>
              <a:prstDash val="solid"/>
              <a:round/>
              <a:headEnd type="none" w="med" len="med"/>
              <a:tailEnd type="none" w="med" len="med"/>
            </a:ln>
          </p:spPr>
        </p:cxnSp>
        <p:cxnSp>
          <p:nvCxnSpPr>
            <p:cNvPr id="70" name="Google Shape;900;p85"/>
            <p:cNvCxnSpPr/>
            <p:nvPr/>
          </p:nvCxnSpPr>
          <p:spPr>
            <a:xfrm rot="10800000" flipH="1">
              <a:off x="3870775" y="4025046"/>
              <a:ext cx="75900" cy="521700"/>
            </a:xfrm>
            <a:prstGeom prst="straightConnector1">
              <a:avLst/>
            </a:prstGeom>
            <a:noFill/>
            <a:ln w="38100" cap="flat" cmpd="sng">
              <a:solidFill>
                <a:srgbClr val="FF0000"/>
              </a:solidFill>
              <a:prstDash val="solid"/>
              <a:round/>
              <a:headEnd type="none" w="med" len="med"/>
              <a:tailEnd type="none" w="med" len="med"/>
            </a:ln>
          </p:spPr>
        </p:cxnSp>
        <p:cxnSp>
          <p:nvCxnSpPr>
            <p:cNvPr id="71" name="Google Shape;901;p85"/>
            <p:cNvCxnSpPr/>
            <p:nvPr/>
          </p:nvCxnSpPr>
          <p:spPr>
            <a:xfrm flipH="1">
              <a:off x="4199587" y="2920169"/>
              <a:ext cx="803100" cy="792300"/>
            </a:xfrm>
            <a:prstGeom prst="straightConnector1">
              <a:avLst/>
            </a:prstGeom>
            <a:noFill/>
            <a:ln w="38100" cap="flat" cmpd="sng">
              <a:solidFill>
                <a:srgbClr val="FF0000"/>
              </a:solidFill>
              <a:prstDash val="solid"/>
              <a:round/>
              <a:headEnd type="none" w="med" len="med"/>
              <a:tailEnd type="none" w="med" len="med"/>
            </a:ln>
          </p:spPr>
        </p:cxnSp>
        <p:cxnSp>
          <p:nvCxnSpPr>
            <p:cNvPr id="72" name="Google Shape;902;p85"/>
            <p:cNvCxnSpPr/>
            <p:nvPr/>
          </p:nvCxnSpPr>
          <p:spPr>
            <a:xfrm flipH="1">
              <a:off x="5138650" y="2149225"/>
              <a:ext cx="244200" cy="390900"/>
            </a:xfrm>
            <a:prstGeom prst="straightConnector1">
              <a:avLst/>
            </a:prstGeom>
            <a:noFill/>
            <a:ln w="38100" cap="flat" cmpd="sng">
              <a:solidFill>
                <a:srgbClr val="FF0000"/>
              </a:solidFill>
              <a:prstDash val="solid"/>
              <a:round/>
              <a:headEnd type="none" w="med" len="med"/>
              <a:tailEnd type="none" w="med" len="med"/>
            </a:ln>
          </p:spPr>
        </p:cxnSp>
        <p:cxnSp>
          <p:nvCxnSpPr>
            <p:cNvPr id="74" name="Google Shape;904;p85"/>
            <p:cNvCxnSpPr/>
            <p:nvPr/>
          </p:nvCxnSpPr>
          <p:spPr>
            <a:xfrm rot="10800000" flipH="1">
              <a:off x="5284812" y="2139569"/>
              <a:ext cx="322800" cy="845700"/>
            </a:xfrm>
            <a:prstGeom prst="straightConnector1">
              <a:avLst/>
            </a:prstGeom>
            <a:noFill/>
            <a:ln w="38100" cap="flat" cmpd="sng">
              <a:solidFill>
                <a:srgbClr val="FF0000"/>
              </a:solidFill>
              <a:prstDash val="solid"/>
              <a:round/>
              <a:headEnd type="none" w="med" len="med"/>
              <a:tailEnd type="none" w="med" len="med"/>
            </a:ln>
          </p:spPr>
        </p:cxnSp>
        <p:cxnSp>
          <p:nvCxnSpPr>
            <p:cNvPr id="76" name="Google Shape;906;p85"/>
            <p:cNvCxnSpPr/>
            <p:nvPr/>
          </p:nvCxnSpPr>
          <p:spPr>
            <a:xfrm rot="10800000" flipH="1">
              <a:off x="4581775" y="4034800"/>
              <a:ext cx="2168700" cy="439500"/>
            </a:xfrm>
            <a:prstGeom prst="straightConnector1">
              <a:avLst/>
            </a:prstGeom>
            <a:noFill/>
            <a:ln w="38100" cap="flat" cmpd="sng">
              <a:solidFill>
                <a:srgbClr val="FF0000"/>
              </a:solidFill>
              <a:prstDash val="solid"/>
              <a:round/>
              <a:headEnd type="none" w="med" len="med"/>
              <a:tailEnd type="none" w="med" len="med"/>
            </a:ln>
          </p:spPr>
        </p:cxnSp>
      </p:grpSp>
      <p:grpSp>
        <p:nvGrpSpPr>
          <p:cNvPr id="81" name="Google Shape;911;p85"/>
          <p:cNvGrpSpPr/>
          <p:nvPr/>
        </p:nvGrpSpPr>
        <p:grpSpPr>
          <a:xfrm>
            <a:off x="4888674" y="3165555"/>
            <a:ext cx="2723400" cy="2119800"/>
            <a:chOff x="3870775" y="2891800"/>
            <a:chExt cx="2723400" cy="2119800"/>
          </a:xfrm>
        </p:grpSpPr>
        <p:cxnSp>
          <p:nvCxnSpPr>
            <p:cNvPr id="82" name="Google Shape;912;p85"/>
            <p:cNvCxnSpPr/>
            <p:nvPr/>
          </p:nvCxnSpPr>
          <p:spPr>
            <a:xfrm rot="10800000" flipH="1">
              <a:off x="4083550" y="3741625"/>
              <a:ext cx="126900" cy="762000"/>
            </a:xfrm>
            <a:prstGeom prst="straightConnector1">
              <a:avLst/>
            </a:prstGeom>
            <a:noFill/>
            <a:ln w="38100" cap="flat" cmpd="sng">
              <a:solidFill>
                <a:srgbClr val="FF0000"/>
              </a:solidFill>
              <a:prstDash val="solid"/>
              <a:round/>
              <a:headEnd type="none" w="med" len="med"/>
              <a:tailEnd type="none" w="med" len="med"/>
            </a:ln>
          </p:spPr>
        </p:cxnSp>
        <p:cxnSp>
          <p:nvCxnSpPr>
            <p:cNvPr id="83" name="Google Shape;913;p85"/>
            <p:cNvCxnSpPr/>
            <p:nvPr/>
          </p:nvCxnSpPr>
          <p:spPr>
            <a:xfrm rot="10800000">
              <a:off x="5815275" y="2918875"/>
              <a:ext cx="95100" cy="138900"/>
            </a:xfrm>
            <a:prstGeom prst="straightConnector1">
              <a:avLst/>
            </a:prstGeom>
            <a:noFill/>
            <a:ln w="38100" cap="flat" cmpd="sng">
              <a:solidFill>
                <a:srgbClr val="FF0000"/>
              </a:solidFill>
              <a:prstDash val="solid"/>
              <a:round/>
              <a:headEnd type="none" w="med" len="med"/>
              <a:tailEnd type="none" w="med" len="med"/>
            </a:ln>
          </p:spPr>
        </p:cxnSp>
        <p:cxnSp>
          <p:nvCxnSpPr>
            <p:cNvPr id="84" name="Google Shape;914;p85"/>
            <p:cNvCxnSpPr/>
            <p:nvPr/>
          </p:nvCxnSpPr>
          <p:spPr>
            <a:xfrm>
              <a:off x="4210550" y="3790450"/>
              <a:ext cx="165000" cy="714300"/>
            </a:xfrm>
            <a:prstGeom prst="straightConnector1">
              <a:avLst/>
            </a:prstGeom>
            <a:noFill/>
            <a:ln w="38100" cap="flat" cmpd="sng">
              <a:solidFill>
                <a:srgbClr val="FF0000"/>
              </a:solidFill>
              <a:prstDash val="solid"/>
              <a:round/>
              <a:headEnd type="none" w="med" len="med"/>
              <a:tailEnd type="none" w="med" len="med"/>
            </a:ln>
          </p:spPr>
        </p:cxnSp>
        <p:cxnSp>
          <p:nvCxnSpPr>
            <p:cNvPr id="85" name="Google Shape;915;p85"/>
            <p:cNvCxnSpPr/>
            <p:nvPr/>
          </p:nvCxnSpPr>
          <p:spPr>
            <a:xfrm rot="10800000" flipH="1">
              <a:off x="4358821" y="4483990"/>
              <a:ext cx="232800" cy="20700"/>
            </a:xfrm>
            <a:prstGeom prst="straightConnector1">
              <a:avLst/>
            </a:prstGeom>
            <a:noFill/>
            <a:ln w="38100" cap="flat" cmpd="sng">
              <a:solidFill>
                <a:srgbClr val="FF0000"/>
              </a:solidFill>
              <a:prstDash val="solid"/>
              <a:round/>
              <a:headEnd type="none" w="med" len="med"/>
              <a:tailEnd type="none" w="med" len="med"/>
            </a:ln>
          </p:spPr>
        </p:cxnSp>
        <p:cxnSp>
          <p:nvCxnSpPr>
            <p:cNvPr id="87" name="Google Shape;917;p85"/>
            <p:cNvCxnSpPr/>
            <p:nvPr/>
          </p:nvCxnSpPr>
          <p:spPr>
            <a:xfrm flipH="1">
              <a:off x="5473725" y="3028450"/>
              <a:ext cx="202200" cy="285300"/>
            </a:xfrm>
            <a:prstGeom prst="straightConnector1">
              <a:avLst/>
            </a:prstGeom>
            <a:noFill/>
            <a:ln w="38100" cap="flat" cmpd="sng">
              <a:solidFill>
                <a:srgbClr val="FF0000"/>
              </a:solidFill>
              <a:prstDash val="solid"/>
              <a:round/>
              <a:headEnd type="none" w="med" len="med"/>
              <a:tailEnd type="none" w="med" len="med"/>
            </a:ln>
          </p:spPr>
        </p:cxnSp>
        <p:cxnSp>
          <p:nvCxnSpPr>
            <p:cNvPr id="88" name="Google Shape;918;p85"/>
            <p:cNvCxnSpPr/>
            <p:nvPr/>
          </p:nvCxnSpPr>
          <p:spPr>
            <a:xfrm rot="10800000" flipH="1">
              <a:off x="3870775" y="3731946"/>
              <a:ext cx="320100" cy="814800"/>
            </a:xfrm>
            <a:prstGeom prst="straightConnector1">
              <a:avLst/>
            </a:prstGeom>
            <a:noFill/>
            <a:ln w="38100" cap="flat" cmpd="sng">
              <a:solidFill>
                <a:srgbClr val="FF0000"/>
              </a:solidFill>
              <a:prstDash val="solid"/>
              <a:round/>
              <a:headEnd type="none" w="med" len="med"/>
              <a:tailEnd type="none" w="med" len="med"/>
            </a:ln>
          </p:spPr>
        </p:cxnSp>
        <p:cxnSp>
          <p:nvCxnSpPr>
            <p:cNvPr id="89" name="Google Shape;919;p85"/>
            <p:cNvCxnSpPr/>
            <p:nvPr/>
          </p:nvCxnSpPr>
          <p:spPr>
            <a:xfrm flipH="1">
              <a:off x="4199700" y="3321550"/>
              <a:ext cx="1290600" cy="390900"/>
            </a:xfrm>
            <a:prstGeom prst="straightConnector1">
              <a:avLst/>
            </a:prstGeom>
            <a:noFill/>
            <a:ln w="38100" cap="flat" cmpd="sng">
              <a:solidFill>
                <a:srgbClr val="FF0000"/>
              </a:solidFill>
              <a:prstDash val="solid"/>
              <a:round/>
              <a:headEnd type="none" w="med" len="med"/>
              <a:tailEnd type="none" w="med" len="med"/>
            </a:ln>
          </p:spPr>
        </p:cxnSp>
        <p:cxnSp>
          <p:nvCxnSpPr>
            <p:cNvPr id="90" name="Google Shape;920;p85"/>
            <p:cNvCxnSpPr/>
            <p:nvPr/>
          </p:nvCxnSpPr>
          <p:spPr>
            <a:xfrm flipH="1">
              <a:off x="4601350" y="3057775"/>
              <a:ext cx="1269900" cy="1436100"/>
            </a:xfrm>
            <a:prstGeom prst="straightConnector1">
              <a:avLst/>
            </a:prstGeom>
            <a:noFill/>
            <a:ln w="38100" cap="flat" cmpd="sng">
              <a:solidFill>
                <a:srgbClr val="FF0000"/>
              </a:solidFill>
              <a:prstDash val="solid"/>
              <a:round/>
              <a:headEnd type="none" w="med" len="med"/>
              <a:tailEnd type="none" w="med" len="med"/>
            </a:ln>
          </p:spPr>
        </p:cxnSp>
        <p:cxnSp>
          <p:nvCxnSpPr>
            <p:cNvPr id="91" name="Google Shape;921;p85"/>
            <p:cNvCxnSpPr/>
            <p:nvPr/>
          </p:nvCxnSpPr>
          <p:spPr>
            <a:xfrm rot="10800000" flipH="1">
              <a:off x="5675925" y="2891800"/>
              <a:ext cx="126900" cy="126900"/>
            </a:xfrm>
            <a:prstGeom prst="straightConnector1">
              <a:avLst/>
            </a:prstGeom>
            <a:noFill/>
            <a:ln w="38100" cap="flat" cmpd="sng">
              <a:solidFill>
                <a:srgbClr val="FF0000"/>
              </a:solidFill>
              <a:prstDash val="solid"/>
              <a:round/>
              <a:headEnd type="none" w="med" len="med"/>
              <a:tailEnd type="none" w="med" len="med"/>
            </a:ln>
          </p:spPr>
        </p:cxnSp>
        <p:cxnSp>
          <p:nvCxnSpPr>
            <p:cNvPr id="93" name="Google Shape;923;p85"/>
            <p:cNvCxnSpPr/>
            <p:nvPr/>
          </p:nvCxnSpPr>
          <p:spPr>
            <a:xfrm>
              <a:off x="4581775" y="4474300"/>
              <a:ext cx="2012400" cy="537300"/>
            </a:xfrm>
            <a:prstGeom prst="straightConnector1">
              <a:avLst/>
            </a:prstGeom>
            <a:noFill/>
            <a:ln w="38100" cap="flat" cmpd="sng">
              <a:solidFill>
                <a:srgbClr val="FF0000"/>
              </a:solidFill>
              <a:prstDash val="solid"/>
              <a:round/>
              <a:headEnd type="none" w="med" len="med"/>
              <a:tailEnd type="none" w="med" len="med"/>
            </a:ln>
          </p:spPr>
        </p:cxnSp>
        <p:cxnSp>
          <p:nvCxnSpPr>
            <p:cNvPr id="96" name="Google Shape;926;p85"/>
            <p:cNvCxnSpPr/>
            <p:nvPr/>
          </p:nvCxnSpPr>
          <p:spPr>
            <a:xfrm rot="10800000" flipH="1">
              <a:off x="3878375" y="4483975"/>
              <a:ext cx="225300" cy="97800"/>
            </a:xfrm>
            <a:prstGeom prst="straightConnector1">
              <a:avLst/>
            </a:prstGeom>
            <a:noFill/>
            <a:ln w="38100" cap="flat" cmpd="sng">
              <a:solidFill>
                <a:srgbClr val="FF0000"/>
              </a:solidFill>
              <a:prstDash val="solid"/>
              <a:round/>
              <a:headEnd type="none" w="med" len="med"/>
              <a:tailEnd type="none" w="med" len="med"/>
            </a:ln>
          </p:spPr>
        </p:cxnSp>
      </p:grpSp>
      <p:sp>
        <p:nvSpPr>
          <p:cNvPr id="97" name="Google Shape;863;p85"/>
          <p:cNvSpPr txBox="1"/>
          <p:nvPr/>
        </p:nvSpPr>
        <p:spPr>
          <a:xfrm>
            <a:off x="9138981" y="2611024"/>
            <a:ext cx="2675068" cy="839114"/>
          </a:xfrm>
          <a:prstGeom prst="roundRect">
            <a:avLst/>
          </a:prstGeom>
          <a:solidFill>
            <a:schemeClr val="bg1">
              <a:lumMod val="95000"/>
            </a:schemeClr>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algn="ctr">
              <a:spcBef>
                <a:spcPts val="360"/>
              </a:spcBef>
            </a:pPr>
            <a:r>
              <a:rPr lang="en-US" sz="1600" dirty="0">
                <a:solidFill>
                  <a:schemeClr val="tx1"/>
                </a:solidFill>
                <a:latin typeface="Merriweather Sans" charset="0"/>
                <a:ea typeface="Merriweather Sans" charset="0"/>
                <a:cs typeface="Merriweather Sans" charset="0"/>
              </a:rPr>
              <a:t>Edges reflect </a:t>
            </a:r>
            <a:br>
              <a:rPr lang="en-US" sz="1600" dirty="0">
                <a:solidFill>
                  <a:schemeClr val="tx1"/>
                </a:solidFill>
                <a:latin typeface="Merriweather Sans" charset="0"/>
                <a:ea typeface="Merriweather Sans" charset="0"/>
                <a:cs typeface="Merriweather Sans" charset="0"/>
              </a:rPr>
            </a:br>
            <a:r>
              <a:rPr lang="en-US" sz="1600" dirty="0">
                <a:solidFill>
                  <a:schemeClr val="tx1"/>
                </a:solidFill>
                <a:latin typeface="Merriweather Sans" charset="0"/>
                <a:ea typeface="Merriweather Sans" charset="0"/>
                <a:cs typeface="Merriweather Sans" charset="0"/>
              </a:rPr>
              <a:t>similarity / entailment </a:t>
            </a:r>
            <a:endParaRPr sz="1600" dirty="0">
              <a:solidFill>
                <a:schemeClr val="tx1"/>
              </a:solidFill>
              <a:latin typeface="Merriweather Sans" charset="0"/>
              <a:ea typeface="Merriweather Sans" charset="0"/>
              <a:cs typeface="Merriweather Sans" charset="0"/>
            </a:endParaRPr>
          </a:p>
        </p:txBody>
      </p:sp>
      <p:cxnSp>
        <p:nvCxnSpPr>
          <p:cNvPr id="102" name="Curved Connector 101">
            <a:extLst>
              <a:ext uri="{FF2B5EF4-FFF2-40B4-BE49-F238E27FC236}">
                <a16:creationId xmlns:a16="http://schemas.microsoft.com/office/drawing/2014/main" id="{548406E5-F887-574B-BF53-0A2B38684331}"/>
              </a:ext>
            </a:extLst>
          </p:cNvPr>
          <p:cNvCxnSpPr>
            <a:cxnSpLocks/>
            <a:stCxn id="99" idx="3"/>
            <a:endCxn id="12" idx="1"/>
          </p:cNvCxnSpPr>
          <p:nvPr/>
        </p:nvCxnSpPr>
        <p:spPr>
          <a:xfrm flipV="1">
            <a:off x="3274556" y="3045626"/>
            <a:ext cx="2528009" cy="355916"/>
          </a:xfrm>
          <a:prstGeom prst="curvedConnector3">
            <a:avLst>
              <a:gd name="adj1" fmla="val 50000"/>
            </a:avLst>
          </a:prstGeom>
          <a:ln w="53975">
            <a:solidFill>
              <a:srgbClr val="8DAEF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FE859229-1D77-3F48-989C-88C9B8C2C939}"/>
              </a:ext>
            </a:extLst>
          </p:cNvPr>
          <p:cNvCxnSpPr>
            <a:cxnSpLocks/>
            <a:stCxn id="100" idx="3"/>
          </p:cNvCxnSpPr>
          <p:nvPr/>
        </p:nvCxnSpPr>
        <p:spPr>
          <a:xfrm>
            <a:off x="3288994" y="3951642"/>
            <a:ext cx="1156479" cy="6721"/>
          </a:xfrm>
          <a:prstGeom prst="curvedConnector3">
            <a:avLst>
              <a:gd name="adj1" fmla="val 50000"/>
            </a:avLst>
          </a:prstGeom>
          <a:ln w="53975">
            <a:solidFill>
              <a:srgbClr val="D6A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D1F8A1B0-AB6D-BE47-8DC5-ACAA98E31A27}"/>
              </a:ext>
            </a:extLst>
          </p:cNvPr>
          <p:cNvGrpSpPr/>
          <p:nvPr/>
        </p:nvGrpSpPr>
        <p:grpSpPr>
          <a:xfrm>
            <a:off x="9933231" y="4889000"/>
            <a:ext cx="2116538" cy="874162"/>
            <a:chOff x="4014953" y="3239642"/>
            <a:chExt cx="2116538" cy="874162"/>
          </a:xfrm>
        </p:grpSpPr>
        <p:sp>
          <p:nvSpPr>
            <p:cNvPr id="116" name="Rounded Rectangular Callout 115">
              <a:extLst>
                <a:ext uri="{FF2B5EF4-FFF2-40B4-BE49-F238E27FC236}">
                  <a16:creationId xmlns:a16="http://schemas.microsoft.com/office/drawing/2014/main" id="{A7DD7DB2-D75C-A341-B7D2-29C3D199988D}"/>
                </a:ext>
              </a:extLst>
            </p:cNvPr>
            <p:cNvSpPr/>
            <p:nvPr/>
          </p:nvSpPr>
          <p:spPr>
            <a:xfrm>
              <a:off x="4014953" y="3239642"/>
              <a:ext cx="2116538" cy="525599"/>
            </a:xfrm>
            <a:prstGeom prst="wedgeRoundRectCallout">
              <a:avLst>
                <a:gd name="adj1" fmla="val -71317"/>
                <a:gd name="adj2" fmla="val 59797"/>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Abductive reasoning</a:t>
              </a:r>
            </a:p>
          </p:txBody>
        </p:sp>
        <p:sp>
          <p:nvSpPr>
            <p:cNvPr id="117" name="Rectangle 116">
              <a:extLst>
                <a:ext uri="{FF2B5EF4-FFF2-40B4-BE49-F238E27FC236}">
                  <a16:creationId xmlns:a16="http://schemas.microsoft.com/office/drawing/2014/main" id="{E7411F3F-DB4F-CA44-9706-EEA7D555103D}"/>
                </a:ext>
              </a:extLst>
            </p:cNvPr>
            <p:cNvSpPr/>
            <p:nvPr/>
          </p:nvSpPr>
          <p:spPr>
            <a:xfrm>
              <a:off x="4420543" y="3790639"/>
              <a:ext cx="1459054" cy="323165"/>
            </a:xfrm>
            <a:prstGeom prst="rect">
              <a:avLst/>
            </a:prstGeom>
          </p:spPr>
          <p:txBody>
            <a:bodyPr wrap="none">
              <a:spAutoFit/>
            </a:bodyPr>
            <a:lstStyle/>
            <a:p>
              <a:pPr algn="ctr"/>
              <a:r>
                <a:rPr lang="en-US" sz="1500">
                  <a:solidFill>
                    <a:schemeClr val="bg1">
                      <a:lumMod val="50000"/>
                    </a:schemeClr>
                  </a:solidFill>
                  <a:latin typeface="Merriweather Sans" charset="0"/>
                  <a:ea typeface="Merriweather Sans" charset="0"/>
                  <a:cs typeface="Merriweather Sans" charset="0"/>
                </a:rPr>
                <a:t>[Peirce, 1883]</a:t>
              </a:r>
            </a:p>
          </p:txBody>
        </p:sp>
      </p:grpSp>
    </p:spTree>
    <p:extLst>
      <p:ext uri="{BB962C8B-B14F-4D97-AF65-F5344CB8AC3E}">
        <p14:creationId xmlns:p14="http://schemas.microsoft.com/office/powerpoint/2010/main" val="224706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1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
                                        <p:tgtEl>
                                          <p:spTgt spid="8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
                                        <p:tgtEl>
                                          <p:spTgt spid="81"/>
                                        </p:tgtEl>
                                      </p:cBhvr>
                                    </p:animEffect>
                                    <p:set>
                                      <p:cBhvr>
                                        <p:cTn id="23" dur="1" fill="hold">
                                          <p:stCondLst>
                                            <p:cond delay="9"/>
                                          </p:stCondLst>
                                        </p:cTn>
                                        <p:tgtEl>
                                          <p:spTgt spid="8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1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
                                        <p:tgtEl>
                                          <p:spTgt spid="62"/>
                                        </p:tgtEl>
                                      </p:cBhvr>
                                    </p:animEffect>
                                    <p:set>
                                      <p:cBhvr>
                                        <p:cTn id="31" dur="1" fill="hold">
                                          <p:stCondLst>
                                            <p:cond delay="9"/>
                                          </p:stCondLst>
                                        </p:cTn>
                                        <p:tgtEl>
                                          <p:spTgt spid="6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80E4A-D5D8-2D4C-B0DF-7BF90E5651E7}"/>
              </a:ext>
            </a:extLst>
          </p:cNvPr>
          <p:cNvSpPr>
            <a:spLocks noGrp="1"/>
          </p:cNvSpPr>
          <p:nvPr>
            <p:ph idx="1"/>
          </p:nvPr>
        </p:nvSpPr>
        <p:spPr/>
        <p:txBody>
          <a:bodyPr/>
          <a:lstStyle/>
          <a:p>
            <a:r>
              <a:rPr lang="en-US" sz="2400"/>
              <a:t>A discrete </a:t>
            </a:r>
            <a:r>
              <a:rPr lang="en-US" sz="2400" b="1"/>
              <a:t>optimization</a:t>
            </a:r>
            <a:r>
              <a:rPr lang="en-US" sz="2400"/>
              <a:t> approach to QA for multiple-choice questions</a:t>
            </a:r>
            <a:endParaRPr lang="en-US" sz="2000"/>
          </a:p>
          <a:p>
            <a:endParaRPr lang="en-US"/>
          </a:p>
        </p:txBody>
      </p:sp>
      <p:sp>
        <p:nvSpPr>
          <p:cNvPr id="3" name="Slide Number Placeholder 2">
            <a:extLst>
              <a:ext uri="{FF2B5EF4-FFF2-40B4-BE49-F238E27FC236}">
                <a16:creationId xmlns:a16="http://schemas.microsoft.com/office/drawing/2014/main" id="{9535963F-63C2-FA48-B0BD-3A080FBF5BEE}"/>
              </a:ext>
            </a:extLst>
          </p:cNvPr>
          <p:cNvSpPr>
            <a:spLocks noGrp="1"/>
          </p:cNvSpPr>
          <p:nvPr>
            <p:ph type="sldNum" sz="quarter" idx="12"/>
          </p:nvPr>
        </p:nvSpPr>
        <p:spPr/>
        <p:txBody>
          <a:bodyPr/>
          <a:lstStyle/>
          <a:p>
            <a:fld id="{86B4B35C-345F-9846-8E6A-29269C850829}" type="slidenum">
              <a:rPr lang="en-US" smtClean="0"/>
              <a:pPr/>
              <a:t>27</a:t>
            </a:fld>
            <a:endParaRPr lang="en-US"/>
          </a:p>
        </p:txBody>
      </p:sp>
      <p:sp>
        <p:nvSpPr>
          <p:cNvPr id="4" name="Title 3">
            <a:extLst>
              <a:ext uri="{FF2B5EF4-FFF2-40B4-BE49-F238E27FC236}">
                <a16:creationId xmlns:a16="http://schemas.microsoft.com/office/drawing/2014/main" id="{17E03D17-CD81-F54E-802C-7EE8F086DFC9}"/>
              </a:ext>
            </a:extLst>
          </p:cNvPr>
          <p:cNvSpPr>
            <a:spLocks noGrp="1"/>
          </p:cNvSpPr>
          <p:nvPr>
            <p:ph type="title"/>
          </p:nvPr>
        </p:nvSpPr>
        <p:spPr/>
        <p:txBody>
          <a:bodyPr/>
          <a:lstStyle/>
          <a:p>
            <a:r>
              <a:rPr lang="en-US" dirty="0"/>
              <a:t>Framework Overview</a:t>
            </a:r>
          </a:p>
        </p:txBody>
      </p:sp>
      <p:sp>
        <p:nvSpPr>
          <p:cNvPr id="6" name="Google Shape;475;p33">
            <a:extLst>
              <a:ext uri="{FF2B5EF4-FFF2-40B4-BE49-F238E27FC236}">
                <a16:creationId xmlns:a16="http://schemas.microsoft.com/office/drawing/2014/main" id="{F61B33D6-A4E5-E24D-9CAE-20992C19768C}"/>
              </a:ext>
            </a:extLst>
          </p:cNvPr>
          <p:cNvSpPr/>
          <p:nvPr/>
        </p:nvSpPr>
        <p:spPr>
          <a:xfrm>
            <a:off x="1496773" y="2289691"/>
            <a:ext cx="9110261" cy="2943148"/>
          </a:xfrm>
          <a:prstGeom prst="rect">
            <a:avLst/>
          </a:prstGeom>
          <a:solidFill>
            <a:srgbClr val="DAE5F1"/>
          </a:solidFill>
          <a:ln>
            <a:noFill/>
          </a:ln>
        </p:spPr>
        <p:txBody>
          <a:bodyPr spcFirstLastPara="1" wrap="square" lIns="91425" tIns="45700" rIns="91425" bIns="45700" anchor="ctr" anchorCtr="0">
            <a:noAutofit/>
          </a:bodyPr>
          <a:lstStyle/>
          <a:p>
            <a:pPr algn="ctr"/>
            <a:endParaRPr b="1" dirty="0">
              <a:solidFill>
                <a:schemeClr val="dk1"/>
              </a:solidFill>
              <a:latin typeface="Arial"/>
              <a:ea typeface="Arial"/>
              <a:cs typeface="Arial"/>
              <a:sym typeface="Arial"/>
            </a:endParaRPr>
          </a:p>
        </p:txBody>
      </p:sp>
      <p:sp>
        <p:nvSpPr>
          <p:cNvPr id="7" name="Google Shape;476;p33">
            <a:extLst>
              <a:ext uri="{FF2B5EF4-FFF2-40B4-BE49-F238E27FC236}">
                <a16:creationId xmlns:a16="http://schemas.microsoft.com/office/drawing/2014/main" id="{E8938B1F-684C-704B-8F68-36811BA5D46D}"/>
              </a:ext>
            </a:extLst>
          </p:cNvPr>
          <p:cNvSpPr/>
          <p:nvPr/>
        </p:nvSpPr>
        <p:spPr>
          <a:xfrm>
            <a:off x="5419506" y="2543115"/>
            <a:ext cx="1371600" cy="965776"/>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r>
              <a:rPr lang="en-US" b="1" dirty="0">
                <a:solidFill>
                  <a:schemeClr val="lt1"/>
                </a:solidFill>
                <a:latin typeface="Arial"/>
                <a:ea typeface="Arial"/>
                <a:cs typeface="Arial"/>
                <a:sym typeface="Arial"/>
              </a:rPr>
              <a:t>Model Builder</a:t>
            </a:r>
            <a:endParaRPr b="1" dirty="0">
              <a:solidFill>
                <a:schemeClr val="lt1"/>
              </a:solidFill>
              <a:latin typeface="Arial"/>
              <a:ea typeface="Arial"/>
              <a:cs typeface="Arial"/>
              <a:sym typeface="Arial"/>
            </a:endParaRPr>
          </a:p>
        </p:txBody>
      </p:sp>
      <p:sp>
        <p:nvSpPr>
          <p:cNvPr id="8" name="Google Shape;477;p33">
            <a:extLst>
              <a:ext uri="{FF2B5EF4-FFF2-40B4-BE49-F238E27FC236}">
                <a16:creationId xmlns:a16="http://schemas.microsoft.com/office/drawing/2014/main" id="{3FE9E4BC-4C19-774D-BFB0-AB42F9B2DB41}"/>
              </a:ext>
            </a:extLst>
          </p:cNvPr>
          <p:cNvSpPr/>
          <p:nvPr/>
        </p:nvSpPr>
        <p:spPr>
          <a:xfrm rot="16200000">
            <a:off x="4333151" y="2193936"/>
            <a:ext cx="228600" cy="1944110"/>
          </a:xfrm>
          <a:prstGeom prst="downArrow">
            <a:avLst>
              <a:gd name="adj1" fmla="val 50000"/>
              <a:gd name="adj2" fmla="val 50000"/>
            </a:avLst>
          </a:prstGeom>
          <a:solidFill>
            <a:srgbClr val="C00000"/>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0" name="Google Shape;479;p33">
            <a:extLst>
              <a:ext uri="{FF2B5EF4-FFF2-40B4-BE49-F238E27FC236}">
                <a16:creationId xmlns:a16="http://schemas.microsoft.com/office/drawing/2014/main" id="{C52F07D6-0CEF-0B48-8D45-5F4EC8B32CBC}"/>
              </a:ext>
            </a:extLst>
          </p:cNvPr>
          <p:cNvSpPr txBox="1"/>
          <p:nvPr/>
        </p:nvSpPr>
        <p:spPr>
          <a:xfrm>
            <a:off x="2357453" y="2367189"/>
            <a:ext cx="1879541" cy="584776"/>
          </a:xfrm>
          <a:prstGeom prst="rect">
            <a:avLst/>
          </a:prstGeom>
          <a:noFill/>
          <a:ln>
            <a:noFill/>
          </a:ln>
        </p:spPr>
        <p:txBody>
          <a:bodyPr spcFirstLastPara="1" wrap="square" lIns="91425" tIns="45700" rIns="91425" bIns="45700" anchor="t" anchorCtr="0">
            <a:noAutofit/>
          </a:bodyPr>
          <a:lstStyle/>
          <a:p>
            <a:pPr algn="ctr"/>
            <a:r>
              <a:rPr lang="en-US" sz="1600" dirty="0">
                <a:solidFill>
                  <a:schemeClr val="dk1"/>
                </a:solidFill>
                <a:latin typeface="Arial"/>
                <a:ea typeface="Arial"/>
                <a:cs typeface="Arial"/>
                <a:sym typeface="Arial"/>
              </a:rPr>
              <a:t>Question </a:t>
            </a:r>
            <a:r>
              <a:rPr lang="en-US" sz="1600" b="1" dirty="0">
                <a:solidFill>
                  <a:schemeClr val="dk1"/>
                </a:solidFill>
                <a:latin typeface="Arial"/>
                <a:ea typeface="Arial"/>
                <a:cs typeface="Arial"/>
                <a:sym typeface="Arial"/>
              </a:rPr>
              <a:t>Q</a:t>
            </a:r>
            <a:r>
              <a:rPr lang="en-US" sz="1600" dirty="0">
                <a:solidFill>
                  <a:schemeClr val="dk1"/>
                </a:solidFill>
                <a:latin typeface="Arial"/>
                <a:ea typeface="Arial"/>
                <a:cs typeface="Arial"/>
                <a:sym typeface="Arial"/>
              </a:rPr>
              <a:t> with</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answer options </a:t>
            </a:r>
            <a:r>
              <a:rPr lang="en-US" sz="1600" b="1" dirty="0">
                <a:solidFill>
                  <a:schemeClr val="dk1"/>
                </a:solidFill>
                <a:latin typeface="Arial"/>
                <a:ea typeface="Arial"/>
                <a:cs typeface="Arial"/>
                <a:sym typeface="Arial"/>
              </a:rPr>
              <a:t>A</a:t>
            </a:r>
            <a:endParaRPr b="1" dirty="0"/>
          </a:p>
        </p:txBody>
      </p:sp>
      <p:sp>
        <p:nvSpPr>
          <p:cNvPr id="11" name="Google Shape;480;p33">
            <a:extLst>
              <a:ext uri="{FF2B5EF4-FFF2-40B4-BE49-F238E27FC236}">
                <a16:creationId xmlns:a16="http://schemas.microsoft.com/office/drawing/2014/main" id="{81D12EAF-C660-7245-8151-21E450EBEA31}"/>
              </a:ext>
            </a:extLst>
          </p:cNvPr>
          <p:cNvSpPr txBox="1"/>
          <p:nvPr/>
        </p:nvSpPr>
        <p:spPr>
          <a:xfrm>
            <a:off x="2427169" y="4349013"/>
            <a:ext cx="2099474" cy="584776"/>
          </a:xfrm>
          <a:prstGeom prst="rect">
            <a:avLst/>
          </a:prstGeom>
          <a:noFill/>
          <a:ln>
            <a:noFill/>
          </a:ln>
        </p:spPr>
        <p:txBody>
          <a:bodyPr spcFirstLastPara="1" wrap="square" lIns="91425" tIns="45700" rIns="91425" bIns="45700" anchor="t" anchorCtr="0">
            <a:noAutofit/>
          </a:bodyPr>
          <a:lstStyle/>
          <a:p>
            <a:pPr algn="ctr"/>
            <a:r>
              <a:rPr lang="en-US" dirty="0"/>
              <a:t>Evidence Paragraph</a:t>
            </a:r>
          </a:p>
          <a:p>
            <a:pPr algn="ctr"/>
            <a:r>
              <a:rPr lang="en-US" dirty="0"/>
              <a:t>As raw text</a:t>
            </a:r>
            <a:endParaRPr dirty="0"/>
          </a:p>
        </p:txBody>
      </p:sp>
      <p:sp>
        <p:nvSpPr>
          <p:cNvPr id="12" name="Google Shape;481;p33">
            <a:extLst>
              <a:ext uri="{FF2B5EF4-FFF2-40B4-BE49-F238E27FC236}">
                <a16:creationId xmlns:a16="http://schemas.microsoft.com/office/drawing/2014/main" id="{3FF2A5FE-57C7-DA46-BCEB-E83B8467F806}"/>
              </a:ext>
            </a:extLst>
          </p:cNvPr>
          <p:cNvSpPr/>
          <p:nvPr/>
        </p:nvSpPr>
        <p:spPr>
          <a:xfrm>
            <a:off x="8013129" y="2594491"/>
            <a:ext cx="990600" cy="914400"/>
          </a:xfrm>
          <a:prstGeom prst="rect">
            <a:avLst/>
          </a:prstGeom>
          <a:solidFill>
            <a:srgbClr val="7F7F7F"/>
          </a:solidFill>
          <a:ln>
            <a:noFill/>
          </a:ln>
        </p:spPr>
        <p:txBody>
          <a:bodyPr spcFirstLastPara="1" wrap="square" lIns="91425" tIns="45700" rIns="91425" bIns="45700" anchor="ctr" anchorCtr="0">
            <a:noAutofit/>
          </a:bodyPr>
          <a:lstStyle/>
          <a:p>
            <a:pPr algn="ctr"/>
            <a:r>
              <a:rPr lang="en-US" b="1" dirty="0">
                <a:solidFill>
                  <a:schemeClr val="lt1"/>
                </a:solidFill>
                <a:latin typeface="Arial"/>
                <a:ea typeface="Arial"/>
                <a:cs typeface="Arial"/>
                <a:sym typeface="Arial"/>
              </a:rPr>
              <a:t>ILP</a:t>
            </a:r>
            <a:br>
              <a:rPr lang="en-US" b="1" dirty="0">
                <a:solidFill>
                  <a:schemeClr val="lt1"/>
                </a:solidFill>
                <a:latin typeface="Arial"/>
                <a:ea typeface="Arial"/>
                <a:cs typeface="Arial"/>
                <a:sym typeface="Arial"/>
              </a:rPr>
            </a:br>
            <a:r>
              <a:rPr lang="en-US" b="1" dirty="0">
                <a:solidFill>
                  <a:schemeClr val="lt1"/>
                </a:solidFill>
                <a:latin typeface="Arial"/>
                <a:ea typeface="Arial"/>
                <a:cs typeface="Arial"/>
                <a:sym typeface="Arial"/>
              </a:rPr>
              <a:t>Engine</a:t>
            </a:r>
            <a:endParaRPr b="1" dirty="0">
              <a:solidFill>
                <a:schemeClr val="lt1"/>
              </a:solidFill>
              <a:latin typeface="Arial"/>
              <a:ea typeface="Arial"/>
              <a:cs typeface="Arial"/>
              <a:sym typeface="Arial"/>
            </a:endParaRPr>
          </a:p>
        </p:txBody>
      </p:sp>
      <p:sp>
        <p:nvSpPr>
          <p:cNvPr id="13" name="Google Shape;482;p33">
            <a:extLst>
              <a:ext uri="{FF2B5EF4-FFF2-40B4-BE49-F238E27FC236}">
                <a16:creationId xmlns:a16="http://schemas.microsoft.com/office/drawing/2014/main" id="{8F0EFC66-6FAC-7947-8EB6-A97E9CF38393}"/>
              </a:ext>
            </a:extLst>
          </p:cNvPr>
          <p:cNvSpPr/>
          <p:nvPr/>
        </p:nvSpPr>
        <p:spPr>
          <a:xfrm rot="16200000">
            <a:off x="7286406" y="2480191"/>
            <a:ext cx="228600" cy="1219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4" name="Google Shape;483;p33">
            <a:extLst>
              <a:ext uri="{FF2B5EF4-FFF2-40B4-BE49-F238E27FC236}">
                <a16:creationId xmlns:a16="http://schemas.microsoft.com/office/drawing/2014/main" id="{95AB231B-F2E8-1A4F-91DD-34B89944EB14}"/>
              </a:ext>
            </a:extLst>
          </p:cNvPr>
          <p:cNvSpPr/>
          <p:nvPr/>
        </p:nvSpPr>
        <p:spPr>
          <a:xfrm>
            <a:off x="9551240" y="2992419"/>
            <a:ext cx="287866" cy="973672"/>
          </a:xfrm>
          <a:prstGeom prst="down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5" name="Google Shape;484;p33">
            <a:extLst>
              <a:ext uri="{FF2B5EF4-FFF2-40B4-BE49-F238E27FC236}">
                <a16:creationId xmlns:a16="http://schemas.microsoft.com/office/drawing/2014/main" id="{0AF5A41F-4C7C-6044-8FB8-34C7A8B16C71}"/>
              </a:ext>
            </a:extLst>
          </p:cNvPr>
          <p:cNvSpPr/>
          <p:nvPr/>
        </p:nvSpPr>
        <p:spPr>
          <a:xfrm rot="16200000">
            <a:off x="4733706" y="2137292"/>
            <a:ext cx="228600" cy="11430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7" name="Google Shape;486;p33">
            <a:extLst>
              <a:ext uri="{FF2B5EF4-FFF2-40B4-BE49-F238E27FC236}">
                <a16:creationId xmlns:a16="http://schemas.microsoft.com/office/drawing/2014/main" id="{766EAD21-2D89-064A-B402-267C3DBDBF5F}"/>
              </a:ext>
            </a:extLst>
          </p:cNvPr>
          <p:cNvSpPr txBox="1"/>
          <p:nvPr/>
        </p:nvSpPr>
        <p:spPr>
          <a:xfrm>
            <a:off x="8931541" y="3966091"/>
            <a:ext cx="1593365" cy="830997"/>
          </a:xfrm>
          <a:prstGeom prst="rect">
            <a:avLst/>
          </a:prstGeom>
          <a:noFill/>
          <a:ln>
            <a:noFill/>
          </a:ln>
        </p:spPr>
        <p:txBody>
          <a:bodyPr spcFirstLastPara="1" wrap="square" lIns="91425" tIns="45700" rIns="91425" bIns="45700" anchor="t" anchorCtr="0">
            <a:noAutofit/>
          </a:bodyPr>
          <a:lstStyle/>
          <a:p>
            <a:pPr algn="ctr"/>
            <a:r>
              <a:rPr lang="en-US" sz="1600" b="1" dirty="0" err="1">
                <a:solidFill>
                  <a:schemeClr val="dk1"/>
                </a:solidFill>
                <a:latin typeface="Arial"/>
                <a:ea typeface="Arial"/>
                <a:cs typeface="Arial"/>
                <a:sym typeface="Arial"/>
              </a:rPr>
              <a:t>a</a:t>
            </a:r>
            <a:r>
              <a:rPr lang="en-US" sz="1600" b="1" baseline="-25000" dirty="0" err="1">
                <a:solidFill>
                  <a:schemeClr val="dk1"/>
                </a:solidFill>
                <a:latin typeface="Arial"/>
                <a:ea typeface="Arial"/>
                <a:cs typeface="Arial"/>
                <a:sym typeface="Arial"/>
              </a:rPr>
              <a:t>i</a:t>
            </a:r>
            <a:r>
              <a:rPr lang="en-US" sz="1600" b="1" dirty="0">
                <a:solidFill>
                  <a:schemeClr val="dk1"/>
                </a:solidFill>
                <a:latin typeface="Arial"/>
                <a:ea typeface="Arial"/>
                <a:cs typeface="Arial"/>
                <a:sym typeface="Arial"/>
              </a:rPr>
              <a:t> ∈ A with</a:t>
            </a:r>
            <a:br>
              <a:rPr lang="en-US" sz="1600" b="1" dirty="0">
                <a:solidFill>
                  <a:schemeClr val="dk1"/>
                </a:solidFill>
                <a:latin typeface="Arial"/>
                <a:ea typeface="Arial"/>
                <a:cs typeface="Arial"/>
                <a:sym typeface="Arial"/>
              </a:rPr>
            </a:br>
            <a:r>
              <a:rPr lang="en-US" sz="1600" b="1" i="1" dirty="0">
                <a:solidFill>
                  <a:srgbClr val="008000"/>
                </a:solidFill>
                <a:latin typeface="Arial"/>
                <a:ea typeface="Arial"/>
                <a:cs typeface="Arial"/>
                <a:sym typeface="Arial"/>
              </a:rPr>
              <a:t>support graph</a:t>
            </a:r>
            <a:br>
              <a:rPr lang="en-US" sz="1600" b="1" dirty="0">
                <a:solidFill>
                  <a:schemeClr val="dk1"/>
                </a:solidFill>
                <a:latin typeface="Arial"/>
                <a:ea typeface="Arial"/>
                <a:cs typeface="Arial"/>
                <a:sym typeface="Arial"/>
              </a:rPr>
            </a:br>
            <a:r>
              <a:rPr lang="en-US" sz="1600" b="1" dirty="0">
                <a:solidFill>
                  <a:schemeClr val="dk1"/>
                </a:solidFill>
                <a:latin typeface="Arial"/>
                <a:ea typeface="Arial"/>
                <a:cs typeface="Arial"/>
                <a:sym typeface="Arial"/>
              </a:rPr>
              <a:t>+ </a:t>
            </a:r>
            <a:r>
              <a:rPr lang="en-US" sz="1600" b="1" dirty="0">
                <a:solidFill>
                  <a:srgbClr val="008000"/>
                </a:solidFill>
                <a:latin typeface="Arial"/>
                <a:ea typeface="Arial"/>
                <a:cs typeface="Arial"/>
                <a:sym typeface="Arial"/>
              </a:rPr>
              <a:t>score</a:t>
            </a:r>
            <a:endParaRPr sz="1600" b="1" dirty="0">
              <a:solidFill>
                <a:srgbClr val="008000"/>
              </a:solidFill>
              <a:latin typeface="Arial"/>
              <a:ea typeface="Arial"/>
              <a:cs typeface="Arial"/>
              <a:sym typeface="Arial"/>
            </a:endParaRPr>
          </a:p>
        </p:txBody>
      </p:sp>
      <p:sp>
        <p:nvSpPr>
          <p:cNvPr id="18" name="Google Shape;487;p33">
            <a:extLst>
              <a:ext uri="{FF2B5EF4-FFF2-40B4-BE49-F238E27FC236}">
                <a16:creationId xmlns:a16="http://schemas.microsoft.com/office/drawing/2014/main" id="{02580E5D-DD0E-4A41-ABD9-FB7D58A15CA6}"/>
              </a:ext>
            </a:extLst>
          </p:cNvPr>
          <p:cNvSpPr txBox="1"/>
          <p:nvPr/>
        </p:nvSpPr>
        <p:spPr>
          <a:xfrm>
            <a:off x="6827472" y="2594491"/>
            <a:ext cx="1145823" cy="400110"/>
          </a:xfrm>
          <a:prstGeom prst="rect">
            <a:avLst/>
          </a:prstGeom>
          <a:noFill/>
          <a:ln>
            <a:noFill/>
          </a:ln>
        </p:spPr>
        <p:txBody>
          <a:bodyPr spcFirstLastPara="1" wrap="square" lIns="91425" tIns="45700" rIns="91425" bIns="45700" anchor="t" anchorCtr="0">
            <a:noAutofit/>
          </a:bodyPr>
          <a:lstStyle/>
          <a:p>
            <a:r>
              <a:rPr lang="en-US" sz="2000" b="1" dirty="0">
                <a:solidFill>
                  <a:schemeClr val="dk1"/>
                </a:solidFill>
                <a:latin typeface="Arial"/>
                <a:ea typeface="Arial"/>
                <a:cs typeface="Arial"/>
                <a:sym typeface="Arial"/>
              </a:rPr>
              <a:t>M</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G</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Q</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A</a:t>
            </a:r>
            <a:r>
              <a:rPr lang="en-US" sz="1600" dirty="0">
                <a:solidFill>
                  <a:schemeClr val="dk1"/>
                </a:solidFill>
                <a:latin typeface="Arial"/>
                <a:ea typeface="Arial"/>
                <a:cs typeface="Arial"/>
                <a:sym typeface="Arial"/>
              </a:rPr>
              <a:t>)</a:t>
            </a:r>
            <a:endParaRPr sz="2000" dirty="0">
              <a:solidFill>
                <a:schemeClr val="dk1"/>
              </a:solidFill>
              <a:latin typeface="Arial"/>
              <a:ea typeface="Arial"/>
              <a:cs typeface="Arial"/>
              <a:sym typeface="Arial"/>
            </a:endParaRPr>
          </a:p>
        </p:txBody>
      </p:sp>
      <p:sp>
        <p:nvSpPr>
          <p:cNvPr id="19" name="Google Shape;488;p33">
            <a:extLst>
              <a:ext uri="{FF2B5EF4-FFF2-40B4-BE49-F238E27FC236}">
                <a16:creationId xmlns:a16="http://schemas.microsoft.com/office/drawing/2014/main" id="{247DB07E-A6F8-8B4C-B114-914086FFD105}"/>
              </a:ext>
            </a:extLst>
          </p:cNvPr>
          <p:cNvSpPr/>
          <p:nvPr/>
        </p:nvSpPr>
        <p:spPr>
          <a:xfrm rot="10800000">
            <a:off x="5909364" y="3508891"/>
            <a:ext cx="228600" cy="381000"/>
          </a:xfrm>
          <a:prstGeom prst="downArrow">
            <a:avLst>
              <a:gd name="adj1" fmla="val 50000"/>
              <a:gd name="adj2" fmla="val 50000"/>
            </a:avLst>
          </a:prstGeom>
          <a:solidFill>
            <a:srgbClr val="7030A0"/>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0" name="Google Shape;489;p33">
            <a:extLst>
              <a:ext uri="{FF2B5EF4-FFF2-40B4-BE49-F238E27FC236}">
                <a16:creationId xmlns:a16="http://schemas.microsoft.com/office/drawing/2014/main" id="{08232F9B-A561-3541-A623-82A1F13DF2B8}"/>
              </a:ext>
            </a:extLst>
          </p:cNvPr>
          <p:cNvSpPr/>
          <p:nvPr/>
        </p:nvSpPr>
        <p:spPr>
          <a:xfrm>
            <a:off x="5383219" y="3889891"/>
            <a:ext cx="1371600" cy="685800"/>
          </a:xfrm>
          <a:prstGeom prst="rect">
            <a:avLst/>
          </a:prstGeom>
          <a:solidFill>
            <a:srgbClr val="7030A0"/>
          </a:solidFill>
          <a:ln>
            <a:noFill/>
          </a:ln>
        </p:spPr>
        <p:txBody>
          <a:bodyPr spcFirstLastPara="1" wrap="square" lIns="91425" tIns="45700" rIns="91425" bIns="45700" anchor="ctr" anchorCtr="0">
            <a:noAutofit/>
          </a:bodyPr>
          <a:lstStyle/>
          <a:p>
            <a:pPr algn="ctr"/>
            <a:r>
              <a:rPr lang="en-US" b="1" dirty="0">
                <a:solidFill>
                  <a:schemeClr val="lt1"/>
                </a:solidFill>
                <a:latin typeface="Arial"/>
                <a:ea typeface="Arial"/>
                <a:cs typeface="Arial"/>
                <a:sym typeface="Arial"/>
              </a:rPr>
              <a:t>Phrasal Entailment</a:t>
            </a:r>
            <a:endParaRPr b="1" dirty="0">
              <a:solidFill>
                <a:schemeClr val="lt1"/>
              </a:solidFill>
              <a:latin typeface="Arial"/>
              <a:ea typeface="Arial"/>
              <a:cs typeface="Arial"/>
              <a:sym typeface="Arial"/>
            </a:endParaRPr>
          </a:p>
        </p:txBody>
      </p:sp>
      <p:sp>
        <p:nvSpPr>
          <p:cNvPr id="21" name="Google Shape;490;p33">
            <a:extLst>
              <a:ext uri="{FF2B5EF4-FFF2-40B4-BE49-F238E27FC236}">
                <a16:creationId xmlns:a16="http://schemas.microsoft.com/office/drawing/2014/main" id="{69B13854-D589-754F-BE57-F15358A610F9}"/>
              </a:ext>
            </a:extLst>
          </p:cNvPr>
          <p:cNvSpPr/>
          <p:nvPr/>
        </p:nvSpPr>
        <p:spPr>
          <a:xfrm rot="16200000">
            <a:off x="9308529" y="2670691"/>
            <a:ext cx="152401" cy="762002"/>
          </a:xfrm>
          <a:prstGeom prst="rect">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2" name="Google Shape;491;p33">
            <a:extLst>
              <a:ext uri="{FF2B5EF4-FFF2-40B4-BE49-F238E27FC236}">
                <a16:creationId xmlns:a16="http://schemas.microsoft.com/office/drawing/2014/main" id="{2628DCD8-C3C0-B24A-9614-3B5CD3477616}"/>
              </a:ext>
            </a:extLst>
          </p:cNvPr>
          <p:cNvSpPr txBox="1"/>
          <p:nvPr/>
        </p:nvSpPr>
        <p:spPr>
          <a:xfrm>
            <a:off x="4869013" y="4575691"/>
            <a:ext cx="2579252" cy="584776"/>
          </a:xfrm>
          <a:prstGeom prst="rect">
            <a:avLst/>
          </a:prstGeom>
          <a:noFill/>
          <a:ln>
            <a:noFill/>
          </a:ln>
        </p:spPr>
        <p:txBody>
          <a:bodyPr spcFirstLastPara="1" wrap="square" lIns="91425" tIns="45700" rIns="91425" bIns="45700" anchor="t" anchorCtr="0">
            <a:noAutofit/>
          </a:bodyPr>
          <a:lstStyle/>
          <a:p>
            <a:pPr algn="ctr"/>
            <a:r>
              <a:rPr lang="en-US" sz="1600" dirty="0">
                <a:solidFill>
                  <a:schemeClr val="dk1"/>
                </a:solidFill>
                <a:latin typeface="Arial"/>
                <a:ea typeface="Arial"/>
                <a:cs typeface="Arial"/>
                <a:sym typeface="Arial"/>
              </a:rPr>
              <a:t>Word and short-phrase</a:t>
            </a:r>
            <a:br>
              <a:rPr lang="en-US" sz="1600" dirty="0">
                <a:solidFill>
                  <a:schemeClr val="dk1"/>
                </a:solidFill>
                <a:latin typeface="Arial"/>
                <a:ea typeface="Arial"/>
                <a:cs typeface="Arial"/>
                <a:sym typeface="Arial"/>
              </a:rPr>
            </a:br>
            <a:r>
              <a:rPr lang="en-US" sz="1600" dirty="0">
                <a:solidFill>
                  <a:schemeClr val="dk1"/>
                </a:solidFill>
                <a:latin typeface="Arial"/>
                <a:ea typeface="Arial"/>
                <a:cs typeface="Arial"/>
                <a:sym typeface="Arial"/>
              </a:rPr>
              <a:t>level entailment / similarity</a:t>
            </a:r>
            <a:endParaRPr sz="1600" dirty="0">
              <a:solidFill>
                <a:schemeClr val="dk1"/>
              </a:solidFill>
              <a:latin typeface="Arial"/>
              <a:ea typeface="Arial"/>
              <a:cs typeface="Arial"/>
              <a:sym typeface="Arial"/>
            </a:endParaRPr>
          </a:p>
        </p:txBody>
      </p:sp>
      <p:grpSp>
        <p:nvGrpSpPr>
          <p:cNvPr id="23" name="Google Shape;492;p33">
            <a:extLst>
              <a:ext uri="{FF2B5EF4-FFF2-40B4-BE49-F238E27FC236}">
                <a16:creationId xmlns:a16="http://schemas.microsoft.com/office/drawing/2014/main" id="{2D057D5B-7ADF-194E-B2DF-83B202F494A0}"/>
              </a:ext>
            </a:extLst>
          </p:cNvPr>
          <p:cNvGrpSpPr/>
          <p:nvPr/>
        </p:nvGrpSpPr>
        <p:grpSpPr>
          <a:xfrm>
            <a:off x="2011679" y="5435463"/>
            <a:ext cx="8703392" cy="1229590"/>
            <a:chOff x="602410" y="5064143"/>
            <a:chExt cx="8703392" cy="1229590"/>
          </a:xfrm>
        </p:grpSpPr>
        <p:pic>
          <p:nvPicPr>
            <p:cNvPr id="24" name="Google Shape;493;p33">
              <a:extLst>
                <a:ext uri="{FF2B5EF4-FFF2-40B4-BE49-F238E27FC236}">
                  <a16:creationId xmlns:a16="http://schemas.microsoft.com/office/drawing/2014/main" id="{AA7B5569-6F06-AE4D-A0FA-7E8C9C97F54C}"/>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2743200" y="5064143"/>
              <a:ext cx="2965195" cy="1229590"/>
            </a:xfrm>
            <a:prstGeom prst="rect">
              <a:avLst/>
            </a:prstGeom>
            <a:noFill/>
            <a:ln>
              <a:noFill/>
            </a:ln>
          </p:spPr>
        </p:pic>
        <p:sp>
          <p:nvSpPr>
            <p:cNvPr id="25" name="Google Shape;494;p33">
              <a:extLst>
                <a:ext uri="{FF2B5EF4-FFF2-40B4-BE49-F238E27FC236}">
                  <a16:creationId xmlns:a16="http://schemas.microsoft.com/office/drawing/2014/main" id="{25D309F7-BDCA-7846-AAD9-42548508D376}"/>
                </a:ext>
              </a:extLst>
            </p:cNvPr>
            <p:cNvSpPr txBox="1"/>
            <p:nvPr/>
          </p:nvSpPr>
          <p:spPr>
            <a:xfrm>
              <a:off x="602410" y="5422736"/>
              <a:ext cx="1388327" cy="400110"/>
            </a:xfrm>
            <a:prstGeom prst="rect">
              <a:avLst/>
            </a:prstGeom>
            <a:noFill/>
            <a:ln>
              <a:noFill/>
            </a:ln>
          </p:spPr>
          <p:txBody>
            <a:bodyPr spcFirstLastPara="1" wrap="square" lIns="91425" tIns="45700" rIns="91425" bIns="45700" anchor="t" anchorCtr="0">
              <a:noAutofit/>
            </a:bodyPr>
            <a:lstStyle/>
            <a:p>
              <a:pPr algn="ctr"/>
              <a:r>
                <a:rPr lang="en-US" sz="2000" b="1" dirty="0">
                  <a:solidFill>
                    <a:schemeClr val="dk1"/>
                  </a:solidFill>
                  <a:latin typeface="Arial"/>
                  <a:ea typeface="Arial"/>
                  <a:cs typeface="Arial"/>
                  <a:sym typeface="Arial"/>
                </a:rPr>
                <a:t>M</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G</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Q</a:t>
              </a:r>
              <a:r>
                <a:rPr lang="en-US" sz="1600" dirty="0">
                  <a:solidFill>
                    <a:schemeClr val="dk1"/>
                  </a:solidFill>
                  <a:latin typeface="Arial"/>
                  <a:ea typeface="Arial"/>
                  <a:cs typeface="Arial"/>
                  <a:sym typeface="Arial"/>
                </a:rPr>
                <a:t>,</a:t>
              </a:r>
              <a:r>
                <a:rPr lang="en-US" sz="1600" b="1" dirty="0">
                  <a:solidFill>
                    <a:schemeClr val="dk1"/>
                  </a:solidFill>
                  <a:latin typeface="Arial"/>
                  <a:ea typeface="Arial"/>
                  <a:cs typeface="Arial"/>
                  <a:sym typeface="Arial"/>
                </a:rPr>
                <a:t>A</a:t>
              </a:r>
              <a:r>
                <a:rPr lang="en-US" sz="1600" dirty="0">
                  <a:solidFill>
                    <a:schemeClr val="dk1"/>
                  </a:solidFill>
                  <a:latin typeface="Arial"/>
                  <a:ea typeface="Arial"/>
                  <a:cs typeface="Arial"/>
                  <a:sym typeface="Arial"/>
                </a:rPr>
                <a:t>)</a:t>
              </a:r>
              <a:endParaRPr lang="en-US" sz="2000" dirty="0">
                <a:solidFill>
                  <a:schemeClr val="dk1"/>
                </a:solidFill>
                <a:latin typeface="Arial"/>
                <a:ea typeface="Arial"/>
                <a:cs typeface="Arial"/>
                <a:sym typeface="Arial"/>
              </a:endParaRPr>
            </a:p>
          </p:txBody>
        </p:sp>
        <p:sp>
          <p:nvSpPr>
            <p:cNvPr id="26" name="Google Shape;495;p33">
              <a:extLst>
                <a:ext uri="{FF2B5EF4-FFF2-40B4-BE49-F238E27FC236}">
                  <a16:creationId xmlns:a16="http://schemas.microsoft.com/office/drawing/2014/main" id="{2684A780-835F-B446-BAA5-FF432AC6C2BC}"/>
                </a:ext>
              </a:extLst>
            </p:cNvPr>
            <p:cNvSpPr/>
            <p:nvPr/>
          </p:nvSpPr>
          <p:spPr>
            <a:xfrm rot="-5400000">
              <a:off x="2095500" y="5344118"/>
              <a:ext cx="228600" cy="609600"/>
            </a:xfrm>
            <a:prstGeom prst="down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7" name="Google Shape;496;p33">
              <a:extLst>
                <a:ext uri="{FF2B5EF4-FFF2-40B4-BE49-F238E27FC236}">
                  <a16:creationId xmlns:a16="http://schemas.microsoft.com/office/drawing/2014/main" id="{67A75F37-FCCE-2C49-9D70-97D94DD7D5D4}"/>
                </a:ext>
              </a:extLst>
            </p:cNvPr>
            <p:cNvSpPr txBox="1"/>
            <p:nvPr/>
          </p:nvSpPr>
          <p:spPr>
            <a:xfrm>
              <a:off x="6096000" y="5257800"/>
              <a:ext cx="3209802" cy="923330"/>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Arial"/>
                  <a:ea typeface="Arial"/>
                  <a:cs typeface="Arial"/>
                  <a:sym typeface="Arial"/>
                </a:rPr>
                <a:t>Optimization using</a:t>
              </a:r>
              <a:br>
                <a:rPr lang="en-US" dirty="0">
                  <a:solidFill>
                    <a:schemeClr val="dk1"/>
                  </a:solidFill>
                  <a:latin typeface="Arial"/>
                  <a:ea typeface="Arial"/>
                  <a:cs typeface="Arial"/>
                  <a:sym typeface="Arial"/>
                </a:rPr>
              </a:br>
              <a:r>
                <a:rPr lang="en-US" dirty="0">
                  <a:solidFill>
                    <a:schemeClr val="dk1"/>
                  </a:solidFill>
                  <a:latin typeface="Arial"/>
                  <a:ea typeface="Arial"/>
                  <a:cs typeface="Arial"/>
                  <a:sym typeface="Arial"/>
                </a:rPr>
                <a:t>Integer Linear Program (</a:t>
              </a:r>
              <a:r>
                <a:rPr lang="en-US" b="1" dirty="0">
                  <a:solidFill>
                    <a:schemeClr val="dk1"/>
                  </a:solidFill>
                  <a:latin typeface="Arial"/>
                  <a:ea typeface="Arial"/>
                  <a:cs typeface="Arial"/>
                  <a:sym typeface="Arial"/>
                </a:rPr>
                <a:t>ILP</a:t>
              </a:r>
              <a:r>
                <a:rPr lang="en-US" dirty="0">
                  <a:solidFill>
                    <a:schemeClr val="dk1"/>
                  </a:solidFill>
                  <a:latin typeface="Arial"/>
                  <a:ea typeface="Arial"/>
                  <a:cs typeface="Arial"/>
                  <a:sym typeface="Arial"/>
                </a:rPr>
                <a:t>)</a:t>
              </a:r>
              <a:br>
                <a:rPr lang="en-US" dirty="0">
                  <a:solidFill>
                    <a:schemeClr val="dk1"/>
                  </a:solidFill>
                  <a:latin typeface="Arial"/>
                  <a:ea typeface="Arial"/>
                  <a:cs typeface="Arial"/>
                  <a:sym typeface="Arial"/>
                </a:rPr>
              </a:br>
              <a:r>
                <a:rPr lang="en-US" dirty="0">
                  <a:solidFill>
                    <a:schemeClr val="dk1"/>
                  </a:solidFill>
                  <a:latin typeface="Arial"/>
                  <a:ea typeface="Arial"/>
                  <a:cs typeface="Arial"/>
                  <a:sym typeface="Arial"/>
                </a:rPr>
                <a:t>formalism</a:t>
              </a:r>
              <a:endParaRPr dirty="0">
                <a:solidFill>
                  <a:schemeClr val="dk1"/>
                </a:solidFill>
                <a:latin typeface="Arial"/>
                <a:ea typeface="Arial"/>
                <a:cs typeface="Arial"/>
                <a:sym typeface="Arial"/>
              </a:endParaRPr>
            </a:p>
          </p:txBody>
        </p:sp>
      </p:grpSp>
      <p:sp>
        <p:nvSpPr>
          <p:cNvPr id="32" name="Explosion 1 31">
            <a:extLst>
              <a:ext uri="{FF2B5EF4-FFF2-40B4-BE49-F238E27FC236}">
                <a16:creationId xmlns:a16="http://schemas.microsoft.com/office/drawing/2014/main" id="{3F1554FE-7994-A048-83C2-2B48B3202C7B}"/>
              </a:ext>
            </a:extLst>
          </p:cNvPr>
          <p:cNvSpPr/>
          <p:nvPr/>
        </p:nvSpPr>
        <p:spPr>
          <a:xfrm>
            <a:off x="6734169" y="4068905"/>
            <a:ext cx="405114" cy="415499"/>
          </a:xfrm>
          <a:prstGeom prst="irregularSeal1">
            <a:avLst/>
          </a:prstGeom>
          <a:solidFill>
            <a:srgbClr val="FFA6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xplosion 1 32">
            <a:extLst>
              <a:ext uri="{FF2B5EF4-FFF2-40B4-BE49-F238E27FC236}">
                <a16:creationId xmlns:a16="http://schemas.microsoft.com/office/drawing/2014/main" id="{AF215468-366F-B44A-9663-E79D5F1E2248}"/>
              </a:ext>
            </a:extLst>
          </p:cNvPr>
          <p:cNvSpPr/>
          <p:nvPr/>
        </p:nvSpPr>
        <p:spPr>
          <a:xfrm>
            <a:off x="7241126" y="3097244"/>
            <a:ext cx="405114" cy="415499"/>
          </a:xfrm>
          <a:prstGeom prst="irregularSeal1">
            <a:avLst/>
          </a:prstGeom>
          <a:solidFill>
            <a:srgbClr val="FFA6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9EF939ED-7EAE-6047-A8B5-548477BFF216}"/>
              </a:ext>
            </a:extLst>
          </p:cNvPr>
          <p:cNvGrpSpPr/>
          <p:nvPr/>
        </p:nvGrpSpPr>
        <p:grpSpPr>
          <a:xfrm>
            <a:off x="-25106" y="2685348"/>
            <a:ext cx="1415249" cy="808883"/>
            <a:chOff x="216543" y="2615343"/>
            <a:chExt cx="1415249" cy="808883"/>
          </a:xfrm>
        </p:grpSpPr>
        <p:sp>
          <p:nvSpPr>
            <p:cNvPr id="28" name="Rounded Rectangle 27">
              <a:extLst>
                <a:ext uri="{FF2B5EF4-FFF2-40B4-BE49-F238E27FC236}">
                  <a16:creationId xmlns:a16="http://schemas.microsoft.com/office/drawing/2014/main" id="{BC08AA09-7C5F-D44F-A39E-7116438C4B32}"/>
                </a:ext>
              </a:extLst>
            </p:cNvPr>
            <p:cNvSpPr/>
            <p:nvPr/>
          </p:nvSpPr>
          <p:spPr>
            <a:xfrm>
              <a:off x="391574" y="2831554"/>
              <a:ext cx="1240218" cy="592672"/>
            </a:xfrm>
            <a:prstGeom prst="roundRect">
              <a:avLst/>
            </a:prstGeom>
            <a:solidFill>
              <a:srgbClr val="FFA6A8">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erriweather Sans" panose="02000503060000020004" pitchFamily="2" charset="77"/>
                </a:rPr>
                <a:t>Sources of knowledge:</a:t>
              </a:r>
            </a:p>
          </p:txBody>
        </p:sp>
        <p:sp>
          <p:nvSpPr>
            <p:cNvPr id="34" name="Explosion 1 33">
              <a:extLst>
                <a:ext uri="{FF2B5EF4-FFF2-40B4-BE49-F238E27FC236}">
                  <a16:creationId xmlns:a16="http://schemas.microsoft.com/office/drawing/2014/main" id="{F9AC2AFF-72E4-CE44-BB58-4588C4E4B0A7}"/>
                </a:ext>
              </a:extLst>
            </p:cNvPr>
            <p:cNvSpPr/>
            <p:nvPr/>
          </p:nvSpPr>
          <p:spPr>
            <a:xfrm>
              <a:off x="216543" y="2615343"/>
              <a:ext cx="405114" cy="415499"/>
            </a:xfrm>
            <a:prstGeom prst="irregularSeal1">
              <a:avLst/>
            </a:prstGeom>
            <a:solidFill>
              <a:srgbClr val="FFA6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Google Shape;488;p33">
            <a:extLst>
              <a:ext uri="{FF2B5EF4-FFF2-40B4-BE49-F238E27FC236}">
                <a16:creationId xmlns:a16="http://schemas.microsoft.com/office/drawing/2014/main" id="{3CF6E2EA-BE77-5E4E-89F8-70D6BCE57D4E}"/>
              </a:ext>
            </a:extLst>
          </p:cNvPr>
          <p:cNvSpPr/>
          <p:nvPr/>
        </p:nvSpPr>
        <p:spPr>
          <a:xfrm rot="10800000">
            <a:off x="3478218" y="3120285"/>
            <a:ext cx="126201" cy="812725"/>
          </a:xfrm>
          <a:prstGeom prst="rect">
            <a:avLst/>
          </a:prstGeom>
          <a:solidFill>
            <a:srgbClr val="C00000"/>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38" name="Google Shape;489;p33">
            <a:extLst>
              <a:ext uri="{FF2B5EF4-FFF2-40B4-BE49-F238E27FC236}">
                <a16:creationId xmlns:a16="http://schemas.microsoft.com/office/drawing/2014/main" id="{E8DB3DDD-04A0-8246-BB5C-2E3FAD3404CC}"/>
              </a:ext>
            </a:extLst>
          </p:cNvPr>
          <p:cNvSpPr/>
          <p:nvPr/>
        </p:nvSpPr>
        <p:spPr>
          <a:xfrm>
            <a:off x="2333305" y="3636326"/>
            <a:ext cx="2290383" cy="685800"/>
          </a:xfrm>
          <a:prstGeom prst="rect">
            <a:avLst/>
          </a:prstGeom>
          <a:solidFill>
            <a:srgbClr val="C00000"/>
          </a:solidFill>
          <a:ln>
            <a:noFill/>
          </a:ln>
        </p:spPr>
        <p:txBody>
          <a:bodyPr spcFirstLastPara="1" wrap="square" lIns="91425" tIns="45700" rIns="91425" bIns="45700" anchor="ctr" anchorCtr="0">
            <a:noAutofit/>
          </a:bodyPr>
          <a:lstStyle/>
          <a:p>
            <a:pPr algn="ctr"/>
            <a:r>
              <a:rPr lang="en-US" b="1" dirty="0">
                <a:solidFill>
                  <a:schemeClr val="lt1"/>
                </a:solidFill>
                <a:latin typeface="Arial"/>
                <a:ea typeface="Arial"/>
                <a:cs typeface="Arial"/>
                <a:sym typeface="Arial"/>
              </a:rPr>
              <a:t>Semantic Representations</a:t>
            </a:r>
            <a:endParaRPr b="1" dirty="0">
              <a:solidFill>
                <a:schemeClr val="lt1"/>
              </a:solidFill>
              <a:latin typeface="Arial"/>
              <a:ea typeface="Arial"/>
              <a:cs typeface="Arial"/>
              <a:sym typeface="Arial"/>
            </a:endParaRPr>
          </a:p>
        </p:txBody>
      </p:sp>
      <p:sp>
        <p:nvSpPr>
          <p:cNvPr id="29" name="Rectangle 28">
            <a:extLst>
              <a:ext uri="{FF2B5EF4-FFF2-40B4-BE49-F238E27FC236}">
                <a16:creationId xmlns:a16="http://schemas.microsoft.com/office/drawing/2014/main" id="{A5BF211D-9115-514F-81A5-573C538BEF18}"/>
              </a:ext>
            </a:extLst>
          </p:cNvPr>
          <p:cNvSpPr/>
          <p:nvPr/>
        </p:nvSpPr>
        <p:spPr>
          <a:xfrm>
            <a:off x="1627403" y="3002484"/>
            <a:ext cx="1877122" cy="584775"/>
          </a:xfrm>
          <a:prstGeom prst="rect">
            <a:avLst/>
          </a:prstGeom>
        </p:spPr>
        <p:txBody>
          <a:bodyPr wrap="square">
            <a:spAutoFit/>
          </a:bodyPr>
          <a:lstStyle/>
          <a:p>
            <a:pPr algn="ctr"/>
            <a:r>
              <a:rPr lang="en-US" sz="1600" dirty="0">
                <a:solidFill>
                  <a:schemeClr val="dk1"/>
                </a:solidFill>
                <a:latin typeface="Arial"/>
                <a:ea typeface="Arial"/>
                <a:cs typeface="Arial"/>
                <a:sym typeface="Arial"/>
              </a:rPr>
              <a:t>Semantic Representation </a:t>
            </a:r>
            <a:r>
              <a:rPr lang="en-US" sz="1600" b="1" dirty="0">
                <a:solidFill>
                  <a:schemeClr val="dk1"/>
                </a:solidFill>
                <a:latin typeface="Arial"/>
                <a:ea typeface="Arial"/>
                <a:cs typeface="Arial"/>
                <a:sym typeface="Arial"/>
              </a:rPr>
              <a:t>G</a:t>
            </a:r>
            <a:endParaRPr lang="en-US" sz="1600" dirty="0"/>
          </a:p>
        </p:txBody>
      </p:sp>
      <p:sp>
        <p:nvSpPr>
          <p:cNvPr id="40" name="Explosion 1 39">
            <a:extLst>
              <a:ext uri="{FF2B5EF4-FFF2-40B4-BE49-F238E27FC236}">
                <a16:creationId xmlns:a16="http://schemas.microsoft.com/office/drawing/2014/main" id="{DDF9CE3B-CEA4-7649-B913-D8F5DE44C2D3}"/>
              </a:ext>
            </a:extLst>
          </p:cNvPr>
          <p:cNvSpPr/>
          <p:nvPr/>
        </p:nvSpPr>
        <p:spPr>
          <a:xfrm>
            <a:off x="1868557" y="3777898"/>
            <a:ext cx="405114" cy="415499"/>
          </a:xfrm>
          <a:prstGeom prst="irregularSeal1">
            <a:avLst/>
          </a:prstGeom>
          <a:solidFill>
            <a:srgbClr val="FFA6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68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B0D4C-41B0-F84D-BAD5-D4430F58FF5C}"/>
              </a:ext>
            </a:extLst>
          </p:cNvPr>
          <p:cNvSpPr>
            <a:spLocks noGrp="1"/>
          </p:cNvSpPr>
          <p:nvPr>
            <p:ph idx="1"/>
          </p:nvPr>
        </p:nvSpPr>
        <p:spPr/>
        <p:txBody>
          <a:bodyPr>
            <a:normAutofit/>
          </a:bodyPr>
          <a:lstStyle/>
          <a:p>
            <a:pPr marL="400050" lvl="1" indent="-6350">
              <a:spcBef>
                <a:spcPts val="0"/>
              </a:spcBef>
              <a:buSzPts val="2000"/>
              <a:buNone/>
            </a:pPr>
            <a:r>
              <a:rPr lang="en-US" sz="2300" b="1" i="1" dirty="0"/>
              <a:t>Goal: </a:t>
            </a:r>
            <a:r>
              <a:rPr lang="en-US" sz="2300" i="1" dirty="0"/>
              <a:t>Design ILP objective function, </a:t>
            </a:r>
            <a:r>
              <a:rPr lang="en-US" sz="2300" i="1" dirty="0" err="1"/>
              <a:t>s.t.</a:t>
            </a:r>
            <a:r>
              <a:rPr lang="en-US" sz="2300" i="1" dirty="0"/>
              <a:t> maximizing it subject to the constraints yields a “desirable” support graph</a:t>
            </a:r>
          </a:p>
          <a:p>
            <a:pPr marL="400050" lvl="1" indent="-6350">
              <a:spcBef>
                <a:spcPts val="0"/>
              </a:spcBef>
              <a:buSzPts val="2000"/>
              <a:buNone/>
            </a:pPr>
            <a:endParaRPr lang="en-US" sz="2000" dirty="0"/>
          </a:p>
          <a:p>
            <a:pPr marL="400050" lvl="1" indent="-6350">
              <a:spcBef>
                <a:spcPts val="0"/>
              </a:spcBef>
              <a:buSzPts val="2000"/>
              <a:buNone/>
            </a:pPr>
            <a:endParaRPr lang="en-US" sz="2000" dirty="0"/>
          </a:p>
        </p:txBody>
      </p:sp>
      <p:sp>
        <p:nvSpPr>
          <p:cNvPr id="3" name="Slide Number Placeholder 2">
            <a:extLst>
              <a:ext uri="{FF2B5EF4-FFF2-40B4-BE49-F238E27FC236}">
                <a16:creationId xmlns:a16="http://schemas.microsoft.com/office/drawing/2014/main" id="{71BA6B82-771E-9F43-8821-1E7B25AE03EB}"/>
              </a:ext>
            </a:extLst>
          </p:cNvPr>
          <p:cNvSpPr>
            <a:spLocks noGrp="1"/>
          </p:cNvSpPr>
          <p:nvPr>
            <p:ph type="sldNum" sz="quarter" idx="12"/>
          </p:nvPr>
        </p:nvSpPr>
        <p:spPr/>
        <p:txBody>
          <a:bodyPr/>
          <a:lstStyle/>
          <a:p>
            <a:fld id="{86B4B35C-345F-9846-8E6A-29269C850829}" type="slidenum">
              <a:rPr lang="en-US" smtClean="0"/>
              <a:pPr/>
              <a:t>28</a:t>
            </a:fld>
            <a:endParaRPr lang="en-US"/>
          </a:p>
        </p:txBody>
      </p:sp>
      <p:sp>
        <p:nvSpPr>
          <p:cNvPr id="4" name="Title 3">
            <a:extLst>
              <a:ext uri="{FF2B5EF4-FFF2-40B4-BE49-F238E27FC236}">
                <a16:creationId xmlns:a16="http://schemas.microsoft.com/office/drawing/2014/main" id="{C06AD20F-F24F-454E-B99F-9ABCAEEA14C4}"/>
              </a:ext>
            </a:extLst>
          </p:cNvPr>
          <p:cNvSpPr>
            <a:spLocks noGrp="1"/>
          </p:cNvSpPr>
          <p:nvPr>
            <p:ph type="title"/>
          </p:nvPr>
        </p:nvSpPr>
        <p:spPr/>
        <p:txBody>
          <a:bodyPr/>
          <a:lstStyle/>
          <a:p>
            <a:r>
              <a:rPr lang="en-US" dirty="0"/>
              <a:t>ILP Model: Design Challenges</a:t>
            </a:r>
          </a:p>
        </p:txBody>
      </p:sp>
      <p:pic>
        <p:nvPicPr>
          <p:cNvPr id="5" name="Google Shape;493;p33">
            <a:extLst>
              <a:ext uri="{FF2B5EF4-FFF2-40B4-BE49-F238E27FC236}">
                <a16:creationId xmlns:a16="http://schemas.microsoft.com/office/drawing/2014/main" id="{C0CCCCD2-3B62-A349-817B-B62487952601}"/>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985077" y="3790269"/>
            <a:ext cx="3769803" cy="1626870"/>
          </a:xfrm>
          <a:prstGeom prst="rect">
            <a:avLst/>
          </a:prstGeom>
          <a:noFill/>
          <a:ln>
            <a:noFill/>
          </a:ln>
        </p:spPr>
      </p:pic>
      <p:sp>
        <p:nvSpPr>
          <p:cNvPr id="6" name="Rectangle 5">
            <a:extLst>
              <a:ext uri="{FF2B5EF4-FFF2-40B4-BE49-F238E27FC236}">
                <a16:creationId xmlns:a16="http://schemas.microsoft.com/office/drawing/2014/main" id="{58818FD9-9611-DD40-81A7-83BCC4B7D03D}"/>
              </a:ext>
            </a:extLst>
          </p:cNvPr>
          <p:cNvSpPr/>
          <p:nvPr/>
        </p:nvSpPr>
        <p:spPr>
          <a:xfrm>
            <a:off x="1556834" y="3365500"/>
            <a:ext cx="2801837" cy="369332"/>
          </a:xfrm>
          <a:prstGeom prst="rect">
            <a:avLst/>
          </a:prstGeom>
        </p:spPr>
        <p:txBody>
          <a:bodyPr wrap="square">
            <a:spAutoFit/>
          </a:bodyPr>
          <a:lstStyle/>
          <a:p>
            <a:r>
              <a:rPr lang="en-US" dirty="0"/>
              <a:t> </a:t>
            </a:r>
            <a:r>
              <a:rPr lang="en-US" dirty="0">
                <a:solidFill>
                  <a:srgbClr val="FF0000"/>
                </a:solidFill>
              </a:rPr>
              <a:t>Not so straightforward!</a:t>
            </a:r>
            <a:endParaRPr lang="en-US" dirty="0"/>
          </a:p>
        </p:txBody>
      </p:sp>
      <p:sp>
        <p:nvSpPr>
          <p:cNvPr id="7" name="Rectangle 6">
            <a:extLst>
              <a:ext uri="{FF2B5EF4-FFF2-40B4-BE49-F238E27FC236}">
                <a16:creationId xmlns:a16="http://schemas.microsoft.com/office/drawing/2014/main" id="{65207235-BCE6-0642-A5A1-AF787AD1EA2D}"/>
              </a:ext>
            </a:extLst>
          </p:cNvPr>
          <p:cNvSpPr/>
          <p:nvPr/>
        </p:nvSpPr>
        <p:spPr>
          <a:xfrm>
            <a:off x="5419022" y="3396160"/>
            <a:ext cx="6218721" cy="2580194"/>
          </a:xfrm>
          <a:prstGeom prst="rect">
            <a:avLst/>
          </a:prstGeom>
        </p:spPr>
        <p:txBody>
          <a:bodyPr wrap="square">
            <a:spAutoFit/>
          </a:bodyPr>
          <a:lstStyle/>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Many possible “proof structures”</a:t>
            </a:r>
            <a:endParaRPr lang="en-US" dirty="0">
              <a:latin typeface="Merriweather Sans Light" panose="02000503060000020004" pitchFamily="2" charset="77"/>
            </a:endParaRPr>
          </a:p>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Imperfect lexical “similarity” </a:t>
            </a:r>
            <a:r>
              <a:rPr lang="en-US" sz="2000" dirty="0" err="1">
                <a:latin typeface="Merriweather Sans Light" panose="02000503060000020004" pitchFamily="2" charset="77"/>
              </a:rPr>
              <a:t>blackbox</a:t>
            </a:r>
            <a:endParaRPr lang="en-US" sz="2000" dirty="0">
              <a:latin typeface="Merriweather Sans Light" panose="02000503060000020004" pitchFamily="2" charset="77"/>
            </a:endParaRPr>
          </a:p>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Partial or missing knowledge</a:t>
            </a:r>
            <a:endParaRPr lang="en-US" dirty="0">
              <a:latin typeface="Merriweather Sans Light" panose="02000503060000020004" pitchFamily="2" charset="77"/>
            </a:endParaRPr>
          </a:p>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Question logic </a:t>
            </a:r>
            <a:r>
              <a:rPr lang="en-US" sz="1600" dirty="0">
                <a:latin typeface="Merriweather Sans Light" panose="02000503060000020004" pitchFamily="2" charset="77"/>
              </a:rPr>
              <a:t>(negation, conjunction, comparison)</a:t>
            </a:r>
          </a:p>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Scalability of ILP solvers</a:t>
            </a:r>
          </a:p>
          <a:p>
            <a:pPr indent="-342900">
              <a:spcBef>
                <a:spcPts val="400"/>
              </a:spcBef>
              <a:spcAft>
                <a:spcPts val="600"/>
              </a:spcAft>
              <a:buSzPts val="2000"/>
              <a:buFont typeface="Wingdings" pitchFamily="2" charset="2"/>
              <a:buChar char="§"/>
            </a:pPr>
            <a:r>
              <a:rPr lang="en-US" sz="2000" dirty="0">
                <a:latin typeface="Merriweather Sans Light" panose="02000503060000020004" pitchFamily="2" charset="77"/>
              </a:rPr>
              <a:t>…</a:t>
            </a:r>
          </a:p>
        </p:txBody>
      </p:sp>
    </p:spTree>
    <p:extLst>
      <p:ext uri="{BB962C8B-B14F-4D97-AF65-F5344CB8AC3E}">
        <p14:creationId xmlns:p14="http://schemas.microsoft.com/office/powerpoint/2010/main" val="2387020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29</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8" name="Google Shape;493;p33">
            <a:extLst>
              <a:ext uri="{FF2B5EF4-FFF2-40B4-BE49-F238E27FC236}">
                <a16:creationId xmlns:a16="http://schemas.microsoft.com/office/drawing/2014/main" id="{E582017A-6F18-134F-8F20-CA82EB9AE7F4}"/>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895530" y="4648198"/>
            <a:ext cx="3678293" cy="1611805"/>
          </a:xfrm>
          <a:prstGeom prst="rect">
            <a:avLst/>
          </a:prstGeom>
          <a:noFill/>
          <a:ln>
            <a:noFill/>
          </a:ln>
        </p:spPr>
      </p:pic>
      <p:pic>
        <p:nvPicPr>
          <p:cNvPr id="9" name="Google Shape;1043;p89">
            <a:extLst>
              <a:ext uri="{FF2B5EF4-FFF2-40B4-BE49-F238E27FC236}">
                <a16:creationId xmlns:a16="http://schemas.microsoft.com/office/drawing/2014/main" id="{566A2972-678C-E540-8E8F-4D465D937C88}"/>
              </a:ext>
            </a:extLst>
          </p:cNvPr>
          <p:cNvPicPr preferRelativeResize="0"/>
          <p:nvPr/>
        </p:nvPicPr>
        <p:blipFill rotWithShape="1">
          <a:blip r:embed="rId5">
            <a:alphaModFix/>
          </a:blip>
          <a:srcRect l="5592" r="4065"/>
          <a:stretch/>
        </p:blipFill>
        <p:spPr>
          <a:xfrm>
            <a:off x="7287540" y="4024208"/>
            <a:ext cx="3189514" cy="2677886"/>
          </a:xfrm>
          <a:prstGeom prst="rect">
            <a:avLst/>
          </a:prstGeom>
          <a:noFill/>
          <a:ln>
            <a:noFill/>
          </a:ln>
        </p:spPr>
      </p:pic>
      <p:sp>
        <p:nvSpPr>
          <p:cNvPr id="10" name="Right Arrow 9">
            <a:extLst>
              <a:ext uri="{FF2B5EF4-FFF2-40B4-BE49-F238E27FC236}">
                <a16:creationId xmlns:a16="http://schemas.microsoft.com/office/drawing/2014/main" id="{DD0056C2-1917-934D-8FBA-999DDBA105A4}"/>
              </a:ext>
            </a:extLst>
          </p:cNvPr>
          <p:cNvSpPr/>
          <p:nvPr/>
        </p:nvSpPr>
        <p:spPr>
          <a:xfrm>
            <a:off x="6101933" y="519066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D64B9DA-62BC-1F4F-BEC2-EF97338DA842}"/>
              </a:ext>
            </a:extLst>
          </p:cNvPr>
          <p:cNvSpPr/>
          <p:nvPr/>
        </p:nvSpPr>
        <p:spPr>
          <a:xfrm>
            <a:off x="2024183" y="5774636"/>
            <a:ext cx="1394877" cy="323132"/>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3B24A45-DCC7-224D-BDAE-C7A2B0518430}"/>
              </a:ext>
            </a:extLst>
          </p:cNvPr>
          <p:cNvSpPr/>
          <p:nvPr/>
        </p:nvSpPr>
        <p:spPr>
          <a:xfrm>
            <a:off x="2024182" y="5011583"/>
            <a:ext cx="1394877" cy="732579"/>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BA5A39B-E0D3-3544-9D81-C729CEF4C1D5}"/>
              </a:ext>
            </a:extLst>
          </p:cNvPr>
          <p:cNvSpPr/>
          <p:nvPr/>
        </p:nvSpPr>
        <p:spPr>
          <a:xfrm>
            <a:off x="3958377" y="4607738"/>
            <a:ext cx="1813158" cy="170344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76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r>
              <a:rPr lang="en-US" dirty="0"/>
              <a:t>Brittleness with respect to small changes</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p:txBody>
          <a:bodyPr/>
          <a:lstStyle/>
          <a:p>
            <a:fld id="{86B4B35C-345F-9846-8E6A-29269C850829}" type="slidenum">
              <a:rPr lang="en-US" smtClean="0"/>
              <a:pPr/>
              <a:t>3</a:t>
            </a:fld>
            <a:endParaRPr lang="en-US" dirty="0"/>
          </a:p>
        </p:txBody>
      </p:sp>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Troubling Observations</a:t>
            </a:r>
          </a:p>
        </p:txBody>
      </p:sp>
      <p:sp>
        <p:nvSpPr>
          <p:cNvPr id="5" name="Rectangle 4">
            <a:extLst>
              <a:ext uri="{FF2B5EF4-FFF2-40B4-BE49-F238E27FC236}">
                <a16:creationId xmlns:a16="http://schemas.microsoft.com/office/drawing/2014/main" id="{1267E5A5-389A-5C4D-B529-5FC43F0B5A06}"/>
              </a:ext>
            </a:extLst>
          </p:cNvPr>
          <p:cNvSpPr/>
          <p:nvPr/>
        </p:nvSpPr>
        <p:spPr>
          <a:xfrm>
            <a:off x="7644443" y="1720959"/>
            <a:ext cx="3206327" cy="584775"/>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a:t>
            </a:r>
            <a:br>
              <a:rPr lang="da" sz="1600" dirty="0">
                <a:solidFill>
                  <a:schemeClr val="bg1">
                    <a:lumMod val="50000"/>
                  </a:schemeClr>
                </a:solidFill>
                <a:latin typeface="Merriweather Sans" charset="0"/>
                <a:ea typeface="Merriweather Sans" charset="0"/>
                <a:cs typeface="Merriweather Sans" charset="0"/>
              </a:rPr>
            </a:br>
            <a:r>
              <a:rPr lang="en-US" sz="1600" dirty="0">
                <a:solidFill>
                  <a:schemeClr val="bg1">
                    <a:lumMod val="50000"/>
                  </a:schemeClr>
                </a:solidFill>
                <a:latin typeface="Merriweather Sans" charset="0"/>
                <a:ea typeface="Merriweather Sans" charset="0"/>
                <a:cs typeface="Merriweather Sans" charset="0"/>
              </a:rPr>
              <a:t>Ribeiro et al.</a:t>
            </a:r>
            <a:r>
              <a:rPr lang="da" sz="1600" dirty="0">
                <a:solidFill>
                  <a:schemeClr val="bg1">
                    <a:lumMod val="50000"/>
                  </a:schemeClr>
                </a:solidFill>
                <a:latin typeface="Merriweather Sans" charset="0"/>
                <a:ea typeface="Merriweather Sans" charset="0"/>
                <a:cs typeface="Merriweather Sans" charset="0"/>
              </a:rPr>
              <a:t> 2018; others</a:t>
            </a:r>
            <a:r>
              <a:rPr lang="en-US" sz="1600" dirty="0">
                <a:solidFill>
                  <a:schemeClr val="bg1">
                    <a:lumMod val="50000"/>
                  </a:schemeClr>
                </a:solidFill>
                <a:latin typeface="Merriweather Sans" charset="0"/>
                <a:ea typeface="Merriweather Sans" charset="0"/>
                <a:cs typeface="Merriweather Sans" charset="0"/>
              </a:rPr>
              <a:t>]</a:t>
            </a:r>
          </a:p>
        </p:txBody>
      </p:sp>
      <p:sp>
        <p:nvSpPr>
          <p:cNvPr id="6" name="Rounded Rectangle 5">
            <a:extLst>
              <a:ext uri="{FF2B5EF4-FFF2-40B4-BE49-F238E27FC236}">
                <a16:creationId xmlns:a16="http://schemas.microsoft.com/office/drawing/2014/main" id="{015B9A72-112A-BB44-BF8D-E575533DCD8B}"/>
              </a:ext>
            </a:extLst>
          </p:cNvPr>
          <p:cNvSpPr/>
          <p:nvPr/>
        </p:nvSpPr>
        <p:spPr>
          <a:xfrm>
            <a:off x="654618" y="2706290"/>
            <a:ext cx="6875518" cy="919401"/>
          </a:xfrm>
          <a:prstGeom prst="roundRect">
            <a:avLst/>
          </a:prstGeom>
          <a:solidFill>
            <a:schemeClr val="bg1">
              <a:lumMod val="95000"/>
            </a:schemeClr>
          </a:solidFill>
        </p:spPr>
        <p:txBody>
          <a:bodyPr wrap="square">
            <a:spAutoFit/>
          </a:bodyPr>
          <a:lstStyle/>
          <a:p>
            <a:r>
              <a:rPr lang="en-US" sz="1600" b="1" i="1" dirty="0">
                <a:latin typeface="Merriweather Sans" panose="02000503060000020004" pitchFamily="2" charset="77"/>
              </a:rPr>
              <a:t>Context: </a:t>
            </a:r>
            <a:r>
              <a:rPr lang="en-US" sz="1600" i="1" dirty="0">
                <a:latin typeface="Merriweather Sans" panose="02000503060000020004" pitchFamily="2" charset="77"/>
              </a:rPr>
              <a:t>In the United States especially, several high-profile cases such as Debra </a:t>
            </a:r>
            <a:r>
              <a:rPr lang="en-US" sz="1600" i="1" dirty="0" err="1">
                <a:latin typeface="Merriweather Sans" panose="02000503060000020004" pitchFamily="2" charset="77"/>
              </a:rPr>
              <a:t>LaFave</a:t>
            </a:r>
            <a:r>
              <a:rPr lang="en-US" sz="1600" i="1" dirty="0">
                <a:latin typeface="Merriweather Sans" panose="02000503060000020004" pitchFamily="2" charset="77"/>
              </a:rPr>
              <a:t>, Pamela Rogers, and Mary Kay Letourneau have caused increased scrutiny on teacher misconduct. </a:t>
            </a:r>
          </a:p>
        </p:txBody>
      </p:sp>
      <p:sp>
        <p:nvSpPr>
          <p:cNvPr id="8" name="Google Shape;804;p82">
            <a:extLst>
              <a:ext uri="{FF2B5EF4-FFF2-40B4-BE49-F238E27FC236}">
                <a16:creationId xmlns:a16="http://schemas.microsoft.com/office/drawing/2014/main" id="{E6CE678C-51BB-3249-8319-BD96BE9FB73A}"/>
              </a:ext>
            </a:extLst>
          </p:cNvPr>
          <p:cNvSpPr/>
          <p:nvPr/>
        </p:nvSpPr>
        <p:spPr>
          <a:xfrm>
            <a:off x="960382" y="3927991"/>
            <a:ext cx="5719818" cy="584775"/>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b="1" i="1" dirty="0">
                <a:solidFill>
                  <a:schemeClr val="dk1"/>
                </a:solidFill>
                <a:latin typeface="Merriweather Sans" panose="02000503060000020004" pitchFamily="2" charset="77"/>
              </a:rPr>
              <a:t>Question:</a:t>
            </a:r>
            <a:r>
              <a:rPr lang="en-US" i="1" dirty="0">
                <a:solidFill>
                  <a:schemeClr val="dk1"/>
                </a:solidFill>
                <a:latin typeface="Merriweather Sans" panose="02000503060000020004" pitchFamily="2" charset="77"/>
              </a:rPr>
              <a:t> </a:t>
            </a:r>
            <a:r>
              <a:rPr lang="en-US" i="1" dirty="0">
                <a:latin typeface="Merriweather Sans" panose="02000503060000020004" pitchFamily="2" charset="77"/>
              </a:rPr>
              <a:t>What has been the result of this publicity?</a:t>
            </a:r>
            <a:endParaRPr lang="en-US" b="1" i="1" dirty="0">
              <a:solidFill>
                <a:schemeClr val="dk1"/>
              </a:solidFill>
              <a:latin typeface="Merriweather Sans" panose="02000503060000020004" pitchFamily="2" charset="77"/>
            </a:endParaRPr>
          </a:p>
        </p:txBody>
      </p:sp>
      <p:grpSp>
        <p:nvGrpSpPr>
          <p:cNvPr id="9" name="Group 8">
            <a:extLst>
              <a:ext uri="{FF2B5EF4-FFF2-40B4-BE49-F238E27FC236}">
                <a16:creationId xmlns:a16="http://schemas.microsoft.com/office/drawing/2014/main" id="{DC4F7FAE-5538-2943-BDE0-73206C9D507D}"/>
              </a:ext>
            </a:extLst>
          </p:cNvPr>
          <p:cNvGrpSpPr/>
          <p:nvPr/>
        </p:nvGrpSpPr>
        <p:grpSpPr>
          <a:xfrm>
            <a:off x="2137028" y="4004379"/>
            <a:ext cx="1060184" cy="953733"/>
            <a:chOff x="2301566" y="813740"/>
            <a:chExt cx="1060184" cy="953733"/>
          </a:xfrm>
        </p:grpSpPr>
        <p:cxnSp>
          <p:nvCxnSpPr>
            <p:cNvPr id="10" name="Straight Connector 9">
              <a:extLst>
                <a:ext uri="{FF2B5EF4-FFF2-40B4-BE49-F238E27FC236}">
                  <a16:creationId xmlns:a16="http://schemas.microsoft.com/office/drawing/2014/main" id="{D51DA69C-2AB6-2849-B1B3-B024BC9C99F4}"/>
                </a:ext>
              </a:extLst>
            </p:cNvPr>
            <p:cNvCxnSpPr>
              <a:cxnSpLocks/>
            </p:cNvCxnSpPr>
            <p:nvPr/>
          </p:nvCxnSpPr>
          <p:spPr bwMode="auto">
            <a:xfrm>
              <a:off x="2301566" y="813740"/>
              <a:ext cx="1060184" cy="454906"/>
            </a:xfrm>
            <a:prstGeom prst="line">
              <a:avLst/>
            </a:prstGeom>
            <a:noFill/>
            <a:ln w="38100" cap="flat" cmpd="sng" algn="ctr">
              <a:solidFill>
                <a:srgbClr val="FF0000"/>
              </a:solidFill>
              <a:prstDash val="sysDot"/>
              <a:round/>
              <a:headEnd type="none" w="med" len="med"/>
              <a:tailEnd type="none"/>
            </a:ln>
            <a:effectLst/>
          </p:spPr>
        </p:cxnSp>
        <p:sp>
          <p:nvSpPr>
            <p:cNvPr id="11" name="TextBox 10">
              <a:extLst>
                <a:ext uri="{FF2B5EF4-FFF2-40B4-BE49-F238E27FC236}">
                  <a16:creationId xmlns:a16="http://schemas.microsoft.com/office/drawing/2014/main" id="{87351FF6-A518-D042-BFF6-9C46B9F4F107}"/>
                </a:ext>
              </a:extLst>
            </p:cNvPr>
            <p:cNvSpPr txBox="1"/>
            <p:nvPr/>
          </p:nvSpPr>
          <p:spPr>
            <a:xfrm>
              <a:off x="2325235" y="1398141"/>
              <a:ext cx="937372"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What’s</a:t>
              </a:r>
              <a:endParaRPr lang="en-US" sz="1600" dirty="0">
                <a:solidFill>
                  <a:srgbClr val="FF0000"/>
                </a:solidFill>
                <a:latin typeface="Chalkduster" charset="0"/>
                <a:ea typeface="Chalkduster" charset="0"/>
                <a:cs typeface="Chalkduster" charset="0"/>
              </a:endParaRPr>
            </a:p>
          </p:txBody>
        </p:sp>
      </p:grpSp>
      <p:sp>
        <p:nvSpPr>
          <p:cNvPr id="13" name="Rectangle 12">
            <a:extLst>
              <a:ext uri="{FF2B5EF4-FFF2-40B4-BE49-F238E27FC236}">
                <a16:creationId xmlns:a16="http://schemas.microsoft.com/office/drawing/2014/main" id="{74EC210C-C24D-6B4A-8336-8E14C5D73101}"/>
              </a:ext>
            </a:extLst>
          </p:cNvPr>
          <p:cNvSpPr/>
          <p:nvPr/>
        </p:nvSpPr>
        <p:spPr>
          <a:xfrm>
            <a:off x="7644443" y="4056905"/>
            <a:ext cx="3684022" cy="307777"/>
          </a:xfrm>
          <a:prstGeom prst="rect">
            <a:avLst/>
          </a:prstGeom>
          <a:solidFill>
            <a:schemeClr val="accent6">
              <a:lumMod val="20000"/>
              <a:lumOff val="80000"/>
            </a:schemeClr>
          </a:solidFill>
        </p:spPr>
        <p:txBody>
          <a:bodyPr wrap="none">
            <a:spAutoFit/>
          </a:bodyPr>
          <a:lstStyle/>
          <a:p>
            <a:r>
              <a:rPr lang="en-US" sz="1400" i="1" dirty="0">
                <a:latin typeface="Merriweather Sans" panose="02000503060000020004" pitchFamily="2" charset="77"/>
              </a:rPr>
              <a:t>“increased scrutiny on teacher misconduct”</a:t>
            </a:r>
          </a:p>
        </p:txBody>
      </p:sp>
      <p:sp>
        <p:nvSpPr>
          <p:cNvPr id="14" name="Right Arrow 13">
            <a:extLst>
              <a:ext uri="{FF2B5EF4-FFF2-40B4-BE49-F238E27FC236}">
                <a16:creationId xmlns:a16="http://schemas.microsoft.com/office/drawing/2014/main" id="{6BDEE06F-9DA2-FD45-8D1B-523914FA0A98}"/>
              </a:ext>
            </a:extLst>
          </p:cNvPr>
          <p:cNvSpPr/>
          <p:nvPr/>
        </p:nvSpPr>
        <p:spPr>
          <a:xfrm>
            <a:off x="6913930" y="4010902"/>
            <a:ext cx="573450" cy="41895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A4BF973-EA50-3E42-8D63-DB8B8C49B103}"/>
              </a:ext>
            </a:extLst>
          </p:cNvPr>
          <p:cNvSpPr/>
          <p:nvPr/>
        </p:nvSpPr>
        <p:spPr>
          <a:xfrm>
            <a:off x="6913930" y="4540181"/>
            <a:ext cx="573450" cy="4189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1B1F9C-AFDB-5046-9E48-EA7E47540B2D}"/>
              </a:ext>
            </a:extLst>
          </p:cNvPr>
          <p:cNvSpPr/>
          <p:nvPr/>
        </p:nvSpPr>
        <p:spPr>
          <a:xfrm>
            <a:off x="8465772" y="4559915"/>
            <a:ext cx="1946367" cy="307777"/>
          </a:xfrm>
          <a:prstGeom prst="rect">
            <a:avLst/>
          </a:prstGeom>
          <a:solidFill>
            <a:srgbClr val="FF0000">
              <a:alpha val="12941"/>
            </a:srgbClr>
          </a:solidFill>
        </p:spPr>
        <p:txBody>
          <a:bodyPr wrap="none">
            <a:spAutoFit/>
          </a:bodyPr>
          <a:lstStyle/>
          <a:p>
            <a:r>
              <a:rPr lang="en-US" sz="1400" i="1" dirty="0">
                <a:latin typeface="Merriweather Sans" panose="02000503060000020004" pitchFamily="2" charset="77"/>
              </a:rPr>
              <a:t>“teacher misconduct”</a:t>
            </a:r>
          </a:p>
        </p:txBody>
      </p:sp>
    </p:spTree>
    <p:extLst>
      <p:ext uri="{BB962C8B-B14F-4D97-AF65-F5344CB8AC3E}">
        <p14:creationId xmlns:p14="http://schemas.microsoft.com/office/powerpoint/2010/main" val="379467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604630" y="1338470"/>
            <a:ext cx="11394948" cy="4916555"/>
          </a:xfrm>
        </p:spPr>
        <p:txBody>
          <a:bodyPr>
            <a:normAutofit/>
          </a:bodyPr>
          <a:lstStyle/>
          <a:p>
            <a:pPr marL="0" indent="0">
              <a:spcBef>
                <a:spcPts val="0"/>
              </a:spcBef>
              <a:buSzPts val="2000"/>
              <a:buNone/>
            </a:pPr>
            <a:r>
              <a:rPr lang="en-US" b="1" dirty="0"/>
              <a:t>Variables</a:t>
            </a:r>
            <a:r>
              <a:rPr lang="en-US" dirty="0"/>
              <a:t> define the space of “support graphs”:</a:t>
            </a:r>
          </a:p>
          <a:p>
            <a:pPr marL="742950" lvl="1" indent="-285750">
              <a:spcBef>
                <a:spcPts val="400"/>
              </a:spcBef>
              <a:buSzPts val="2000"/>
            </a:pPr>
            <a:r>
              <a:rPr lang="en-US" dirty="0"/>
              <a:t>Each variable corresponds to to a node or edge.  </a:t>
            </a:r>
          </a:p>
          <a:p>
            <a:pPr marL="742950" lvl="1" indent="-285750">
              <a:spcBef>
                <a:spcPts val="360"/>
              </a:spcBef>
              <a:buSzPts val="1800"/>
            </a:pPr>
            <a:r>
              <a:rPr lang="en-US" dirty="0"/>
              <a:t>  </a:t>
            </a:r>
            <a:r>
              <a:rPr lang="en-US" i="1" dirty="0">
                <a:latin typeface="Times" pitchFamily="2" charset="0"/>
              </a:rPr>
              <a:t>x=1</a:t>
            </a:r>
            <a:r>
              <a:rPr lang="en-US" dirty="0"/>
              <a:t>   </a:t>
            </a:r>
            <a:r>
              <a:rPr lang="en-US" dirty="0" err="1"/>
              <a:t>iff</a:t>
            </a:r>
            <a:r>
              <a:rPr lang="en-US" dirty="0"/>
              <a:t>  nodes / edges are part of the semantic graph. </a:t>
            </a:r>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30</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8" name="Google Shape;493;p33">
            <a:extLst>
              <a:ext uri="{FF2B5EF4-FFF2-40B4-BE49-F238E27FC236}">
                <a16:creationId xmlns:a16="http://schemas.microsoft.com/office/drawing/2014/main" id="{E582017A-6F18-134F-8F20-CA82EB9AE7F4}"/>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895530" y="4648198"/>
            <a:ext cx="3678293" cy="1611805"/>
          </a:xfrm>
          <a:prstGeom prst="rect">
            <a:avLst/>
          </a:prstGeom>
          <a:noFill/>
          <a:ln>
            <a:noFill/>
          </a:ln>
        </p:spPr>
      </p:pic>
      <p:pic>
        <p:nvPicPr>
          <p:cNvPr id="9" name="Google Shape;1043;p89">
            <a:extLst>
              <a:ext uri="{FF2B5EF4-FFF2-40B4-BE49-F238E27FC236}">
                <a16:creationId xmlns:a16="http://schemas.microsoft.com/office/drawing/2014/main" id="{566A2972-678C-E540-8E8F-4D465D937C88}"/>
              </a:ext>
            </a:extLst>
          </p:cNvPr>
          <p:cNvPicPr preferRelativeResize="0"/>
          <p:nvPr/>
        </p:nvPicPr>
        <p:blipFill rotWithShape="1">
          <a:blip r:embed="rId5">
            <a:alphaModFix/>
          </a:blip>
          <a:srcRect l="5592" r="4065"/>
          <a:stretch/>
        </p:blipFill>
        <p:spPr>
          <a:xfrm>
            <a:off x="7287540" y="4024208"/>
            <a:ext cx="3189514" cy="2677886"/>
          </a:xfrm>
          <a:prstGeom prst="rect">
            <a:avLst/>
          </a:prstGeom>
          <a:noFill/>
          <a:ln>
            <a:noFill/>
          </a:ln>
        </p:spPr>
      </p:pic>
      <p:sp>
        <p:nvSpPr>
          <p:cNvPr id="10" name="Right Arrow 9">
            <a:extLst>
              <a:ext uri="{FF2B5EF4-FFF2-40B4-BE49-F238E27FC236}">
                <a16:creationId xmlns:a16="http://schemas.microsoft.com/office/drawing/2014/main" id="{DD0056C2-1917-934D-8FBA-999DDBA105A4}"/>
              </a:ext>
            </a:extLst>
          </p:cNvPr>
          <p:cNvSpPr/>
          <p:nvPr/>
        </p:nvSpPr>
        <p:spPr>
          <a:xfrm>
            <a:off x="6101933" y="519066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D64B9DA-62BC-1F4F-BEC2-EF97338DA842}"/>
              </a:ext>
            </a:extLst>
          </p:cNvPr>
          <p:cNvSpPr/>
          <p:nvPr/>
        </p:nvSpPr>
        <p:spPr>
          <a:xfrm>
            <a:off x="2024183" y="5774636"/>
            <a:ext cx="1394877" cy="323132"/>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45EF8E2-DFCA-1E4B-B0B9-79983A1CFA2C}"/>
              </a:ext>
            </a:extLst>
          </p:cNvPr>
          <p:cNvCxnSpPr>
            <a:cxnSpLocks/>
          </p:cNvCxnSpPr>
          <p:nvPr/>
        </p:nvCxnSpPr>
        <p:spPr>
          <a:xfrm flipH="1">
            <a:off x="8981688" y="4296552"/>
            <a:ext cx="1274890" cy="1437792"/>
          </a:xfrm>
          <a:prstGeom prst="straightConnector1">
            <a:avLst/>
          </a:prstGeom>
          <a:ln w="381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32E6C9-E5B0-AE4D-8D6B-023AB4E753E4}"/>
              </a:ext>
            </a:extLst>
          </p:cNvPr>
          <p:cNvSpPr txBox="1"/>
          <p:nvPr/>
        </p:nvSpPr>
        <p:spPr>
          <a:xfrm>
            <a:off x="9550771" y="3931897"/>
            <a:ext cx="1563313" cy="369332"/>
          </a:xfrm>
          <a:prstGeom prst="rect">
            <a:avLst/>
          </a:prstGeom>
          <a:noFill/>
        </p:spPr>
        <p:txBody>
          <a:bodyPr wrap="none" rtlCol="0">
            <a:spAutoFit/>
          </a:bodyPr>
          <a:lstStyle/>
          <a:p>
            <a:r>
              <a:rPr lang="en-US" i="1" dirty="0">
                <a:solidFill>
                  <a:schemeClr val="accent6">
                    <a:lumMod val="75000"/>
                  </a:schemeClr>
                </a:solidFill>
              </a:rPr>
              <a:t>Support Graph</a:t>
            </a:r>
          </a:p>
        </p:txBody>
      </p:sp>
      <p:sp>
        <p:nvSpPr>
          <p:cNvPr id="23" name="Freeform 22">
            <a:extLst>
              <a:ext uri="{FF2B5EF4-FFF2-40B4-BE49-F238E27FC236}">
                <a16:creationId xmlns:a16="http://schemas.microsoft.com/office/drawing/2014/main" id="{E9C98B3A-44B7-9C44-94DF-663EDD4C1A82}"/>
              </a:ext>
            </a:extLst>
          </p:cNvPr>
          <p:cNvSpPr/>
          <p:nvPr/>
        </p:nvSpPr>
        <p:spPr>
          <a:xfrm>
            <a:off x="906995" y="1939643"/>
            <a:ext cx="1028427" cy="3996559"/>
          </a:xfrm>
          <a:custGeom>
            <a:avLst/>
            <a:gdLst>
              <a:gd name="connsiteX0" fmla="*/ 7883 w 2301766"/>
              <a:gd name="connsiteY0" fmla="*/ 0 h 3996559"/>
              <a:gd name="connsiteX1" fmla="*/ 0 w 2301766"/>
              <a:gd name="connsiteY1" fmla="*/ 3996559 h 3996559"/>
              <a:gd name="connsiteX2" fmla="*/ 2301766 w 2301766"/>
              <a:gd name="connsiteY2" fmla="*/ 3988676 h 3996559"/>
            </a:gdLst>
            <a:ahLst/>
            <a:cxnLst>
              <a:cxn ang="0">
                <a:pos x="connsiteX0" y="connsiteY0"/>
              </a:cxn>
              <a:cxn ang="0">
                <a:pos x="connsiteX1" y="connsiteY1"/>
              </a:cxn>
              <a:cxn ang="0">
                <a:pos x="connsiteX2" y="connsiteY2"/>
              </a:cxn>
            </a:cxnLst>
            <a:rect l="l" t="t" r="r" b="b"/>
            <a:pathLst>
              <a:path w="2301766" h="3996559">
                <a:moveTo>
                  <a:pt x="7883" y="0"/>
                </a:moveTo>
                <a:cubicBezTo>
                  <a:pt x="5255" y="1332186"/>
                  <a:pt x="2628" y="2664373"/>
                  <a:pt x="0" y="3996559"/>
                </a:cubicBezTo>
                <a:lnTo>
                  <a:pt x="2301766" y="3988676"/>
                </a:ln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604630" y="1338470"/>
            <a:ext cx="11394948" cy="4916555"/>
          </a:xfrm>
        </p:spPr>
        <p:txBody>
          <a:bodyPr>
            <a:normAutofit/>
          </a:bodyPr>
          <a:lstStyle/>
          <a:p>
            <a:pPr marL="0" indent="0">
              <a:spcBef>
                <a:spcPts val="400"/>
              </a:spcBef>
              <a:buSzPts val="2000"/>
              <a:buNone/>
            </a:pPr>
            <a:r>
              <a:rPr lang="en-US" b="1" dirty="0"/>
              <a:t>Objective Function:</a:t>
            </a:r>
            <a:r>
              <a:rPr lang="en-US" dirty="0"/>
              <a:t> “better” support graphs = higher objective value</a:t>
            </a:r>
          </a:p>
          <a:p>
            <a:pPr marL="742950" lvl="1" indent="-285750">
              <a:spcBef>
                <a:spcPts val="360"/>
              </a:spcBef>
              <a:buSzPts val="1800"/>
            </a:pPr>
            <a:r>
              <a:rPr lang="en-US" dirty="0"/>
              <a:t>Reward good behavior: </a:t>
            </a:r>
          </a:p>
          <a:p>
            <a:pPr marL="1200150" lvl="2" indent="-285750">
              <a:spcBef>
                <a:spcPts val="360"/>
              </a:spcBef>
              <a:buSzPts val="1800"/>
            </a:pPr>
            <a:r>
              <a:rPr lang="en-US" dirty="0"/>
              <a:t>High lexical match links, nearby alignments, using the subject if using a predicate-argument structure, WH-terms (</a:t>
            </a:r>
            <a:r>
              <a:rPr lang="en-US" i="1" dirty="0"/>
              <a:t>“which of energy …”</a:t>
            </a:r>
            <a:r>
              <a:rPr lang="en-US" dirty="0"/>
              <a:t>), etc. </a:t>
            </a:r>
          </a:p>
          <a:p>
            <a:pPr marL="742950" lvl="1" indent="-285750">
              <a:spcBef>
                <a:spcPts val="360"/>
              </a:spcBef>
              <a:buSzPts val="1800"/>
            </a:pPr>
            <a:r>
              <a:rPr lang="en-US" dirty="0"/>
              <a:t>Penalize spurious overuse of frequently occurring terms</a:t>
            </a:r>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31</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9" name="Google Shape;493;p33">
            <a:extLst>
              <a:ext uri="{FF2B5EF4-FFF2-40B4-BE49-F238E27FC236}">
                <a16:creationId xmlns:a16="http://schemas.microsoft.com/office/drawing/2014/main" id="{3726888B-A764-FA42-922E-0B3500AD7232}"/>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895530" y="4648198"/>
            <a:ext cx="3678293" cy="1611805"/>
          </a:xfrm>
          <a:prstGeom prst="rect">
            <a:avLst/>
          </a:prstGeom>
          <a:noFill/>
          <a:ln>
            <a:noFill/>
          </a:ln>
        </p:spPr>
      </p:pic>
      <p:pic>
        <p:nvPicPr>
          <p:cNvPr id="10" name="Google Shape;1043;p89">
            <a:extLst>
              <a:ext uri="{FF2B5EF4-FFF2-40B4-BE49-F238E27FC236}">
                <a16:creationId xmlns:a16="http://schemas.microsoft.com/office/drawing/2014/main" id="{46A10F34-70D3-B549-B37B-97E378257DF7}"/>
              </a:ext>
            </a:extLst>
          </p:cNvPr>
          <p:cNvPicPr preferRelativeResize="0"/>
          <p:nvPr/>
        </p:nvPicPr>
        <p:blipFill rotWithShape="1">
          <a:blip r:embed="rId5">
            <a:alphaModFix/>
          </a:blip>
          <a:srcRect l="5592" r="4065"/>
          <a:stretch/>
        </p:blipFill>
        <p:spPr>
          <a:xfrm>
            <a:off x="7287540" y="4024208"/>
            <a:ext cx="3189514" cy="2677886"/>
          </a:xfrm>
          <a:prstGeom prst="rect">
            <a:avLst/>
          </a:prstGeom>
          <a:noFill/>
          <a:ln>
            <a:noFill/>
          </a:ln>
        </p:spPr>
      </p:pic>
      <p:sp>
        <p:nvSpPr>
          <p:cNvPr id="11" name="Right Arrow 10">
            <a:extLst>
              <a:ext uri="{FF2B5EF4-FFF2-40B4-BE49-F238E27FC236}">
                <a16:creationId xmlns:a16="http://schemas.microsoft.com/office/drawing/2014/main" id="{205F2B62-BD3B-BF48-ADC6-883B5F60764E}"/>
              </a:ext>
            </a:extLst>
          </p:cNvPr>
          <p:cNvSpPr/>
          <p:nvPr/>
        </p:nvSpPr>
        <p:spPr>
          <a:xfrm>
            <a:off x="6101933" y="519066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60C54B-11D2-A846-A3D3-0D2CDFB40944}"/>
              </a:ext>
            </a:extLst>
          </p:cNvPr>
          <p:cNvSpPr/>
          <p:nvPr/>
        </p:nvSpPr>
        <p:spPr>
          <a:xfrm>
            <a:off x="1759972" y="5024283"/>
            <a:ext cx="1740310" cy="732579"/>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AB96C98-0200-914B-AF89-8242AE5B5C7C}"/>
              </a:ext>
            </a:extLst>
          </p:cNvPr>
          <p:cNvSpPr/>
          <p:nvPr/>
        </p:nvSpPr>
        <p:spPr>
          <a:xfrm>
            <a:off x="906995" y="1950181"/>
            <a:ext cx="852977" cy="3463391"/>
          </a:xfrm>
          <a:custGeom>
            <a:avLst/>
            <a:gdLst>
              <a:gd name="connsiteX0" fmla="*/ 7883 w 2301766"/>
              <a:gd name="connsiteY0" fmla="*/ 0 h 3996559"/>
              <a:gd name="connsiteX1" fmla="*/ 0 w 2301766"/>
              <a:gd name="connsiteY1" fmla="*/ 3996559 h 3996559"/>
              <a:gd name="connsiteX2" fmla="*/ 2301766 w 2301766"/>
              <a:gd name="connsiteY2" fmla="*/ 3988676 h 3996559"/>
            </a:gdLst>
            <a:ahLst/>
            <a:cxnLst>
              <a:cxn ang="0">
                <a:pos x="connsiteX0" y="connsiteY0"/>
              </a:cxn>
              <a:cxn ang="0">
                <a:pos x="connsiteX1" y="connsiteY1"/>
              </a:cxn>
              <a:cxn ang="0">
                <a:pos x="connsiteX2" y="connsiteY2"/>
              </a:cxn>
            </a:cxnLst>
            <a:rect l="l" t="t" r="r" b="b"/>
            <a:pathLst>
              <a:path w="2301766" h="3996559">
                <a:moveTo>
                  <a:pt x="7883" y="0"/>
                </a:moveTo>
                <a:cubicBezTo>
                  <a:pt x="5255" y="1332186"/>
                  <a:pt x="2628" y="2664373"/>
                  <a:pt x="0" y="3996559"/>
                </a:cubicBezTo>
                <a:lnTo>
                  <a:pt x="2301766" y="3988676"/>
                </a:lnTo>
              </a:path>
            </a:pathLst>
          </a:custGeom>
          <a:noFill/>
          <a:ln w="38100">
            <a:solidFill>
              <a:srgbClr val="FF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99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604631" y="2526891"/>
            <a:ext cx="5311310" cy="1994252"/>
          </a:xfrm>
        </p:spPr>
        <p:txBody>
          <a:bodyPr>
            <a:normAutofit/>
          </a:bodyPr>
          <a:lstStyle/>
          <a:p>
            <a:pPr marL="342900" indent="-342900">
              <a:spcBef>
                <a:spcPts val="400"/>
              </a:spcBef>
              <a:buSzPts val="2000"/>
            </a:pPr>
            <a:r>
              <a:rPr lang="en-US" sz="2000" b="1" dirty="0"/>
              <a:t>Structural Constraints</a:t>
            </a:r>
          </a:p>
          <a:p>
            <a:pPr marL="742950" lvl="1" indent="-285750">
              <a:spcBef>
                <a:spcPts val="400"/>
              </a:spcBef>
              <a:buSzPts val="2000"/>
            </a:pPr>
            <a:r>
              <a:rPr lang="en-US" sz="1800" dirty="0"/>
              <a:t>Meaningful proof structures</a:t>
            </a:r>
          </a:p>
          <a:p>
            <a:pPr lvl="2">
              <a:spcBef>
                <a:spcPts val="360"/>
              </a:spcBef>
              <a:buSzPts val="1800"/>
            </a:pPr>
            <a:r>
              <a:rPr lang="en-US" sz="1400" dirty="0"/>
              <a:t>connectedness, question coverage, etc. </a:t>
            </a:r>
          </a:p>
          <a:p>
            <a:pPr lvl="2">
              <a:spcBef>
                <a:spcPts val="360"/>
              </a:spcBef>
              <a:buSzPts val="1800"/>
            </a:pPr>
            <a:r>
              <a:rPr lang="en-US" sz="1400" dirty="0"/>
              <a:t>single/multi-graph, etc.</a:t>
            </a:r>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32</a:t>
            </a:fld>
            <a:endParaRPr lang="en-US"/>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 Some Details</a:t>
            </a:r>
          </a:p>
        </p:txBody>
      </p:sp>
      <p:pic>
        <p:nvPicPr>
          <p:cNvPr id="9" name="Google Shape;493;p33">
            <a:extLst>
              <a:ext uri="{FF2B5EF4-FFF2-40B4-BE49-F238E27FC236}">
                <a16:creationId xmlns:a16="http://schemas.microsoft.com/office/drawing/2014/main" id="{3726888B-A764-FA42-922E-0B3500AD7232}"/>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1895530" y="4648198"/>
            <a:ext cx="3678293" cy="1611805"/>
          </a:xfrm>
          <a:prstGeom prst="rect">
            <a:avLst/>
          </a:prstGeom>
          <a:noFill/>
          <a:ln>
            <a:noFill/>
          </a:ln>
        </p:spPr>
      </p:pic>
      <p:pic>
        <p:nvPicPr>
          <p:cNvPr id="10" name="Google Shape;1043;p89">
            <a:extLst>
              <a:ext uri="{FF2B5EF4-FFF2-40B4-BE49-F238E27FC236}">
                <a16:creationId xmlns:a16="http://schemas.microsoft.com/office/drawing/2014/main" id="{46A10F34-70D3-B549-B37B-97E378257DF7}"/>
              </a:ext>
            </a:extLst>
          </p:cNvPr>
          <p:cNvPicPr preferRelativeResize="0"/>
          <p:nvPr/>
        </p:nvPicPr>
        <p:blipFill rotWithShape="1">
          <a:blip r:embed="rId5">
            <a:alphaModFix/>
          </a:blip>
          <a:srcRect l="5592" r="4065"/>
          <a:stretch/>
        </p:blipFill>
        <p:spPr>
          <a:xfrm>
            <a:off x="7287540" y="4024208"/>
            <a:ext cx="3189514" cy="2677886"/>
          </a:xfrm>
          <a:prstGeom prst="rect">
            <a:avLst/>
          </a:prstGeom>
          <a:noFill/>
          <a:ln>
            <a:noFill/>
          </a:ln>
        </p:spPr>
      </p:pic>
      <p:sp>
        <p:nvSpPr>
          <p:cNvPr id="11" name="Right Arrow 10">
            <a:extLst>
              <a:ext uri="{FF2B5EF4-FFF2-40B4-BE49-F238E27FC236}">
                <a16:creationId xmlns:a16="http://schemas.microsoft.com/office/drawing/2014/main" id="{205F2B62-BD3B-BF48-ADC6-883B5F60764E}"/>
              </a:ext>
            </a:extLst>
          </p:cNvPr>
          <p:cNvSpPr/>
          <p:nvPr/>
        </p:nvSpPr>
        <p:spPr>
          <a:xfrm>
            <a:off x="6101933" y="519066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60C54B-11D2-A846-A3D3-0D2CDFB40944}"/>
              </a:ext>
            </a:extLst>
          </p:cNvPr>
          <p:cNvSpPr/>
          <p:nvPr/>
        </p:nvSpPr>
        <p:spPr>
          <a:xfrm>
            <a:off x="3958377" y="4607738"/>
            <a:ext cx="1813158" cy="170344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
            <a:extLst>
              <a:ext uri="{FF2B5EF4-FFF2-40B4-BE49-F238E27FC236}">
                <a16:creationId xmlns:a16="http://schemas.microsoft.com/office/drawing/2014/main" id="{48DB8BEF-4423-974B-9500-1462F3F3565E}"/>
              </a:ext>
            </a:extLst>
          </p:cNvPr>
          <p:cNvSpPr txBox="1">
            <a:spLocks/>
          </p:cNvSpPr>
          <p:nvPr/>
        </p:nvSpPr>
        <p:spPr>
          <a:xfrm>
            <a:off x="6722433" y="2526891"/>
            <a:ext cx="5126221" cy="149731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t>Semantic Constraints </a:t>
            </a:r>
          </a:p>
          <a:p>
            <a:pPr lvl="1"/>
            <a:r>
              <a:rPr lang="en-US" sz="1800" dirty="0"/>
              <a:t>If using a predicate-argument graphs, </a:t>
            </a:r>
          </a:p>
          <a:p>
            <a:pPr lvl="2"/>
            <a:r>
              <a:rPr lang="en-US" sz="1600" dirty="0"/>
              <a:t>use at least predicate and argument</a:t>
            </a:r>
          </a:p>
        </p:txBody>
      </p:sp>
      <p:sp>
        <p:nvSpPr>
          <p:cNvPr id="13" name="Content Placeholder 1">
            <a:extLst>
              <a:ext uri="{FF2B5EF4-FFF2-40B4-BE49-F238E27FC236}">
                <a16:creationId xmlns:a16="http://schemas.microsoft.com/office/drawing/2014/main" id="{8726B76B-54D4-A941-B4E4-B055A67D54C4}"/>
              </a:ext>
            </a:extLst>
          </p:cNvPr>
          <p:cNvSpPr txBox="1">
            <a:spLocks/>
          </p:cNvSpPr>
          <p:nvPr/>
        </p:nvSpPr>
        <p:spPr>
          <a:xfrm>
            <a:off x="693681" y="1401097"/>
            <a:ext cx="11235559" cy="112579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SzPts val="2000"/>
              <a:buNone/>
            </a:pPr>
            <a:r>
              <a:rPr lang="en-US" b="1" dirty="0"/>
              <a:t>Dual goal:</a:t>
            </a:r>
            <a:r>
              <a:rPr lang="en-US" dirty="0"/>
              <a:t> scalability, consider only meaningful support graphs</a:t>
            </a:r>
          </a:p>
          <a:p>
            <a:pPr marL="0" indent="0">
              <a:spcBef>
                <a:spcPts val="0"/>
              </a:spcBef>
              <a:buSzPts val="2000"/>
              <a:buNone/>
            </a:pPr>
            <a:r>
              <a:rPr lang="en-US" dirty="0"/>
              <a:t>Incorporate global and local structure. </a:t>
            </a:r>
          </a:p>
        </p:txBody>
      </p:sp>
    </p:spTree>
    <p:extLst>
      <p:ext uri="{BB962C8B-B14F-4D97-AF65-F5344CB8AC3E}">
        <p14:creationId xmlns:p14="http://schemas.microsoft.com/office/powerpoint/2010/main" val="10137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D1CB43-CE6F-D440-AAEF-BB24A5B4C8DA}"/>
              </a:ext>
            </a:extLst>
          </p:cNvPr>
          <p:cNvSpPr>
            <a:spLocks noGrp="1"/>
          </p:cNvSpPr>
          <p:nvPr>
            <p:ph type="sldNum" sz="quarter" idx="12"/>
          </p:nvPr>
        </p:nvSpPr>
        <p:spPr/>
        <p:txBody>
          <a:bodyPr/>
          <a:lstStyle/>
          <a:p>
            <a:fld id="{86B4B35C-345F-9846-8E6A-29269C850829}" type="slidenum">
              <a:rPr lang="en-US" smtClean="0"/>
              <a:pPr/>
              <a:t>33</a:t>
            </a:fld>
            <a:endParaRPr lang="en-US"/>
          </a:p>
        </p:txBody>
      </p:sp>
      <p:sp>
        <p:nvSpPr>
          <p:cNvPr id="4" name="Title 3">
            <a:extLst>
              <a:ext uri="{FF2B5EF4-FFF2-40B4-BE49-F238E27FC236}">
                <a16:creationId xmlns:a16="http://schemas.microsoft.com/office/drawing/2014/main" id="{31807759-5381-8A44-B4FB-07763398B7AE}"/>
              </a:ext>
            </a:extLst>
          </p:cNvPr>
          <p:cNvSpPr>
            <a:spLocks noGrp="1"/>
          </p:cNvSpPr>
          <p:nvPr>
            <p:ph type="title"/>
          </p:nvPr>
        </p:nvSpPr>
        <p:spPr/>
        <p:txBody>
          <a:bodyPr/>
          <a:lstStyle/>
          <a:p>
            <a:r>
              <a:rPr lang="en-US" dirty="0"/>
              <a:t>Evaluation: Notable Baselines</a:t>
            </a:r>
          </a:p>
        </p:txBody>
      </p:sp>
      <p:sp>
        <p:nvSpPr>
          <p:cNvPr id="5" name="Rounded Rectangle 4">
            <a:extLst>
              <a:ext uri="{FF2B5EF4-FFF2-40B4-BE49-F238E27FC236}">
                <a16:creationId xmlns:a16="http://schemas.microsoft.com/office/drawing/2014/main" id="{3EC8415D-4BA3-4749-A696-EE4055ECE720}"/>
              </a:ext>
            </a:extLst>
          </p:cNvPr>
          <p:cNvSpPr/>
          <p:nvPr/>
        </p:nvSpPr>
        <p:spPr>
          <a:xfrm>
            <a:off x="343347" y="1572997"/>
            <a:ext cx="3384064" cy="4992129"/>
          </a:xfrm>
          <a:prstGeom prst="roundRect">
            <a:avLst>
              <a:gd name="adj" fmla="val 6700"/>
            </a:avLst>
          </a:prstGeom>
          <a:solidFill>
            <a:schemeClr val="bg1"/>
          </a:solidFill>
          <a:ln w="793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b="1" dirty="0">
                <a:solidFill>
                  <a:schemeClr val="tx1"/>
                </a:solidFill>
                <a:latin typeface="Merriweather Sans" panose="02000503060000020004" pitchFamily="2" charset="77"/>
              </a:rPr>
              <a:t>Information Retrieval (IR)</a:t>
            </a:r>
          </a:p>
          <a:p>
            <a:endParaRPr lang="en-US" sz="1400" b="1" dirty="0">
              <a:solidFill>
                <a:schemeClr val="tx1"/>
              </a:solidFill>
              <a:latin typeface="Merriweather Sans" panose="02000503060000020004" pitchFamily="2" charset="77"/>
            </a:endParaRPr>
          </a:p>
          <a:p>
            <a:endParaRPr lang="en-US" sz="1400" b="1" dirty="0">
              <a:solidFill>
                <a:schemeClr val="tx1"/>
              </a:solidFill>
              <a:latin typeface="Merriweather Sans" panose="02000503060000020004" pitchFamily="2" charset="77"/>
            </a:endParaRPr>
          </a:p>
          <a:p>
            <a:endParaRPr lang="en-US" sz="1400" b="1" dirty="0">
              <a:solidFill>
                <a:schemeClr val="tx1"/>
              </a:solidFill>
              <a:latin typeface="Merriweather Sans" panose="02000503060000020004" pitchFamily="2" charset="77"/>
            </a:endParaRPr>
          </a:p>
          <a:p>
            <a:pPr marL="285750" indent="-292100">
              <a:spcBef>
                <a:spcPts val="320"/>
              </a:spcBef>
              <a:spcAft>
                <a:spcPts val="1800"/>
              </a:spcAft>
              <a:buSzPts val="2100"/>
              <a:buChar char="▪"/>
            </a:pPr>
            <a:r>
              <a:rPr lang="en-US" dirty="0">
                <a:solidFill>
                  <a:schemeClr val="tx1"/>
                </a:solidFill>
                <a:latin typeface="Merriweather Sans Light" panose="02000503060000020004" pitchFamily="2" charset="77"/>
              </a:rPr>
              <a:t>Information retrieval baseline (Lucene)</a:t>
            </a:r>
          </a:p>
          <a:p>
            <a:pPr marL="285750" indent="-292100">
              <a:spcBef>
                <a:spcPts val="320"/>
              </a:spcBef>
              <a:spcAft>
                <a:spcPts val="1800"/>
              </a:spcAft>
              <a:buSzPts val="2100"/>
              <a:buChar char="▪"/>
            </a:pPr>
            <a:r>
              <a:rPr lang="en-US" dirty="0">
                <a:solidFill>
                  <a:schemeClr val="tx1"/>
                </a:solidFill>
                <a:latin typeface="Merriweather Sans Light" panose="02000503060000020004" pitchFamily="2" charset="77"/>
              </a:rPr>
              <a:t>Using 280 GB of plain text </a:t>
            </a:r>
          </a:p>
          <a:p>
            <a:pPr marL="285750" indent="-285750">
              <a:buFont typeface="Arial" panose="020B0604020202020204" pitchFamily="34" charset="0"/>
              <a:buChar char="•"/>
            </a:pPr>
            <a:endParaRPr lang="en-US" sz="1400" b="1" dirty="0">
              <a:solidFill>
                <a:schemeClr val="tx1"/>
              </a:solidFill>
              <a:latin typeface="Merriweather Sans" panose="02000503060000020004" pitchFamily="2" charset="77"/>
            </a:endParaRPr>
          </a:p>
        </p:txBody>
      </p:sp>
      <p:sp>
        <p:nvSpPr>
          <p:cNvPr id="6" name="Rounded Rectangle 5">
            <a:extLst>
              <a:ext uri="{FF2B5EF4-FFF2-40B4-BE49-F238E27FC236}">
                <a16:creationId xmlns:a16="http://schemas.microsoft.com/office/drawing/2014/main" id="{F60266D7-AE23-344C-A1F8-633FB4137067}"/>
              </a:ext>
            </a:extLst>
          </p:cNvPr>
          <p:cNvSpPr/>
          <p:nvPr/>
        </p:nvSpPr>
        <p:spPr>
          <a:xfrm>
            <a:off x="3919474" y="1572997"/>
            <a:ext cx="3865989" cy="4992129"/>
          </a:xfrm>
          <a:prstGeom prst="roundRect">
            <a:avLst>
              <a:gd name="adj" fmla="val 6700"/>
            </a:avLst>
          </a:prstGeom>
          <a:solidFill>
            <a:schemeClr val="bg1"/>
          </a:solidFill>
          <a:ln w="793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b="1" dirty="0">
                <a:solidFill>
                  <a:schemeClr val="tx1"/>
                </a:solidFill>
                <a:latin typeface="Merriweather Sans" panose="02000503060000020004" pitchFamily="2" charset="77"/>
              </a:rPr>
              <a:t>Inference over structure (</a:t>
            </a:r>
            <a:r>
              <a:rPr lang="en-US" sz="2400" b="1" dirty="0" err="1">
                <a:solidFill>
                  <a:schemeClr val="tx1"/>
                </a:solidFill>
                <a:latin typeface="Merriweather Sans" panose="02000503060000020004" pitchFamily="2" charset="77"/>
              </a:rPr>
              <a:t>TupleInf</a:t>
            </a:r>
            <a:r>
              <a:rPr lang="en-US" sz="2400" b="1" dirty="0">
                <a:solidFill>
                  <a:schemeClr val="tx1"/>
                </a:solidFill>
                <a:latin typeface="Merriweather Sans" panose="02000503060000020004" pitchFamily="2" charset="77"/>
              </a:rPr>
              <a:t>)</a:t>
            </a:r>
          </a:p>
          <a:p>
            <a:endParaRPr lang="en-US" sz="1400" b="1" dirty="0">
              <a:solidFill>
                <a:schemeClr val="tx1"/>
              </a:solidFill>
              <a:latin typeface="Merriweather Sans" panose="02000503060000020004" pitchFamily="2" charset="77"/>
            </a:endParaRPr>
          </a:p>
          <a:p>
            <a:pPr marL="285750" indent="-285750">
              <a:buFont typeface="Arial" panose="020B0604020202020204" pitchFamily="34" charset="0"/>
              <a:buChar char="•"/>
            </a:pPr>
            <a:endParaRPr lang="en-US" sz="1400" b="1" dirty="0">
              <a:solidFill>
                <a:schemeClr val="tx1"/>
              </a:solidFill>
              <a:latin typeface="Merriweather Sans" panose="02000503060000020004" pitchFamily="2" charset="77"/>
            </a:endParaRPr>
          </a:p>
          <a:p>
            <a:pPr marL="285750" indent="-285750">
              <a:buFont typeface="Arial" panose="020B0604020202020204" pitchFamily="34" charset="0"/>
              <a:buChar char="•"/>
            </a:pPr>
            <a:endParaRPr lang="en-US" sz="1400" b="1" dirty="0">
              <a:solidFill>
                <a:schemeClr val="tx1"/>
              </a:solidFill>
              <a:latin typeface="Merriweather Sans" panose="02000503060000020004" pitchFamily="2" charset="77"/>
            </a:endParaRPr>
          </a:p>
          <a:p>
            <a:pPr marL="457200" indent="-361950">
              <a:spcAft>
                <a:spcPts val="1200"/>
              </a:spcAft>
              <a:buSzPts val="2100"/>
              <a:buChar char="▪"/>
            </a:pPr>
            <a:r>
              <a:rPr lang="en-US" dirty="0">
                <a:solidFill>
                  <a:schemeClr val="tx1"/>
                </a:solidFill>
                <a:latin typeface="Merriweather Sans Light" panose="02000503060000020004" pitchFamily="2" charset="77"/>
              </a:rPr>
              <a:t>Inference over </a:t>
            </a:r>
            <a:br>
              <a:rPr lang="en-US" dirty="0">
                <a:solidFill>
                  <a:schemeClr val="tx1"/>
                </a:solidFill>
                <a:latin typeface="Merriweather Sans Light" panose="02000503060000020004" pitchFamily="2" charset="77"/>
              </a:rPr>
            </a:br>
            <a:r>
              <a:rPr lang="en-US" dirty="0">
                <a:solidFill>
                  <a:schemeClr val="tx1"/>
                </a:solidFill>
                <a:latin typeface="Merriweather Sans Light" panose="02000503060000020004" pitchFamily="2" charset="77"/>
              </a:rPr>
              <a:t>auto-generated short triples </a:t>
            </a:r>
          </a:p>
          <a:p>
            <a:pPr marL="457200" indent="-361950">
              <a:spcBef>
                <a:spcPts val="360"/>
              </a:spcBef>
              <a:spcAft>
                <a:spcPts val="1200"/>
              </a:spcAft>
              <a:buSzPts val="2100"/>
              <a:buChar char="▪"/>
            </a:pPr>
            <a:r>
              <a:rPr lang="en-US" dirty="0">
                <a:solidFill>
                  <a:schemeClr val="tx1"/>
                </a:solidFill>
                <a:latin typeface="Merriweather Sans Light" panose="02000503060000020004" pitchFamily="2" charset="77"/>
              </a:rPr>
              <a:t>And type-constrained rules </a:t>
            </a:r>
          </a:p>
          <a:p>
            <a:pPr marL="285750" indent="-285750">
              <a:spcAft>
                <a:spcPts val="1200"/>
              </a:spcAft>
              <a:buFont typeface="Arial" panose="020B0604020202020204" pitchFamily="34" charset="0"/>
              <a:buChar char="•"/>
            </a:pPr>
            <a:endParaRPr lang="en-US" b="1" dirty="0">
              <a:solidFill>
                <a:schemeClr val="tx1"/>
              </a:solidFill>
              <a:latin typeface="Merriweather Sans" panose="02000503060000020004" pitchFamily="2" charset="77"/>
            </a:endParaRPr>
          </a:p>
        </p:txBody>
      </p:sp>
      <p:sp>
        <p:nvSpPr>
          <p:cNvPr id="7" name="Rounded Rectangle 6">
            <a:extLst>
              <a:ext uri="{FF2B5EF4-FFF2-40B4-BE49-F238E27FC236}">
                <a16:creationId xmlns:a16="http://schemas.microsoft.com/office/drawing/2014/main" id="{F61D6683-03E7-4B4D-BE8C-605071FCE54A}"/>
              </a:ext>
            </a:extLst>
          </p:cNvPr>
          <p:cNvSpPr/>
          <p:nvPr/>
        </p:nvSpPr>
        <p:spPr>
          <a:xfrm>
            <a:off x="7911067" y="1572997"/>
            <a:ext cx="3963773" cy="4992129"/>
          </a:xfrm>
          <a:prstGeom prst="roundRect">
            <a:avLst>
              <a:gd name="adj" fmla="val 6700"/>
            </a:avLst>
          </a:prstGeom>
          <a:solidFill>
            <a:schemeClr val="bg1"/>
          </a:solidFill>
          <a:ln w="793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b="1" dirty="0">
                <a:solidFill>
                  <a:schemeClr val="tx1"/>
                </a:solidFill>
                <a:latin typeface="Merriweather Sans" panose="02000503060000020004" pitchFamily="2" charset="77"/>
              </a:rPr>
              <a:t>Neural </a:t>
            </a:r>
            <a:br>
              <a:rPr lang="en-US" sz="2400" b="1" dirty="0">
                <a:solidFill>
                  <a:schemeClr val="tx1"/>
                </a:solidFill>
                <a:latin typeface="Merriweather Sans" panose="02000503060000020004" pitchFamily="2" charset="77"/>
              </a:rPr>
            </a:br>
            <a:r>
              <a:rPr lang="en-US" sz="2400" b="1" dirty="0">
                <a:solidFill>
                  <a:schemeClr val="tx1"/>
                </a:solidFill>
                <a:latin typeface="Merriweather Sans" panose="02000503060000020004" pitchFamily="2" charset="77"/>
              </a:rPr>
              <a:t>Network (</a:t>
            </a:r>
            <a:r>
              <a:rPr lang="en-US" sz="2400" b="1" dirty="0" err="1">
                <a:solidFill>
                  <a:schemeClr val="tx1"/>
                </a:solidFill>
                <a:latin typeface="Merriweather Sans" panose="02000503060000020004" pitchFamily="2" charset="77"/>
              </a:rPr>
              <a:t>BiDAF</a:t>
            </a:r>
            <a:r>
              <a:rPr lang="en-US" sz="2400" b="1" dirty="0">
                <a:solidFill>
                  <a:schemeClr val="tx1"/>
                </a:solidFill>
                <a:latin typeface="Merriweather Sans" panose="02000503060000020004" pitchFamily="2" charset="77"/>
              </a:rPr>
              <a:t>)</a:t>
            </a:r>
          </a:p>
          <a:p>
            <a:endParaRPr lang="en-US" sz="1400" b="1" dirty="0">
              <a:solidFill>
                <a:schemeClr val="tx1"/>
              </a:solidFill>
              <a:latin typeface="Merriweather Sans" panose="02000503060000020004" pitchFamily="2" charset="77"/>
            </a:endParaRPr>
          </a:p>
          <a:p>
            <a:endParaRPr lang="en-US" b="1" dirty="0">
              <a:solidFill>
                <a:schemeClr val="tx1"/>
              </a:solidFill>
              <a:latin typeface="Merriweather Sans" panose="02000503060000020004" pitchFamily="2" charset="77"/>
            </a:endParaRPr>
          </a:p>
          <a:p>
            <a:pPr marL="457200" indent="-361950">
              <a:spcBef>
                <a:spcPts val="360"/>
              </a:spcBef>
              <a:spcAft>
                <a:spcPts val="1200"/>
              </a:spcAft>
              <a:buSzPts val="2100"/>
              <a:buChar char="▪"/>
            </a:pPr>
            <a:r>
              <a:rPr lang="en-US" dirty="0">
                <a:solidFill>
                  <a:schemeClr val="tx1"/>
                </a:solidFill>
                <a:latin typeface="Merriweather Sans Light" panose="02000503060000020004" pitchFamily="2" charset="77"/>
              </a:rPr>
              <a:t>Attention &amp; LSTM </a:t>
            </a:r>
          </a:p>
          <a:p>
            <a:pPr marL="457200" indent="-361950">
              <a:spcBef>
                <a:spcPts val="360"/>
              </a:spcBef>
              <a:spcAft>
                <a:spcPts val="1200"/>
              </a:spcAft>
              <a:buSzPts val="2100"/>
              <a:buChar char="▪"/>
            </a:pPr>
            <a:r>
              <a:rPr lang="en-US" dirty="0">
                <a:solidFill>
                  <a:schemeClr val="tx1"/>
                </a:solidFill>
                <a:latin typeface="Merriweather Sans Light" panose="02000503060000020004" pitchFamily="2" charset="77"/>
              </a:rPr>
              <a:t>Extractive, </a:t>
            </a:r>
            <a:r>
              <a:rPr lang="en-US" dirty="0" err="1">
                <a:solidFill>
                  <a:schemeClr val="tx1"/>
                </a:solidFill>
                <a:latin typeface="Merriweather Sans Light" panose="02000503060000020004" pitchFamily="2" charset="77"/>
              </a:rPr>
              <a:t>i.e</a:t>
            </a:r>
            <a:r>
              <a:rPr lang="en-US" dirty="0">
                <a:solidFill>
                  <a:schemeClr val="tx1"/>
                </a:solidFill>
                <a:latin typeface="Merriweather Sans Light" panose="02000503060000020004" pitchFamily="2" charset="77"/>
              </a:rPr>
              <a:t> select a contiguous phrase in a given paragraph </a:t>
            </a:r>
          </a:p>
          <a:p>
            <a:pPr marL="285750" indent="-285750">
              <a:buFont typeface="Arial" panose="020B0604020202020204" pitchFamily="34" charset="0"/>
              <a:buChar char="•"/>
            </a:pPr>
            <a:endParaRPr lang="en-US" b="1" dirty="0">
              <a:solidFill>
                <a:schemeClr val="tx1"/>
              </a:solidFill>
              <a:latin typeface="Merriweather Sans" panose="02000503060000020004" pitchFamily="2" charset="77"/>
            </a:endParaRPr>
          </a:p>
        </p:txBody>
      </p:sp>
      <p:grpSp>
        <p:nvGrpSpPr>
          <p:cNvPr id="21" name="Group 20">
            <a:extLst>
              <a:ext uri="{FF2B5EF4-FFF2-40B4-BE49-F238E27FC236}">
                <a16:creationId xmlns:a16="http://schemas.microsoft.com/office/drawing/2014/main" id="{5DFABABB-476C-8549-9D26-24907F40AB7A}"/>
              </a:ext>
            </a:extLst>
          </p:cNvPr>
          <p:cNvGrpSpPr/>
          <p:nvPr/>
        </p:nvGrpSpPr>
        <p:grpSpPr>
          <a:xfrm>
            <a:off x="4297289" y="4617747"/>
            <a:ext cx="3171900" cy="1447174"/>
            <a:chOff x="4287979" y="4972710"/>
            <a:chExt cx="3171900" cy="1447174"/>
          </a:xfrm>
        </p:grpSpPr>
        <p:sp>
          <p:nvSpPr>
            <p:cNvPr id="8" name="Google Shape;978;p88">
              <a:extLst>
                <a:ext uri="{FF2B5EF4-FFF2-40B4-BE49-F238E27FC236}">
                  <a16:creationId xmlns:a16="http://schemas.microsoft.com/office/drawing/2014/main" id="{3BD49AA5-02AC-4E45-807B-53FDD07AAACC}"/>
                </a:ext>
              </a:extLst>
            </p:cNvPr>
            <p:cNvSpPr txBox="1"/>
            <p:nvPr/>
          </p:nvSpPr>
          <p:spPr>
            <a:xfrm>
              <a:off x="4287979" y="5002384"/>
              <a:ext cx="3171900" cy="141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endParaRPr/>
            </a:p>
          </p:txBody>
        </p:sp>
        <p:sp>
          <p:nvSpPr>
            <p:cNvPr id="9" name="Google Shape;979;p88">
              <a:extLst>
                <a:ext uri="{FF2B5EF4-FFF2-40B4-BE49-F238E27FC236}">
                  <a16:creationId xmlns:a16="http://schemas.microsoft.com/office/drawing/2014/main" id="{27B90EE8-D907-BB4B-9357-1BC5193EB132}"/>
                </a:ext>
              </a:extLst>
            </p:cNvPr>
            <p:cNvSpPr txBox="1"/>
            <p:nvPr/>
          </p:nvSpPr>
          <p:spPr>
            <a:xfrm>
              <a:off x="4413805" y="4972710"/>
              <a:ext cx="2871900" cy="476100"/>
            </a:xfrm>
            <a:prstGeom prst="rect">
              <a:avLst/>
            </a:prstGeom>
            <a:noFill/>
            <a:ln>
              <a:noFill/>
            </a:ln>
          </p:spPr>
          <p:txBody>
            <a:bodyPr spcFirstLastPara="1" wrap="square" lIns="91425" tIns="91425" rIns="91425" bIns="91425" anchor="ctr" anchorCtr="0">
              <a:noAutofit/>
            </a:bodyPr>
            <a:lstStyle/>
            <a:p>
              <a:pPr>
                <a:spcBef>
                  <a:spcPts val="480"/>
                </a:spcBef>
              </a:pPr>
              <a:r>
                <a:rPr lang="en-US" sz="1000" u="sng" dirty="0">
                  <a:solidFill>
                    <a:schemeClr val="dk1"/>
                  </a:solidFill>
                </a:rPr>
                <a:t>Type constrained rules:</a:t>
              </a:r>
              <a:br>
                <a:rPr lang="en-US" sz="1000" dirty="0">
                  <a:solidFill>
                    <a:schemeClr val="dk1"/>
                  </a:solidFill>
                </a:rPr>
              </a:br>
              <a:r>
                <a:rPr lang="en-US" sz="1000" dirty="0">
                  <a:solidFill>
                    <a:schemeClr val="dk1"/>
                  </a:solidFill>
                </a:rPr>
                <a:t>(X, </a:t>
              </a:r>
              <a:r>
                <a:rPr lang="en-US" sz="1000" b="1" dirty="0">
                  <a:solidFill>
                    <a:schemeClr val="dk1"/>
                  </a:solidFill>
                </a:rPr>
                <a:t>helps in</a:t>
              </a:r>
              <a:r>
                <a:rPr lang="en-US" sz="1000" dirty="0">
                  <a:solidFill>
                    <a:schemeClr val="dk1"/>
                  </a:solidFill>
                </a:rPr>
                <a:t>, Y), (Z, </a:t>
              </a:r>
              <a:r>
                <a:rPr lang="en-US" sz="1000" b="1" dirty="0">
                  <a:solidFill>
                    <a:schemeClr val="dk1"/>
                  </a:solidFill>
                </a:rPr>
                <a:t>has</a:t>
              </a:r>
              <a:r>
                <a:rPr lang="en-US" sz="1000" dirty="0">
                  <a:solidFill>
                    <a:schemeClr val="dk1"/>
                  </a:solidFill>
                </a:rPr>
                <a:t>, Y) =&gt; (X, </a:t>
              </a:r>
              <a:r>
                <a:rPr lang="en-US" sz="1000" b="1" dirty="0">
                  <a:solidFill>
                    <a:schemeClr val="dk1"/>
                  </a:solidFill>
                </a:rPr>
                <a:t>helps in</a:t>
              </a:r>
              <a:r>
                <a:rPr lang="en-US" sz="1000" dirty="0">
                  <a:solidFill>
                    <a:schemeClr val="dk1"/>
                  </a:solidFill>
                </a:rPr>
                <a:t>, Z)</a:t>
              </a:r>
              <a:endParaRPr sz="1000" dirty="0">
                <a:solidFill>
                  <a:schemeClr val="dk1"/>
                </a:solidFill>
              </a:endParaRPr>
            </a:p>
          </p:txBody>
        </p:sp>
        <p:graphicFrame>
          <p:nvGraphicFramePr>
            <p:cNvPr id="10" name="Google Shape;980;p88">
              <a:extLst>
                <a:ext uri="{FF2B5EF4-FFF2-40B4-BE49-F238E27FC236}">
                  <a16:creationId xmlns:a16="http://schemas.microsoft.com/office/drawing/2014/main" id="{C60460B2-814D-7249-93C0-7D6C42D406AA}"/>
                </a:ext>
              </a:extLst>
            </p:cNvPr>
            <p:cNvGraphicFramePr/>
            <p:nvPr>
              <p:extLst>
                <p:ext uri="{D42A27DB-BD31-4B8C-83A1-F6EECF244321}">
                  <p14:modId xmlns:p14="http://schemas.microsoft.com/office/powerpoint/2010/main" val="2301906074"/>
                </p:ext>
              </p:extLst>
            </p:nvPr>
          </p:nvGraphicFramePr>
          <p:xfrm>
            <a:off x="5091967" y="5532610"/>
            <a:ext cx="2193850" cy="203073"/>
          </p:xfrm>
          <a:graphic>
            <a:graphicData uri="http://schemas.openxmlformats.org/drawingml/2006/table">
              <a:tbl>
                <a:tblPr>
                  <a:noFill/>
                </a:tblPr>
                <a:tblGrid>
                  <a:gridCol w="678200">
                    <a:extLst>
                      <a:ext uri="{9D8B030D-6E8A-4147-A177-3AD203B41FA5}">
                        <a16:colId xmlns:a16="http://schemas.microsoft.com/office/drawing/2014/main" val="20000"/>
                      </a:ext>
                    </a:extLst>
                  </a:gridCol>
                  <a:gridCol w="695875">
                    <a:extLst>
                      <a:ext uri="{9D8B030D-6E8A-4147-A177-3AD203B41FA5}">
                        <a16:colId xmlns:a16="http://schemas.microsoft.com/office/drawing/2014/main" val="20001"/>
                      </a:ext>
                    </a:extLst>
                  </a:gridCol>
                  <a:gridCol w="819775">
                    <a:extLst>
                      <a:ext uri="{9D8B030D-6E8A-4147-A177-3AD203B41FA5}">
                        <a16:colId xmlns:a16="http://schemas.microsoft.com/office/drawing/2014/main" val="20002"/>
                      </a:ext>
                    </a:extLst>
                  </a:gridCol>
                </a:tblGrid>
                <a:tr h="100000">
                  <a:tc>
                    <a:txBody>
                      <a:bodyPr/>
                      <a:lstStyle/>
                      <a:p>
                        <a:pPr marL="0" lvl="0" indent="0" algn="ctr" rtl="0">
                          <a:lnSpc>
                            <a:spcPct val="115000"/>
                          </a:lnSpc>
                          <a:spcBef>
                            <a:spcPts val="0"/>
                          </a:spcBef>
                          <a:spcAft>
                            <a:spcPts val="0"/>
                          </a:spcAft>
                          <a:buNone/>
                        </a:pPr>
                        <a:r>
                          <a:rPr lang="en-US" sz="1000"/>
                          <a:t>Thick fur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US" sz="1000"/>
                          <a:t>helps in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US" sz="1000" dirty="0"/>
                          <a:t>cold winter</a:t>
                        </a:r>
                        <a:endParaRPr sz="1000" dirty="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bl>
            </a:graphicData>
          </a:graphic>
        </p:graphicFrame>
        <p:graphicFrame>
          <p:nvGraphicFramePr>
            <p:cNvPr id="11" name="Google Shape;981;p88">
              <a:extLst>
                <a:ext uri="{FF2B5EF4-FFF2-40B4-BE49-F238E27FC236}">
                  <a16:creationId xmlns:a16="http://schemas.microsoft.com/office/drawing/2014/main" id="{A97EA387-7939-6B4A-80DE-2A2A57689036}"/>
                </a:ext>
              </a:extLst>
            </p:cNvPr>
            <p:cNvGraphicFramePr/>
            <p:nvPr>
              <p:extLst>
                <p:ext uri="{D42A27DB-BD31-4B8C-83A1-F6EECF244321}">
                  <p14:modId xmlns:p14="http://schemas.microsoft.com/office/powerpoint/2010/main" val="1038743958"/>
                </p:ext>
              </p:extLst>
            </p:nvPr>
          </p:nvGraphicFramePr>
          <p:xfrm>
            <a:off x="5025593" y="6070010"/>
            <a:ext cx="2260225" cy="203073"/>
          </p:xfrm>
          <a:graphic>
            <a:graphicData uri="http://schemas.openxmlformats.org/drawingml/2006/table">
              <a:tbl>
                <a:tblPr>
                  <a:noFill/>
                </a:tblPr>
                <a:tblGrid>
                  <a:gridCol w="1057000">
                    <a:extLst>
                      <a:ext uri="{9D8B030D-6E8A-4147-A177-3AD203B41FA5}">
                        <a16:colId xmlns:a16="http://schemas.microsoft.com/office/drawing/2014/main" val="20000"/>
                      </a:ext>
                    </a:extLst>
                  </a:gridCol>
                  <a:gridCol w="522750">
                    <a:extLst>
                      <a:ext uri="{9D8B030D-6E8A-4147-A177-3AD203B41FA5}">
                        <a16:colId xmlns:a16="http://schemas.microsoft.com/office/drawing/2014/main" val="20001"/>
                      </a:ext>
                    </a:extLst>
                  </a:gridCol>
                  <a:gridCol w="680475">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US" sz="1000"/>
                          <a:t>Tundra biome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t>has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CCCC"/>
                      </a:solidFill>
                    </a:tcPr>
                  </a:tc>
                  <a:tc>
                    <a:txBody>
                      <a:bodyPr/>
                      <a:lstStyle/>
                      <a:p>
                        <a:pPr marL="0" lvl="0" indent="0" algn="ctr" rtl="0">
                          <a:lnSpc>
                            <a:spcPct val="115000"/>
                          </a:lnSpc>
                          <a:spcBef>
                            <a:spcPts val="0"/>
                          </a:spcBef>
                          <a:spcAft>
                            <a:spcPts val="0"/>
                          </a:spcAft>
                          <a:buNone/>
                        </a:pPr>
                        <a:r>
                          <a:rPr lang="en-US" sz="1000"/>
                          <a:t>cold winter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0"/>
                    </a:ext>
                  </a:extLst>
                </a:tr>
              </a:tbl>
            </a:graphicData>
          </a:graphic>
        </p:graphicFrame>
        <p:sp>
          <p:nvSpPr>
            <p:cNvPr id="12" name="Google Shape;982;p88">
              <a:extLst>
                <a:ext uri="{FF2B5EF4-FFF2-40B4-BE49-F238E27FC236}">
                  <a16:creationId xmlns:a16="http://schemas.microsoft.com/office/drawing/2014/main" id="{4F3B8596-6ECD-3A43-AF84-744579C5C923}"/>
                </a:ext>
              </a:extLst>
            </p:cNvPr>
            <p:cNvSpPr/>
            <p:nvPr/>
          </p:nvSpPr>
          <p:spPr>
            <a:xfrm>
              <a:off x="4574405" y="5585610"/>
              <a:ext cx="451200" cy="6807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983;p88">
              <a:extLst>
                <a:ext uri="{FF2B5EF4-FFF2-40B4-BE49-F238E27FC236}">
                  <a16:creationId xmlns:a16="http://schemas.microsoft.com/office/drawing/2014/main" id="{9DCB4528-F4F0-FB48-B5D8-B236F1AF7C36}"/>
                </a:ext>
              </a:extLst>
            </p:cNvPr>
            <p:cNvSpPr txBox="1"/>
            <p:nvPr/>
          </p:nvSpPr>
          <p:spPr>
            <a:xfrm>
              <a:off x="4325405" y="5798737"/>
              <a:ext cx="708600" cy="141600"/>
            </a:xfrm>
            <a:prstGeom prst="rect">
              <a:avLst/>
            </a:prstGeom>
            <a:solidFill>
              <a:srgbClr val="FFFFFF"/>
            </a:solidFill>
            <a:ln>
              <a:noFill/>
            </a:ln>
          </p:spPr>
          <p:txBody>
            <a:bodyPr spcFirstLastPara="1" wrap="square" lIns="91425" tIns="91425" rIns="91425" bIns="91425" anchor="ctr" anchorCtr="0">
              <a:noAutofit/>
            </a:bodyPr>
            <a:lstStyle/>
            <a:p>
              <a:r>
                <a:rPr lang="en-US" sz="1200" dirty="0"/>
                <a:t>helps in</a:t>
              </a:r>
              <a:endParaRPr sz="1200" dirty="0"/>
            </a:p>
          </p:txBody>
        </p:sp>
      </p:grpSp>
      <p:sp>
        <p:nvSpPr>
          <p:cNvPr id="14" name="Rectangle 13">
            <a:extLst>
              <a:ext uri="{FF2B5EF4-FFF2-40B4-BE49-F238E27FC236}">
                <a16:creationId xmlns:a16="http://schemas.microsoft.com/office/drawing/2014/main" id="{74A1452C-2B45-0741-8219-C4FD2D20A493}"/>
              </a:ext>
            </a:extLst>
          </p:cNvPr>
          <p:cNvSpPr/>
          <p:nvPr/>
        </p:nvSpPr>
        <p:spPr>
          <a:xfrm>
            <a:off x="4863007" y="2459073"/>
            <a:ext cx="1997535" cy="369332"/>
          </a:xfrm>
          <a:prstGeom prst="rect">
            <a:avLst/>
          </a:prstGeom>
        </p:spPr>
        <p:txBody>
          <a:bodyPr wrap="none">
            <a:spAutoFit/>
          </a:bodyPr>
          <a:lstStyle/>
          <a:p>
            <a:r>
              <a:rPr lang="en-US" b="1" dirty="0">
                <a:solidFill>
                  <a:schemeClr val="tx1">
                    <a:lumMod val="50000"/>
                    <a:lumOff val="50000"/>
                  </a:schemeClr>
                </a:solidFill>
              </a:rPr>
              <a:t>[</a:t>
            </a:r>
            <a:r>
              <a:rPr lang="en-US" b="1" dirty="0" err="1">
                <a:solidFill>
                  <a:schemeClr val="tx1">
                    <a:lumMod val="50000"/>
                    <a:lumOff val="50000"/>
                  </a:schemeClr>
                </a:solidFill>
              </a:rPr>
              <a:t>Khot</a:t>
            </a:r>
            <a:r>
              <a:rPr lang="en-US" b="1" dirty="0">
                <a:solidFill>
                  <a:schemeClr val="tx1">
                    <a:lumMod val="50000"/>
                    <a:lumOff val="50000"/>
                  </a:schemeClr>
                </a:solidFill>
              </a:rPr>
              <a:t> et al. ACL’17]</a:t>
            </a:r>
            <a:endParaRPr lang="en-US" dirty="0">
              <a:solidFill>
                <a:schemeClr val="tx1">
                  <a:lumMod val="50000"/>
                  <a:lumOff val="50000"/>
                </a:schemeClr>
              </a:solidFill>
            </a:endParaRPr>
          </a:p>
        </p:txBody>
      </p:sp>
      <p:sp>
        <p:nvSpPr>
          <p:cNvPr id="15" name="Rectangle 14">
            <a:extLst>
              <a:ext uri="{FF2B5EF4-FFF2-40B4-BE49-F238E27FC236}">
                <a16:creationId xmlns:a16="http://schemas.microsoft.com/office/drawing/2014/main" id="{8D7F5189-8A21-A244-A2F2-134572303F92}"/>
              </a:ext>
            </a:extLst>
          </p:cNvPr>
          <p:cNvSpPr/>
          <p:nvPr/>
        </p:nvSpPr>
        <p:spPr>
          <a:xfrm>
            <a:off x="873680" y="2443931"/>
            <a:ext cx="2263761" cy="369332"/>
          </a:xfrm>
          <a:prstGeom prst="rect">
            <a:avLst/>
          </a:prstGeom>
        </p:spPr>
        <p:txBody>
          <a:bodyPr wrap="none">
            <a:spAutoFit/>
          </a:bodyPr>
          <a:lstStyle/>
          <a:p>
            <a:pPr marL="95250">
              <a:spcBef>
                <a:spcPts val="480"/>
              </a:spcBef>
              <a:buSzPts val="2100"/>
            </a:pPr>
            <a:r>
              <a:rPr lang="en-US" b="1" dirty="0">
                <a:solidFill>
                  <a:schemeClr val="tx1">
                    <a:lumMod val="50000"/>
                    <a:lumOff val="50000"/>
                  </a:schemeClr>
                </a:solidFill>
              </a:rPr>
              <a:t>[Clark et al. AAAI’15]</a:t>
            </a:r>
            <a:endParaRPr lang="en-US" dirty="0">
              <a:solidFill>
                <a:schemeClr val="tx1">
                  <a:lumMod val="50000"/>
                  <a:lumOff val="50000"/>
                </a:schemeClr>
              </a:solidFill>
            </a:endParaRPr>
          </a:p>
        </p:txBody>
      </p:sp>
      <p:sp>
        <p:nvSpPr>
          <p:cNvPr id="16" name="Rectangle 15">
            <a:extLst>
              <a:ext uri="{FF2B5EF4-FFF2-40B4-BE49-F238E27FC236}">
                <a16:creationId xmlns:a16="http://schemas.microsoft.com/office/drawing/2014/main" id="{1B05D1EB-A31C-9E49-93F7-9D02D58C861F}"/>
              </a:ext>
            </a:extLst>
          </p:cNvPr>
          <p:cNvSpPr/>
          <p:nvPr/>
        </p:nvSpPr>
        <p:spPr>
          <a:xfrm>
            <a:off x="8858061" y="2441447"/>
            <a:ext cx="2064989" cy="369332"/>
          </a:xfrm>
          <a:prstGeom prst="rect">
            <a:avLst/>
          </a:prstGeom>
        </p:spPr>
        <p:txBody>
          <a:bodyPr wrap="none">
            <a:spAutoFit/>
          </a:bodyPr>
          <a:lstStyle/>
          <a:p>
            <a:pPr marL="95250">
              <a:spcBef>
                <a:spcPts val="480"/>
              </a:spcBef>
              <a:buSzPts val="2100"/>
            </a:pPr>
            <a:r>
              <a:rPr lang="en-US" b="1" dirty="0">
                <a:solidFill>
                  <a:schemeClr val="tx1">
                    <a:lumMod val="50000"/>
                    <a:lumOff val="50000"/>
                  </a:schemeClr>
                </a:solidFill>
              </a:rPr>
              <a:t>[</a:t>
            </a:r>
            <a:r>
              <a:rPr lang="en-US" b="1" dirty="0" err="1">
                <a:solidFill>
                  <a:schemeClr val="tx1">
                    <a:lumMod val="50000"/>
                    <a:lumOff val="50000"/>
                  </a:schemeClr>
                </a:solidFill>
              </a:rPr>
              <a:t>Seo</a:t>
            </a:r>
            <a:r>
              <a:rPr lang="en-US" b="1" dirty="0">
                <a:solidFill>
                  <a:schemeClr val="tx1">
                    <a:lumMod val="50000"/>
                    <a:lumOff val="50000"/>
                  </a:schemeClr>
                </a:solidFill>
              </a:rPr>
              <a:t> et al. ICLR’16]</a:t>
            </a:r>
          </a:p>
        </p:txBody>
      </p:sp>
      <p:pic>
        <p:nvPicPr>
          <p:cNvPr id="18" name="Google Shape;976;p88">
            <a:extLst>
              <a:ext uri="{FF2B5EF4-FFF2-40B4-BE49-F238E27FC236}">
                <a16:creationId xmlns:a16="http://schemas.microsoft.com/office/drawing/2014/main" id="{0F5D6BC4-32E1-7748-AF1C-7F10CEA5B0A4}"/>
              </a:ext>
            </a:extLst>
          </p:cNvPr>
          <p:cNvPicPr preferRelativeResize="0"/>
          <p:nvPr/>
        </p:nvPicPr>
        <p:blipFill rotWithShape="1">
          <a:blip r:embed="rId3">
            <a:alphaModFix/>
          </a:blip>
          <a:srcRect t="13309"/>
          <a:stretch/>
        </p:blipFill>
        <p:spPr>
          <a:xfrm>
            <a:off x="8036519" y="4421376"/>
            <a:ext cx="3736018" cy="1992099"/>
          </a:xfrm>
          <a:prstGeom prst="rect">
            <a:avLst/>
          </a:prstGeom>
          <a:noFill/>
          <a:ln>
            <a:noFill/>
          </a:ln>
        </p:spPr>
      </p:pic>
      <p:grpSp>
        <p:nvGrpSpPr>
          <p:cNvPr id="24" name="Group 23">
            <a:extLst>
              <a:ext uri="{FF2B5EF4-FFF2-40B4-BE49-F238E27FC236}">
                <a16:creationId xmlns:a16="http://schemas.microsoft.com/office/drawing/2014/main" id="{022FC0C3-1529-8D44-85AB-3CD5AD260755}"/>
              </a:ext>
            </a:extLst>
          </p:cNvPr>
          <p:cNvGrpSpPr/>
          <p:nvPr/>
        </p:nvGrpSpPr>
        <p:grpSpPr>
          <a:xfrm>
            <a:off x="662398" y="4996804"/>
            <a:ext cx="2749341" cy="884927"/>
            <a:chOff x="595022" y="4996804"/>
            <a:chExt cx="2749341" cy="884927"/>
          </a:xfrm>
        </p:grpSpPr>
        <p:pic>
          <p:nvPicPr>
            <p:cNvPr id="19" name="Picture 18" descr="A close up of a logo&#13;&#10;&#13;&#10;Description automatically generated">
              <a:extLst>
                <a:ext uri="{FF2B5EF4-FFF2-40B4-BE49-F238E27FC236}">
                  <a16:creationId xmlns:a16="http://schemas.microsoft.com/office/drawing/2014/main" id="{9E4FA0C9-8439-B246-9088-8F11FFF91D07}"/>
                </a:ext>
              </a:extLst>
            </p:cNvPr>
            <p:cNvPicPr>
              <a:picLocks noChangeAspect="1"/>
            </p:cNvPicPr>
            <p:nvPr/>
          </p:nvPicPr>
          <p:blipFill rotWithShape="1">
            <a:blip r:embed="rId4"/>
            <a:srcRect t="3398" b="6036"/>
            <a:stretch/>
          </p:blipFill>
          <p:spPr>
            <a:xfrm>
              <a:off x="2268236" y="5067452"/>
              <a:ext cx="1076127" cy="814279"/>
            </a:xfrm>
            <a:prstGeom prst="rect">
              <a:avLst/>
            </a:prstGeom>
          </p:spPr>
        </p:pic>
        <p:pic>
          <p:nvPicPr>
            <p:cNvPr id="22" name="Picture 21">
              <a:extLst>
                <a:ext uri="{FF2B5EF4-FFF2-40B4-BE49-F238E27FC236}">
                  <a16:creationId xmlns:a16="http://schemas.microsoft.com/office/drawing/2014/main" id="{D801E9A2-C431-C643-A94B-2A8FA00C88C6}"/>
                </a:ext>
              </a:extLst>
            </p:cNvPr>
            <p:cNvPicPr>
              <a:picLocks noChangeAspect="1"/>
            </p:cNvPicPr>
            <p:nvPr/>
          </p:nvPicPr>
          <p:blipFill>
            <a:blip r:embed="rId5"/>
            <a:stretch>
              <a:fillRect/>
            </a:stretch>
          </p:blipFill>
          <p:spPr>
            <a:xfrm>
              <a:off x="595022" y="4996804"/>
              <a:ext cx="903867" cy="856791"/>
            </a:xfrm>
            <a:prstGeom prst="rect">
              <a:avLst/>
            </a:prstGeom>
          </p:spPr>
        </p:pic>
        <p:sp>
          <p:nvSpPr>
            <p:cNvPr id="23" name="Right Arrow 22">
              <a:extLst>
                <a:ext uri="{FF2B5EF4-FFF2-40B4-BE49-F238E27FC236}">
                  <a16:creationId xmlns:a16="http://schemas.microsoft.com/office/drawing/2014/main" id="{070CED08-1242-FB44-B195-DB827839C205}"/>
                </a:ext>
              </a:extLst>
            </p:cNvPr>
            <p:cNvSpPr/>
            <p:nvPr/>
          </p:nvSpPr>
          <p:spPr>
            <a:xfrm>
              <a:off x="1563163" y="5223743"/>
              <a:ext cx="606392" cy="40590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76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C7D3D-D59C-BF4F-B31F-CF9553C582A8}"/>
              </a:ext>
            </a:extLst>
          </p:cNvPr>
          <p:cNvSpPr>
            <a:spLocks noGrp="1"/>
          </p:cNvSpPr>
          <p:nvPr>
            <p:ph type="sldNum" sz="quarter" idx="12"/>
          </p:nvPr>
        </p:nvSpPr>
        <p:spPr/>
        <p:txBody>
          <a:bodyPr/>
          <a:lstStyle/>
          <a:p>
            <a:fld id="{86B4B35C-345F-9846-8E6A-29269C850829}" type="slidenum">
              <a:rPr lang="en-US" smtClean="0"/>
              <a:pPr/>
              <a:t>34</a:t>
            </a:fld>
            <a:endParaRPr lang="en-US"/>
          </a:p>
        </p:txBody>
      </p:sp>
      <p:sp>
        <p:nvSpPr>
          <p:cNvPr id="4" name="Title 3">
            <a:extLst>
              <a:ext uri="{FF2B5EF4-FFF2-40B4-BE49-F238E27FC236}">
                <a16:creationId xmlns:a16="http://schemas.microsoft.com/office/drawing/2014/main" id="{E5B32B25-69AB-5F40-A4EE-11409F06756B}"/>
              </a:ext>
            </a:extLst>
          </p:cNvPr>
          <p:cNvSpPr>
            <a:spLocks noGrp="1"/>
          </p:cNvSpPr>
          <p:nvPr>
            <p:ph type="title"/>
          </p:nvPr>
        </p:nvSpPr>
        <p:spPr/>
        <p:txBody>
          <a:bodyPr/>
          <a:lstStyle/>
          <a:p>
            <a:r>
              <a:rPr lang="en-US" dirty="0"/>
              <a:t>Empirical results: Science Domain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TR’18]</a:t>
            </a:r>
            <a:endParaRPr lang="en-US" sz="2800" dirty="0"/>
          </a:p>
        </p:txBody>
      </p:sp>
      <p:sp>
        <p:nvSpPr>
          <p:cNvPr id="10" name="Rectangle 9">
            <a:extLst>
              <a:ext uri="{FF2B5EF4-FFF2-40B4-BE49-F238E27FC236}">
                <a16:creationId xmlns:a16="http://schemas.microsoft.com/office/drawing/2014/main" id="{B6E9678A-FC00-E647-A0DC-BBEDE3F610FC}"/>
              </a:ext>
            </a:extLst>
          </p:cNvPr>
          <p:cNvSpPr/>
          <p:nvPr/>
        </p:nvSpPr>
        <p:spPr>
          <a:xfrm>
            <a:off x="9052413" y="3991236"/>
            <a:ext cx="519842" cy="1853883"/>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64FE8B-51F7-9D45-AE62-ECB640DE9961}"/>
              </a:ext>
            </a:extLst>
          </p:cNvPr>
          <p:cNvSpPr/>
          <p:nvPr/>
        </p:nvSpPr>
        <p:spPr>
          <a:xfrm>
            <a:off x="10535153" y="2736226"/>
            <a:ext cx="519842" cy="311427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D0358D-3E08-A840-B972-F7254ABB27E2}"/>
              </a:ext>
            </a:extLst>
          </p:cNvPr>
          <p:cNvSpPr txBox="1"/>
          <p:nvPr/>
        </p:nvSpPr>
        <p:spPr>
          <a:xfrm>
            <a:off x="4816747" y="775456"/>
            <a:ext cx="495712" cy="5221301"/>
          </a:xfrm>
          <a:prstGeom prst="rect">
            <a:avLst/>
          </a:prstGeom>
          <a:noFill/>
        </p:spPr>
        <p:txBody>
          <a:bodyPr wrap="none" rtlCol="0" anchor="ctr" anchorCtr="0">
            <a:spAutoFit/>
          </a:bodyPr>
          <a:lstStyle/>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60</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55</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50</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45</a:t>
            </a:r>
          </a:p>
        </p:txBody>
      </p:sp>
      <p:sp>
        <p:nvSpPr>
          <p:cNvPr id="13" name="TextBox 12">
            <a:extLst>
              <a:ext uri="{FF2B5EF4-FFF2-40B4-BE49-F238E27FC236}">
                <a16:creationId xmlns:a16="http://schemas.microsoft.com/office/drawing/2014/main" id="{3F739377-EECD-F74D-8ECC-8A3272BCD05C}"/>
              </a:ext>
            </a:extLst>
          </p:cNvPr>
          <p:cNvSpPr txBox="1"/>
          <p:nvPr/>
        </p:nvSpPr>
        <p:spPr>
          <a:xfrm>
            <a:off x="10543086" y="2755466"/>
            <a:ext cx="489236"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56</a:t>
            </a:r>
          </a:p>
        </p:txBody>
      </p:sp>
      <p:sp>
        <p:nvSpPr>
          <p:cNvPr id="14" name="TextBox 13">
            <a:extLst>
              <a:ext uri="{FF2B5EF4-FFF2-40B4-BE49-F238E27FC236}">
                <a16:creationId xmlns:a16="http://schemas.microsoft.com/office/drawing/2014/main" id="{E84302E0-7EFD-664F-AA93-A4CB4C4093D1}"/>
              </a:ext>
            </a:extLst>
          </p:cNvPr>
          <p:cNvSpPr txBox="1"/>
          <p:nvPr/>
        </p:nvSpPr>
        <p:spPr>
          <a:xfrm>
            <a:off x="9075967" y="3999627"/>
            <a:ext cx="484428"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52</a:t>
            </a:r>
          </a:p>
        </p:txBody>
      </p:sp>
      <p:sp>
        <p:nvSpPr>
          <p:cNvPr id="17" name="TextBox 16">
            <a:extLst>
              <a:ext uri="{FF2B5EF4-FFF2-40B4-BE49-F238E27FC236}">
                <a16:creationId xmlns:a16="http://schemas.microsoft.com/office/drawing/2014/main" id="{FE1EE622-43F5-D64A-8379-87BE85D2C65D}"/>
              </a:ext>
            </a:extLst>
          </p:cNvPr>
          <p:cNvSpPr txBox="1"/>
          <p:nvPr/>
        </p:nvSpPr>
        <p:spPr>
          <a:xfrm>
            <a:off x="9882666" y="5880672"/>
            <a:ext cx="1391728" cy="323165"/>
          </a:xfrm>
          <a:prstGeom prst="rect">
            <a:avLst/>
          </a:prstGeom>
          <a:noFill/>
        </p:spPr>
        <p:txBody>
          <a:bodyPr wrap="none" rtlCol="0">
            <a:spAutoFit/>
          </a:bodyPr>
          <a:lstStyle/>
          <a:p>
            <a:r>
              <a:rPr lang="en-US" sz="1500" b="1" dirty="0" err="1">
                <a:latin typeface="Merriweather Sans" panose="02000503060000020004" pitchFamily="2" charset="77"/>
              </a:rPr>
              <a:t>SemanticILP</a:t>
            </a:r>
            <a:endParaRPr lang="en-US" sz="1500" b="1" dirty="0">
              <a:latin typeface="Merriweather Sans" panose="02000503060000020004" pitchFamily="2" charset="77"/>
            </a:endParaRPr>
          </a:p>
        </p:txBody>
      </p:sp>
      <p:sp>
        <p:nvSpPr>
          <p:cNvPr id="18" name="TextBox 17">
            <a:extLst>
              <a:ext uri="{FF2B5EF4-FFF2-40B4-BE49-F238E27FC236}">
                <a16:creationId xmlns:a16="http://schemas.microsoft.com/office/drawing/2014/main" id="{8DA1A6FC-79FC-7842-8722-A7004C303BDB}"/>
              </a:ext>
            </a:extLst>
          </p:cNvPr>
          <p:cNvSpPr txBox="1"/>
          <p:nvPr/>
        </p:nvSpPr>
        <p:spPr>
          <a:xfrm>
            <a:off x="8680711" y="5874793"/>
            <a:ext cx="766557" cy="323165"/>
          </a:xfrm>
          <a:prstGeom prst="rect">
            <a:avLst/>
          </a:prstGeom>
          <a:noFill/>
        </p:spPr>
        <p:txBody>
          <a:bodyPr wrap="none" rtlCol="0">
            <a:spAutoFit/>
          </a:bodyPr>
          <a:lstStyle/>
          <a:p>
            <a:r>
              <a:rPr lang="en-US" sz="1500" b="1" dirty="0" err="1">
                <a:latin typeface="Merriweather Sans" panose="02000503060000020004" pitchFamily="2" charset="77"/>
              </a:rPr>
              <a:t>BiDAF</a:t>
            </a:r>
            <a:endParaRPr lang="en-US" sz="1500" b="1" dirty="0">
              <a:latin typeface="Merriweather Sans" panose="02000503060000020004" pitchFamily="2" charset="77"/>
            </a:endParaRPr>
          </a:p>
        </p:txBody>
      </p:sp>
      <p:sp>
        <p:nvSpPr>
          <p:cNvPr id="22" name="Rectangle 21">
            <a:extLst>
              <a:ext uri="{FF2B5EF4-FFF2-40B4-BE49-F238E27FC236}">
                <a16:creationId xmlns:a16="http://schemas.microsoft.com/office/drawing/2014/main" id="{29B4D6BF-90A0-D041-BAEF-A47BB084FA6A}"/>
              </a:ext>
            </a:extLst>
          </p:cNvPr>
          <p:cNvSpPr/>
          <p:nvPr/>
        </p:nvSpPr>
        <p:spPr>
          <a:xfrm>
            <a:off x="8446479" y="6219812"/>
            <a:ext cx="1382110"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a:t>
            </a:r>
            <a:r>
              <a:rPr lang="en-US" sz="1400" b="1" dirty="0" err="1">
                <a:solidFill>
                  <a:schemeClr val="tx1">
                    <a:lumMod val="50000"/>
                    <a:lumOff val="50000"/>
                  </a:schemeClr>
                </a:solidFill>
                <a:latin typeface="Merriweather Sans Light" panose="02000503060000020004" pitchFamily="2" charset="77"/>
              </a:rPr>
              <a:t>Seo</a:t>
            </a:r>
            <a:r>
              <a:rPr lang="en-US" sz="1400" b="1" dirty="0">
                <a:solidFill>
                  <a:schemeClr val="tx1">
                    <a:lumMod val="50000"/>
                    <a:lumOff val="50000"/>
                  </a:schemeClr>
                </a:solidFill>
                <a:latin typeface="Merriweather Sans Light" panose="02000503060000020004" pitchFamily="2" charset="77"/>
              </a:rPr>
              <a:t> et al. 17]</a:t>
            </a:r>
            <a:endParaRPr lang="en-US" sz="1400" b="1" dirty="0">
              <a:solidFill>
                <a:schemeClr val="tx1">
                  <a:lumMod val="50000"/>
                  <a:lumOff val="50000"/>
                </a:schemeClr>
              </a:solidFill>
            </a:endParaRP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266451" y="5858348"/>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199A43-22A1-B34C-9790-A8205AAF5317}"/>
              </a:ext>
            </a:extLst>
          </p:cNvPr>
          <p:cNvSpPr/>
          <p:nvPr/>
        </p:nvSpPr>
        <p:spPr>
          <a:xfrm>
            <a:off x="7564071" y="3991236"/>
            <a:ext cx="519842" cy="186711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39DE8CE-79EF-7041-8B46-8682D70569B3}"/>
              </a:ext>
            </a:extLst>
          </p:cNvPr>
          <p:cNvSpPr txBox="1"/>
          <p:nvPr/>
        </p:nvSpPr>
        <p:spPr>
          <a:xfrm>
            <a:off x="7600422" y="4033305"/>
            <a:ext cx="484428"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52</a:t>
            </a:r>
          </a:p>
        </p:txBody>
      </p:sp>
      <p:sp>
        <p:nvSpPr>
          <p:cNvPr id="21" name="TextBox 20">
            <a:extLst>
              <a:ext uri="{FF2B5EF4-FFF2-40B4-BE49-F238E27FC236}">
                <a16:creationId xmlns:a16="http://schemas.microsoft.com/office/drawing/2014/main" id="{60A29AAA-E16E-184B-A640-962A830D56BA}"/>
              </a:ext>
            </a:extLst>
          </p:cNvPr>
          <p:cNvSpPr txBox="1"/>
          <p:nvPr/>
        </p:nvSpPr>
        <p:spPr>
          <a:xfrm>
            <a:off x="7033811" y="5900378"/>
            <a:ext cx="1002197" cy="323165"/>
          </a:xfrm>
          <a:prstGeom prst="rect">
            <a:avLst/>
          </a:prstGeom>
          <a:noFill/>
        </p:spPr>
        <p:txBody>
          <a:bodyPr wrap="none" rtlCol="0">
            <a:spAutoFit/>
          </a:bodyPr>
          <a:lstStyle/>
          <a:p>
            <a:r>
              <a:rPr lang="en-US" sz="1500" b="1" dirty="0" err="1">
                <a:latin typeface="Merriweather Sans" panose="02000503060000020004" pitchFamily="2" charset="77"/>
              </a:rPr>
              <a:t>TupleInf</a:t>
            </a:r>
            <a:endParaRPr lang="en-US" sz="1500" b="1" dirty="0">
              <a:latin typeface="Merriweather Sans" panose="02000503060000020004" pitchFamily="2" charset="77"/>
            </a:endParaRPr>
          </a:p>
        </p:txBody>
      </p:sp>
      <p:sp>
        <p:nvSpPr>
          <p:cNvPr id="24" name="Rectangle 23">
            <a:extLst>
              <a:ext uri="{FF2B5EF4-FFF2-40B4-BE49-F238E27FC236}">
                <a16:creationId xmlns:a16="http://schemas.microsoft.com/office/drawing/2014/main" id="{622EF219-FFA4-B04A-869C-DC596A4343E4}"/>
              </a:ext>
            </a:extLst>
          </p:cNvPr>
          <p:cNvSpPr/>
          <p:nvPr/>
        </p:nvSpPr>
        <p:spPr>
          <a:xfrm>
            <a:off x="6072529" y="3721469"/>
            <a:ext cx="519842" cy="212999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74250C9-6B11-834C-9118-06E15B37799F}"/>
              </a:ext>
            </a:extLst>
          </p:cNvPr>
          <p:cNvSpPr txBox="1"/>
          <p:nvPr/>
        </p:nvSpPr>
        <p:spPr>
          <a:xfrm>
            <a:off x="6120101" y="3740134"/>
            <a:ext cx="461986"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53</a:t>
            </a:r>
          </a:p>
        </p:txBody>
      </p:sp>
      <p:sp>
        <p:nvSpPr>
          <p:cNvPr id="26" name="TextBox 25">
            <a:extLst>
              <a:ext uri="{FF2B5EF4-FFF2-40B4-BE49-F238E27FC236}">
                <a16:creationId xmlns:a16="http://schemas.microsoft.com/office/drawing/2014/main" id="{1324EB8F-FD1B-6A42-B137-5B035F830061}"/>
              </a:ext>
            </a:extLst>
          </p:cNvPr>
          <p:cNvSpPr txBox="1"/>
          <p:nvPr/>
        </p:nvSpPr>
        <p:spPr>
          <a:xfrm>
            <a:off x="5900909" y="5901690"/>
            <a:ext cx="386644" cy="323165"/>
          </a:xfrm>
          <a:prstGeom prst="rect">
            <a:avLst/>
          </a:prstGeom>
          <a:noFill/>
        </p:spPr>
        <p:txBody>
          <a:bodyPr wrap="none" rtlCol="0">
            <a:spAutoFit/>
          </a:bodyPr>
          <a:lstStyle/>
          <a:p>
            <a:pPr algn="ctr"/>
            <a:r>
              <a:rPr lang="en-US" sz="1500" b="1" dirty="0">
                <a:latin typeface="Merriweather Sans" panose="02000503060000020004" pitchFamily="2" charset="77"/>
              </a:rPr>
              <a:t>IR</a:t>
            </a:r>
          </a:p>
        </p:txBody>
      </p:sp>
      <p:sp>
        <p:nvSpPr>
          <p:cNvPr id="27" name="Rectangle 26">
            <a:extLst>
              <a:ext uri="{FF2B5EF4-FFF2-40B4-BE49-F238E27FC236}">
                <a16:creationId xmlns:a16="http://schemas.microsoft.com/office/drawing/2014/main" id="{6983C43B-3F93-F347-AA38-069E806C0F42}"/>
              </a:ext>
            </a:extLst>
          </p:cNvPr>
          <p:cNvSpPr/>
          <p:nvPr/>
        </p:nvSpPr>
        <p:spPr>
          <a:xfrm>
            <a:off x="6873959" y="6232169"/>
            <a:ext cx="1491114"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a:t>
            </a:r>
            <a:r>
              <a:rPr lang="en-US" sz="1400" b="1" dirty="0" err="1">
                <a:solidFill>
                  <a:schemeClr val="tx1">
                    <a:lumMod val="50000"/>
                    <a:lumOff val="50000"/>
                  </a:schemeClr>
                </a:solidFill>
                <a:latin typeface="Merriweather Sans Light" panose="02000503060000020004" pitchFamily="2" charset="77"/>
              </a:rPr>
              <a:t>Khot</a:t>
            </a:r>
            <a:r>
              <a:rPr lang="en-US" sz="1400" b="1" dirty="0">
                <a:solidFill>
                  <a:schemeClr val="tx1">
                    <a:lumMod val="50000"/>
                    <a:lumOff val="50000"/>
                  </a:schemeClr>
                </a:solidFill>
                <a:latin typeface="Merriweather Sans Light" panose="02000503060000020004" pitchFamily="2" charset="77"/>
              </a:rPr>
              <a:t> et al. 17]</a:t>
            </a:r>
            <a:endParaRPr lang="en-US" sz="1400" b="1" dirty="0">
              <a:solidFill>
                <a:schemeClr val="tx1">
                  <a:lumMod val="50000"/>
                  <a:lumOff val="50000"/>
                </a:schemeClr>
              </a:solidFill>
            </a:endParaRPr>
          </a:p>
        </p:txBody>
      </p:sp>
      <p:sp>
        <p:nvSpPr>
          <p:cNvPr id="29" name="Rectangle 28">
            <a:extLst>
              <a:ext uri="{FF2B5EF4-FFF2-40B4-BE49-F238E27FC236}">
                <a16:creationId xmlns:a16="http://schemas.microsoft.com/office/drawing/2014/main" id="{4D386D92-2DF3-4B45-B459-8972C18D9CFB}"/>
              </a:ext>
            </a:extLst>
          </p:cNvPr>
          <p:cNvSpPr/>
          <p:nvPr/>
        </p:nvSpPr>
        <p:spPr>
          <a:xfrm>
            <a:off x="5353748" y="6238541"/>
            <a:ext cx="1518364"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[Clark et al. 15]</a:t>
            </a:r>
            <a:endParaRPr lang="en-US" sz="1400" b="1" dirty="0">
              <a:solidFill>
                <a:schemeClr val="tx1">
                  <a:lumMod val="50000"/>
                  <a:lumOff val="50000"/>
                </a:schemeClr>
              </a:solidFill>
            </a:endParaRPr>
          </a:p>
        </p:txBody>
      </p:sp>
      <p:sp>
        <p:nvSpPr>
          <p:cNvPr id="23" name="Rectangle 22">
            <a:extLst>
              <a:ext uri="{FF2B5EF4-FFF2-40B4-BE49-F238E27FC236}">
                <a16:creationId xmlns:a16="http://schemas.microsoft.com/office/drawing/2014/main" id="{548EAB7C-80EA-6948-9355-CE20A0E1D44B}"/>
              </a:ext>
            </a:extLst>
          </p:cNvPr>
          <p:cNvSpPr/>
          <p:nvPr/>
        </p:nvSpPr>
        <p:spPr>
          <a:xfrm>
            <a:off x="10025737" y="6212925"/>
            <a:ext cx="1112805" cy="338554"/>
          </a:xfrm>
          <a:prstGeom prst="rect">
            <a:avLst/>
          </a:prstGeom>
        </p:spPr>
        <p:txBody>
          <a:bodyPr wrap="none">
            <a:spAutoFit/>
          </a:bodyPr>
          <a:lstStyle/>
          <a:p>
            <a:r>
              <a:rPr lang="en-US" sz="1600" b="1" dirty="0">
                <a:solidFill>
                  <a:schemeClr val="tx1">
                    <a:lumMod val="50000"/>
                    <a:lumOff val="50000"/>
                  </a:schemeClr>
                </a:solidFill>
                <a:latin typeface="Merriweather Sans Light" panose="02000503060000020004" pitchFamily="2" charset="77"/>
              </a:rPr>
              <a:t>this work</a:t>
            </a:r>
            <a:endParaRPr lang="en-US" sz="1600" b="1" dirty="0">
              <a:solidFill>
                <a:schemeClr val="tx1">
                  <a:lumMod val="50000"/>
                  <a:lumOff val="50000"/>
                </a:schemeClr>
              </a:solidFill>
            </a:endParaRP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380115" y="1644354"/>
            <a:ext cx="4236688" cy="1862235"/>
          </a:xfrm>
          <a:prstGeom prst="roundRect">
            <a:avLst/>
          </a:prstGeom>
          <a:solidFill>
            <a:schemeClr val="bg1">
              <a:lumMod val="95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err="1"/>
              <a:t>SemanticILP</a:t>
            </a:r>
            <a:r>
              <a:rPr lang="en-US" sz="2000" dirty="0"/>
              <a:t> consistently outperforms the best baselines in each case by 3%-5%.</a:t>
            </a:r>
          </a:p>
        </p:txBody>
      </p:sp>
      <p:sp>
        <p:nvSpPr>
          <p:cNvPr id="7" name="TextBox 6">
            <a:extLst>
              <a:ext uri="{FF2B5EF4-FFF2-40B4-BE49-F238E27FC236}">
                <a16:creationId xmlns:a16="http://schemas.microsoft.com/office/drawing/2014/main" id="{1A093C52-DF90-0F4D-AAAE-5A8FD8A50BF7}"/>
              </a:ext>
            </a:extLst>
          </p:cNvPr>
          <p:cNvSpPr txBox="1"/>
          <p:nvPr/>
        </p:nvSpPr>
        <p:spPr>
          <a:xfrm>
            <a:off x="1742426" y="4517690"/>
            <a:ext cx="1640193" cy="307777"/>
          </a:xfrm>
          <a:prstGeom prst="rect">
            <a:avLst/>
          </a:prstGeom>
          <a:noFill/>
        </p:spPr>
        <p:txBody>
          <a:bodyPr wrap="none" rtlCol="0">
            <a:spAutoFit/>
          </a:bodyPr>
          <a:lstStyle/>
          <a:p>
            <a:r>
              <a:rPr lang="en-US" sz="1400" dirty="0">
                <a:latin typeface="Merriweather Sans" panose="02000503060000020004" pitchFamily="2" charset="77"/>
              </a:rPr>
              <a:t>4</a:t>
            </a:r>
            <a:r>
              <a:rPr lang="en-US" sz="1400" baseline="30000" dirty="0">
                <a:latin typeface="Merriweather Sans" panose="02000503060000020004" pitchFamily="2" charset="77"/>
              </a:rPr>
              <a:t>th</a:t>
            </a:r>
            <a:r>
              <a:rPr lang="en-US" sz="1400" dirty="0">
                <a:latin typeface="Merriweather Sans" panose="02000503060000020004" pitchFamily="2" charset="77"/>
              </a:rPr>
              <a:t> grade exams </a:t>
            </a:r>
          </a:p>
        </p:txBody>
      </p:sp>
      <p:sp>
        <p:nvSpPr>
          <p:cNvPr id="31" name="TextBox 30">
            <a:extLst>
              <a:ext uri="{FF2B5EF4-FFF2-40B4-BE49-F238E27FC236}">
                <a16:creationId xmlns:a16="http://schemas.microsoft.com/office/drawing/2014/main" id="{1BFF99D0-A010-9D44-A9A6-9805AB26DBDB}"/>
              </a:ext>
            </a:extLst>
          </p:cNvPr>
          <p:cNvSpPr txBox="1"/>
          <p:nvPr/>
        </p:nvSpPr>
        <p:spPr>
          <a:xfrm>
            <a:off x="1767991" y="5620443"/>
            <a:ext cx="1636987" cy="307777"/>
          </a:xfrm>
          <a:prstGeom prst="rect">
            <a:avLst/>
          </a:prstGeom>
          <a:noFill/>
        </p:spPr>
        <p:txBody>
          <a:bodyPr wrap="none" rtlCol="0">
            <a:spAutoFit/>
          </a:bodyPr>
          <a:lstStyle/>
          <a:p>
            <a:r>
              <a:rPr lang="en-US" sz="1400" dirty="0">
                <a:latin typeface="Merriweather Sans" panose="02000503060000020004" pitchFamily="2" charset="77"/>
              </a:rPr>
              <a:t>8</a:t>
            </a:r>
            <a:r>
              <a:rPr lang="en-US" sz="1400" baseline="30000" dirty="0">
                <a:latin typeface="Merriweather Sans" panose="02000503060000020004" pitchFamily="2" charset="77"/>
              </a:rPr>
              <a:t>th</a:t>
            </a:r>
            <a:r>
              <a:rPr lang="en-US" sz="1400" dirty="0">
                <a:latin typeface="Merriweather Sans" panose="02000503060000020004" pitchFamily="2" charset="77"/>
              </a:rPr>
              <a:t> grade exams </a:t>
            </a:r>
          </a:p>
        </p:txBody>
      </p:sp>
      <p:sp>
        <p:nvSpPr>
          <p:cNvPr id="32" name="Rectangle 31">
            <a:extLst>
              <a:ext uri="{FF2B5EF4-FFF2-40B4-BE49-F238E27FC236}">
                <a16:creationId xmlns:a16="http://schemas.microsoft.com/office/drawing/2014/main" id="{1A272525-DAD5-8A44-97CA-73798E04A149}"/>
              </a:ext>
            </a:extLst>
          </p:cNvPr>
          <p:cNvSpPr/>
          <p:nvPr/>
        </p:nvSpPr>
        <p:spPr>
          <a:xfrm>
            <a:off x="1843333" y="3921656"/>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853607" y="5010141"/>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53BAA0-F39E-564D-8FED-B240020C7125}"/>
              </a:ext>
            </a:extLst>
          </p:cNvPr>
          <p:cNvSpPr/>
          <p:nvPr/>
        </p:nvSpPr>
        <p:spPr>
          <a:xfrm>
            <a:off x="8506343" y="2492168"/>
            <a:ext cx="495712" cy="335295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37BC456-F20F-C141-8D97-21754A284222}"/>
              </a:ext>
            </a:extLst>
          </p:cNvPr>
          <p:cNvSpPr/>
          <p:nvPr/>
        </p:nvSpPr>
        <p:spPr>
          <a:xfrm>
            <a:off x="9989083" y="1914672"/>
            <a:ext cx="495712" cy="3935826"/>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1DD7B43-4073-8648-BA89-42185D0DB43F}"/>
              </a:ext>
            </a:extLst>
          </p:cNvPr>
          <p:cNvSpPr txBox="1"/>
          <p:nvPr/>
        </p:nvSpPr>
        <p:spPr>
          <a:xfrm>
            <a:off x="9956066" y="1933915"/>
            <a:ext cx="502061"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60</a:t>
            </a:r>
          </a:p>
        </p:txBody>
      </p:sp>
      <p:sp>
        <p:nvSpPr>
          <p:cNvPr id="43" name="TextBox 42">
            <a:extLst>
              <a:ext uri="{FF2B5EF4-FFF2-40B4-BE49-F238E27FC236}">
                <a16:creationId xmlns:a16="http://schemas.microsoft.com/office/drawing/2014/main" id="{6E6AB4CD-89D2-774C-9B20-9F525D2DBE03}"/>
              </a:ext>
            </a:extLst>
          </p:cNvPr>
          <p:cNvSpPr txBox="1"/>
          <p:nvPr/>
        </p:nvSpPr>
        <p:spPr>
          <a:xfrm>
            <a:off x="8514057" y="2524895"/>
            <a:ext cx="474810"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57</a:t>
            </a:r>
          </a:p>
        </p:txBody>
      </p:sp>
      <p:sp>
        <p:nvSpPr>
          <p:cNvPr id="44" name="Rectangle 43">
            <a:extLst>
              <a:ext uri="{FF2B5EF4-FFF2-40B4-BE49-F238E27FC236}">
                <a16:creationId xmlns:a16="http://schemas.microsoft.com/office/drawing/2014/main" id="{40020A3A-C151-5347-B8BF-C23FD0114026}"/>
              </a:ext>
            </a:extLst>
          </p:cNvPr>
          <p:cNvSpPr/>
          <p:nvPr/>
        </p:nvSpPr>
        <p:spPr>
          <a:xfrm>
            <a:off x="7018001" y="2844151"/>
            <a:ext cx="495712" cy="300392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CE08D32-0758-884B-A9A2-5106169E475F}"/>
              </a:ext>
            </a:extLst>
          </p:cNvPr>
          <p:cNvSpPr txBox="1"/>
          <p:nvPr/>
        </p:nvSpPr>
        <p:spPr>
          <a:xfrm>
            <a:off x="7006143" y="2884111"/>
            <a:ext cx="489236"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56</a:t>
            </a:r>
          </a:p>
        </p:txBody>
      </p:sp>
      <p:sp>
        <p:nvSpPr>
          <p:cNvPr id="46" name="Rectangle 45">
            <a:extLst>
              <a:ext uri="{FF2B5EF4-FFF2-40B4-BE49-F238E27FC236}">
                <a16:creationId xmlns:a16="http://schemas.microsoft.com/office/drawing/2014/main" id="{34F404C0-DCA0-2443-8B7D-C833F1A5DD90}"/>
              </a:ext>
            </a:extLst>
          </p:cNvPr>
          <p:cNvSpPr/>
          <p:nvPr/>
        </p:nvSpPr>
        <p:spPr>
          <a:xfrm>
            <a:off x="5526459" y="3159321"/>
            <a:ext cx="495712" cy="2692148"/>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545727" y="3184074"/>
            <a:ext cx="47641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50" name="Rectangle 49">
            <a:extLst>
              <a:ext uri="{FF2B5EF4-FFF2-40B4-BE49-F238E27FC236}">
                <a16:creationId xmlns:a16="http://schemas.microsoft.com/office/drawing/2014/main" id="{9F82DF17-805E-294E-8890-9ABAB275F66D}"/>
              </a:ext>
            </a:extLst>
          </p:cNvPr>
          <p:cNvSpPr/>
          <p:nvPr/>
        </p:nvSpPr>
        <p:spPr>
          <a:xfrm>
            <a:off x="5498265" y="2198745"/>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FBD61F5-8A7D-A34F-91C7-22AD8B1AC190}"/>
              </a:ext>
            </a:extLst>
          </p:cNvPr>
          <p:cNvSpPr/>
          <p:nvPr/>
        </p:nvSpPr>
        <p:spPr>
          <a:xfrm>
            <a:off x="6063312" y="2203450"/>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D0B9886-84DF-F748-839E-0EECB9A4EACA}"/>
              </a:ext>
            </a:extLst>
          </p:cNvPr>
          <p:cNvSpPr/>
          <p:nvPr/>
        </p:nvSpPr>
        <p:spPr>
          <a:xfrm>
            <a:off x="6979534" y="2203450"/>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16F0185-CC46-714B-A2F0-2A7F5E6A9FF1}"/>
              </a:ext>
            </a:extLst>
          </p:cNvPr>
          <p:cNvSpPr/>
          <p:nvPr/>
        </p:nvSpPr>
        <p:spPr>
          <a:xfrm>
            <a:off x="7562906" y="2200184"/>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772A32E-E8D9-F04C-B000-6A43569115B7}"/>
              </a:ext>
            </a:extLst>
          </p:cNvPr>
          <p:cNvSpPr/>
          <p:nvPr/>
        </p:nvSpPr>
        <p:spPr>
          <a:xfrm>
            <a:off x="8497541" y="2200253"/>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EF702A9-ED52-8846-93FC-E5879B15A490}"/>
              </a:ext>
            </a:extLst>
          </p:cNvPr>
          <p:cNvSpPr/>
          <p:nvPr/>
        </p:nvSpPr>
        <p:spPr>
          <a:xfrm>
            <a:off x="9046319" y="2205884"/>
            <a:ext cx="532030" cy="3640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6F1BF44-0D45-8F4B-B811-45BD051A8229}"/>
              </a:ext>
            </a:extLst>
          </p:cNvPr>
          <p:cNvSpPr/>
          <p:nvPr/>
        </p:nvSpPr>
        <p:spPr>
          <a:xfrm>
            <a:off x="9966720" y="1776264"/>
            <a:ext cx="532030" cy="4068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EAF284C-8FE9-A54E-B3F3-4CDD22BFB7CA}"/>
              </a:ext>
            </a:extLst>
          </p:cNvPr>
          <p:cNvSpPr/>
          <p:nvPr/>
        </p:nvSpPr>
        <p:spPr>
          <a:xfrm>
            <a:off x="10535153" y="1775382"/>
            <a:ext cx="532030" cy="4068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696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52"/>
                                        </p:tgtEl>
                                      </p:cBhvr>
                                    </p:animEffect>
                                    <p:set>
                                      <p:cBhvr>
                                        <p:cTn id="12" dur="1" fill="hold">
                                          <p:stCondLst>
                                            <p:cond delay="499"/>
                                          </p:stCondLst>
                                        </p:cTn>
                                        <p:tgtEl>
                                          <p:spTgt spid="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54"/>
                                        </p:tgtEl>
                                      </p:cBhvr>
                                    </p:animEffect>
                                    <p:set>
                                      <p:cBhvr>
                                        <p:cTn id="17" dur="1" fill="hold">
                                          <p:stCondLst>
                                            <p:cond delay="499"/>
                                          </p:stCondLst>
                                        </p:cTn>
                                        <p:tgtEl>
                                          <p:spTgt spid="5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0" nodeType="clickEffect">
                                  <p:stCondLst>
                                    <p:cond delay="0"/>
                                  </p:stCondLst>
                                  <p:childTnLst>
                                    <p:animEffect transition="out" filter="wipe(down)">
                                      <p:cBhvr>
                                        <p:cTn id="30" dur="500"/>
                                        <p:tgtEl>
                                          <p:spTgt spid="53"/>
                                        </p:tgtEl>
                                      </p:cBhvr>
                                    </p:animEffect>
                                    <p:set>
                                      <p:cBhvr>
                                        <p:cTn id="31" dur="1" fill="hold">
                                          <p:stCondLst>
                                            <p:cond delay="499"/>
                                          </p:stCondLst>
                                        </p:cTn>
                                        <p:tgtEl>
                                          <p:spTgt spid="53"/>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51"/>
                                        </p:tgtEl>
                                      </p:cBhvr>
                                    </p:animEffect>
                                    <p:set>
                                      <p:cBhvr>
                                        <p:cTn id="34" dur="1" fill="hold">
                                          <p:stCondLst>
                                            <p:cond delay="499"/>
                                          </p:stCondLst>
                                        </p:cTn>
                                        <p:tgtEl>
                                          <p:spTgt spid="51"/>
                                        </p:tgtEl>
                                        <p:attrNameLst>
                                          <p:attrName>style.visibility</p:attrName>
                                        </p:attrNameLst>
                                      </p:cBhvr>
                                      <p:to>
                                        <p:strVal val="hidden"/>
                                      </p:to>
                                    </p:set>
                                  </p:childTnLst>
                                </p:cTn>
                              </p:par>
                              <p:par>
                                <p:cTn id="35" presetID="22" presetClass="exit" presetSubtype="4" fill="hold" grpId="0" nodeType="withEffect">
                                  <p:stCondLst>
                                    <p:cond delay="0"/>
                                  </p:stCondLst>
                                  <p:childTnLst>
                                    <p:animEffect transition="out" filter="wipe(down)">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22" presetClass="exit" presetSubtype="4" fill="hold" grpId="0" nodeType="withEffect">
                                  <p:stCondLst>
                                    <p:cond delay="0"/>
                                  </p:stCondLst>
                                  <p:childTnLst>
                                    <p:animEffect transition="out" filter="wipe(down)">
                                      <p:cBhvr>
                                        <p:cTn id="39" dur="500"/>
                                        <p:tgtEl>
                                          <p:spTgt spid="57"/>
                                        </p:tgtEl>
                                      </p:cBhvr>
                                    </p:animEffect>
                                    <p:set>
                                      <p:cBhvr>
                                        <p:cTn id="40"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Answering Questions: Biology Exams</a:t>
            </a:r>
          </a:p>
        </p:txBody>
      </p:sp>
      <p:sp>
        <p:nvSpPr>
          <p:cNvPr id="3" name="Content Placeholder 2"/>
          <p:cNvSpPr>
            <a:spLocks noGrp="1"/>
          </p:cNvSpPr>
          <p:nvPr>
            <p:ph idx="1"/>
          </p:nvPr>
        </p:nvSpPr>
        <p:spPr/>
        <p:txBody>
          <a:bodyPr/>
          <a:lstStyle/>
          <a:p>
            <a:pPr>
              <a:lnSpc>
                <a:spcPct val="100000"/>
              </a:lnSpc>
            </a:pPr>
            <a:r>
              <a:rPr lang="en-US" b="1" dirty="0"/>
              <a:t>Biology</a:t>
            </a:r>
            <a:r>
              <a:rPr lang="en-US" b="1" dirty="0">
                <a:sym typeface="Arial"/>
              </a:rPr>
              <a:t> exams</a:t>
            </a:r>
            <a:endParaRPr lang="en-US" b="1" dirty="0"/>
          </a:p>
          <a:p>
            <a:pPr marL="457200" indent="-342900">
              <a:lnSpc>
                <a:spcPct val="100000"/>
              </a:lnSpc>
              <a:buClr>
                <a:schemeClr val="dk1"/>
              </a:buClr>
              <a:buSzPts val="1800"/>
              <a:buChar char="●"/>
            </a:pPr>
            <a:r>
              <a:rPr lang="en-US" dirty="0">
                <a:latin typeface="Merriweather Sans Light" panose="02000503060000020004" pitchFamily="2" charset="77"/>
              </a:rPr>
              <a:t>T</a:t>
            </a:r>
            <a:r>
              <a:rPr lang="en-US" dirty="0">
                <a:latin typeface="Merriweather Sans Light" panose="02000503060000020004" pitchFamily="2" charset="77"/>
                <a:sym typeface="Arial"/>
              </a:rPr>
              <a:t>echnical</a:t>
            </a:r>
            <a:r>
              <a:rPr lang="en-US" dirty="0">
                <a:latin typeface="Merriweather Sans Light" panose="02000503060000020004" pitchFamily="2" charset="77"/>
              </a:rPr>
              <a:t> terms and answer not easy to find. </a:t>
            </a:r>
          </a:p>
          <a:p>
            <a:pPr marL="457200" indent="-342900">
              <a:lnSpc>
                <a:spcPct val="100000"/>
              </a:lnSpc>
              <a:buClr>
                <a:schemeClr val="dk1"/>
              </a:buClr>
              <a:buSzPts val="1800"/>
              <a:buChar char="●"/>
            </a:pPr>
            <a:r>
              <a:rPr lang="en-US" dirty="0">
                <a:latin typeface="Merriweather Sans Light" panose="02000503060000020004" pitchFamily="2" charset="77"/>
              </a:rPr>
              <a:t>Requires understanding complex relations. </a:t>
            </a:r>
            <a:endParaRPr lang="en-US" dirty="0">
              <a:latin typeface="Merriweather Sans Light" panose="02000503060000020004" pitchFamily="2" charset="77"/>
              <a:sym typeface="Arial"/>
            </a:endParaRPr>
          </a:p>
        </p:txBody>
      </p:sp>
      <p:sp>
        <p:nvSpPr>
          <p:cNvPr id="4" name="Slide Number Placeholder 3"/>
          <p:cNvSpPr>
            <a:spLocks noGrp="1"/>
          </p:cNvSpPr>
          <p:nvPr>
            <p:ph type="sldNum" sz="quarter" idx="12"/>
          </p:nvPr>
        </p:nvSpPr>
        <p:spPr/>
        <p:txBody>
          <a:bodyPr/>
          <a:lstStyle/>
          <a:p>
            <a:fld id="{86B4B35C-345F-9846-8E6A-29269C850829}" type="slidenum">
              <a:rPr lang="en-US" smtClean="0"/>
              <a:pPr/>
              <a:t>35</a:t>
            </a:fld>
            <a:endParaRPr lang="en-US" dirty="0"/>
          </a:p>
        </p:txBody>
      </p:sp>
      <p:sp>
        <p:nvSpPr>
          <p:cNvPr id="8" name="Rectangle 7">
            <a:extLst>
              <a:ext uri="{FF2B5EF4-FFF2-40B4-BE49-F238E27FC236}">
                <a16:creationId xmlns:a16="http://schemas.microsoft.com/office/drawing/2014/main" id="{F8104C9B-5482-0845-AB65-0C85E4C0E49D}"/>
              </a:ext>
            </a:extLst>
          </p:cNvPr>
          <p:cNvSpPr/>
          <p:nvPr/>
        </p:nvSpPr>
        <p:spPr>
          <a:xfrm>
            <a:off x="3264237" y="1679246"/>
            <a:ext cx="2375971" cy="369332"/>
          </a:xfrm>
          <a:prstGeom prst="rect">
            <a:avLst/>
          </a:prstGeom>
        </p:spPr>
        <p:txBody>
          <a:bodyPr wrap="none">
            <a:spAutoFit/>
          </a:bodyPr>
          <a:lstStyle/>
          <a:p>
            <a:pPr algn="ctr"/>
            <a:r>
              <a:rPr lang="en-US" dirty="0">
                <a:solidFill>
                  <a:schemeClr val="bg1">
                    <a:lumMod val="50000"/>
                  </a:schemeClr>
                </a:solidFill>
                <a:latin typeface="Merriweather Sans" charset="0"/>
                <a:ea typeface="Merriweather Sans" charset="0"/>
                <a:cs typeface="Merriweather Sans" charset="0"/>
              </a:rPr>
              <a:t>[</a:t>
            </a:r>
            <a:r>
              <a:rPr lang="en-US" dirty="0" err="1">
                <a:solidFill>
                  <a:schemeClr val="bg1">
                    <a:lumMod val="50000"/>
                  </a:schemeClr>
                </a:solidFill>
                <a:latin typeface="Merriweather Sans" charset="0"/>
                <a:ea typeface="Merriweather Sans" charset="0"/>
                <a:cs typeface="Merriweather Sans" charset="0"/>
              </a:rPr>
              <a:t>Berant</a:t>
            </a:r>
            <a:r>
              <a:rPr lang="en-US" dirty="0">
                <a:solidFill>
                  <a:schemeClr val="bg1">
                    <a:lumMod val="50000"/>
                  </a:schemeClr>
                </a:solidFill>
                <a:latin typeface="Merriweather Sans" charset="0"/>
                <a:ea typeface="Merriweather Sans" charset="0"/>
                <a:cs typeface="Merriweather Sans" charset="0"/>
              </a:rPr>
              <a:t> at al, 2014]</a:t>
            </a:r>
          </a:p>
        </p:txBody>
      </p:sp>
      <p:sp>
        <p:nvSpPr>
          <p:cNvPr id="9" name="Rounded Rectangle 8">
            <a:extLst>
              <a:ext uri="{FF2B5EF4-FFF2-40B4-BE49-F238E27FC236}">
                <a16:creationId xmlns:a16="http://schemas.microsoft.com/office/drawing/2014/main" id="{49667404-440F-804C-85B3-74CA2F055C41}"/>
              </a:ext>
            </a:extLst>
          </p:cNvPr>
          <p:cNvSpPr/>
          <p:nvPr/>
        </p:nvSpPr>
        <p:spPr>
          <a:xfrm>
            <a:off x="9113753" y="1586420"/>
            <a:ext cx="2495001" cy="1464231"/>
          </a:xfrm>
          <a:prstGeom prst="round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spcBef>
                <a:spcPts val="360"/>
              </a:spcBef>
            </a:pPr>
            <a:r>
              <a:rPr lang="en-US" sz="2000" dirty="0">
                <a:solidFill>
                  <a:schemeClr val="bg1"/>
                </a:solidFill>
                <a:latin typeface="Merriweather Sans" panose="02000503060000020004" pitchFamily="2" charset="77"/>
              </a:rPr>
              <a:t>We use </a:t>
            </a:r>
            <a:r>
              <a:rPr lang="en-US" sz="2000" b="1" dirty="0">
                <a:solidFill>
                  <a:schemeClr val="bg1"/>
                </a:solidFill>
                <a:latin typeface="Merriweather Sans" panose="02000503060000020004" pitchFamily="2" charset="77"/>
              </a:rPr>
              <a:t>the same </a:t>
            </a:r>
            <a:r>
              <a:rPr lang="en-US" sz="2000" dirty="0">
                <a:solidFill>
                  <a:schemeClr val="bg1"/>
                </a:solidFill>
                <a:latin typeface="Merriweather Sans" panose="02000503060000020004" pitchFamily="2" charset="77"/>
              </a:rPr>
              <a:t>version of our systems across our datasets. </a:t>
            </a:r>
          </a:p>
        </p:txBody>
      </p:sp>
      <p:grpSp>
        <p:nvGrpSpPr>
          <p:cNvPr id="18" name="Group 17">
            <a:extLst>
              <a:ext uri="{FF2B5EF4-FFF2-40B4-BE49-F238E27FC236}">
                <a16:creationId xmlns:a16="http://schemas.microsoft.com/office/drawing/2014/main" id="{770138A0-2984-6D47-8067-E19D09EA22D7}"/>
              </a:ext>
            </a:extLst>
          </p:cNvPr>
          <p:cNvGrpSpPr/>
          <p:nvPr/>
        </p:nvGrpSpPr>
        <p:grpSpPr>
          <a:xfrm>
            <a:off x="341884" y="4720453"/>
            <a:ext cx="11003475" cy="1729778"/>
            <a:chOff x="341884" y="4720453"/>
            <a:chExt cx="11003475" cy="1729778"/>
          </a:xfrm>
        </p:grpSpPr>
        <p:sp>
          <p:nvSpPr>
            <p:cNvPr id="10" name="Google Shape;835;p83">
              <a:extLst>
                <a:ext uri="{FF2B5EF4-FFF2-40B4-BE49-F238E27FC236}">
                  <a16:creationId xmlns:a16="http://schemas.microsoft.com/office/drawing/2014/main" id="{3A3B85BC-0225-A54B-8D69-387127785B73}"/>
                </a:ext>
              </a:extLst>
            </p:cNvPr>
            <p:cNvSpPr/>
            <p:nvPr/>
          </p:nvSpPr>
          <p:spPr>
            <a:xfrm>
              <a:off x="1802366" y="4812105"/>
              <a:ext cx="9542993" cy="1499452"/>
            </a:xfrm>
            <a:prstGeom prst="roundRect">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justLow">
                <a:lnSpc>
                  <a:spcPct val="115000"/>
                </a:lnSpc>
                <a:spcBef>
                  <a:spcPts val="1000"/>
                </a:spcBef>
              </a:pPr>
              <a:r>
                <a:rPr lang="en-US" i="1" dirty="0">
                  <a:solidFill>
                    <a:schemeClr val="dk1"/>
                  </a:solidFill>
                  <a:latin typeface="Merriweather Sans" panose="02000503060000020004" pitchFamily="2" charset="77"/>
                </a:rPr>
                <a:t>… </a:t>
              </a:r>
              <a:r>
                <a:rPr lang="en-US" b="1" i="1" dirty="0">
                  <a:solidFill>
                    <a:schemeClr val="dk1"/>
                  </a:solidFill>
                  <a:latin typeface="Merriweather Sans" panose="02000503060000020004" pitchFamily="2" charset="77"/>
                </a:rPr>
                <a:t>Meiosis produces not gametes but haploid cells</a:t>
              </a:r>
              <a:r>
                <a:rPr lang="en-US" i="1" dirty="0">
                  <a:solidFill>
                    <a:schemeClr val="dk1"/>
                  </a:solidFill>
                  <a:latin typeface="Merriweather Sans" panose="02000503060000020004" pitchFamily="2" charset="77"/>
                </a:rPr>
                <a:t> that then divide by mitosis and give rise to either unicellular descendants or a haploid multicellular adult organism. Subsequently, the haploid organism carries out further mitoses, producing the cells that develop into gametes….</a:t>
              </a:r>
              <a:endParaRPr lang="en-US" b="1" i="1" dirty="0">
                <a:solidFill>
                  <a:schemeClr val="dk1"/>
                </a:solidFill>
                <a:latin typeface="Merriweather Sans" panose="02000503060000020004" pitchFamily="2" charset="77"/>
              </a:endParaRPr>
            </a:p>
          </p:txBody>
        </p:sp>
        <p:pic>
          <p:nvPicPr>
            <p:cNvPr id="14" name="Picture 13">
              <a:extLst>
                <a:ext uri="{FF2B5EF4-FFF2-40B4-BE49-F238E27FC236}">
                  <a16:creationId xmlns:a16="http://schemas.microsoft.com/office/drawing/2014/main" id="{D8CB578E-6A87-8A47-B3AE-AF754226BFE6}"/>
                </a:ext>
              </a:extLst>
            </p:cNvPr>
            <p:cNvPicPr>
              <a:picLocks noChangeAspect="1"/>
            </p:cNvPicPr>
            <p:nvPr/>
          </p:nvPicPr>
          <p:blipFill>
            <a:blip r:embed="rId3"/>
            <a:stretch>
              <a:fillRect/>
            </a:stretch>
          </p:blipFill>
          <p:spPr>
            <a:xfrm>
              <a:off x="438324" y="5258275"/>
              <a:ext cx="1191956" cy="1191956"/>
            </a:xfrm>
            <a:prstGeom prst="rect">
              <a:avLst/>
            </a:prstGeom>
          </p:spPr>
        </p:pic>
        <p:sp>
          <p:nvSpPr>
            <p:cNvPr id="15" name="Rectangle 14">
              <a:extLst>
                <a:ext uri="{FF2B5EF4-FFF2-40B4-BE49-F238E27FC236}">
                  <a16:creationId xmlns:a16="http://schemas.microsoft.com/office/drawing/2014/main" id="{9848C42D-D7AB-B049-AEC8-75CF2DC220D7}"/>
                </a:ext>
              </a:extLst>
            </p:cNvPr>
            <p:cNvSpPr/>
            <p:nvPr/>
          </p:nvSpPr>
          <p:spPr>
            <a:xfrm>
              <a:off x="341884" y="4720453"/>
              <a:ext cx="1407758" cy="646331"/>
            </a:xfrm>
            <a:prstGeom prst="rect">
              <a:avLst/>
            </a:prstGeom>
          </p:spPr>
          <p:txBody>
            <a:bodyPr wrap="none">
              <a:spAutoFit/>
            </a:bodyPr>
            <a:lstStyle/>
            <a:p>
              <a:pPr algn="ctr"/>
              <a:r>
                <a:rPr lang="en-US" b="1" dirty="0">
                  <a:solidFill>
                    <a:schemeClr val="dk1"/>
                  </a:solidFill>
                  <a:latin typeface="Merriweather Sans" charset="0"/>
                  <a:ea typeface="Merriweather Sans" charset="0"/>
                  <a:cs typeface="Merriweather Sans" charset="0"/>
                </a:rPr>
                <a:t>Evidence </a:t>
              </a:r>
              <a:br>
                <a:rPr lang="en-US" b="1" dirty="0">
                  <a:solidFill>
                    <a:schemeClr val="dk1"/>
                  </a:solidFill>
                  <a:latin typeface="Merriweather Sans" charset="0"/>
                  <a:ea typeface="Merriweather Sans" charset="0"/>
                  <a:cs typeface="Merriweather Sans" charset="0"/>
                </a:rPr>
              </a:br>
              <a:r>
                <a:rPr lang="en-US" b="1" dirty="0">
                  <a:solidFill>
                    <a:schemeClr val="dk1"/>
                  </a:solidFill>
                  <a:latin typeface="Merriweather Sans" charset="0"/>
                  <a:ea typeface="Merriweather Sans" charset="0"/>
                  <a:cs typeface="Merriweather Sans" charset="0"/>
                </a:rPr>
                <a:t>paragraph</a:t>
              </a:r>
              <a:endParaRPr lang="en-US" dirty="0"/>
            </a:p>
          </p:txBody>
        </p:sp>
      </p:grpSp>
      <p:grpSp>
        <p:nvGrpSpPr>
          <p:cNvPr id="17" name="Group 16">
            <a:extLst>
              <a:ext uri="{FF2B5EF4-FFF2-40B4-BE49-F238E27FC236}">
                <a16:creationId xmlns:a16="http://schemas.microsoft.com/office/drawing/2014/main" id="{BC7C95D1-FE39-C54F-976B-1F70F2A5950B}"/>
              </a:ext>
            </a:extLst>
          </p:cNvPr>
          <p:cNvGrpSpPr/>
          <p:nvPr/>
        </p:nvGrpSpPr>
        <p:grpSpPr>
          <a:xfrm>
            <a:off x="554487" y="3490430"/>
            <a:ext cx="10842109" cy="955053"/>
            <a:chOff x="554487" y="3490430"/>
            <a:chExt cx="10842109" cy="955053"/>
          </a:xfrm>
        </p:grpSpPr>
        <p:pic>
          <p:nvPicPr>
            <p:cNvPr id="7" name="Google Shape;810;p82"/>
            <p:cNvPicPr preferRelativeResize="0"/>
            <p:nvPr/>
          </p:nvPicPr>
          <p:blipFill>
            <a:blip r:embed="rId4">
              <a:alphaModFix/>
            </a:blip>
            <a:stretch>
              <a:fillRect/>
            </a:stretch>
          </p:blipFill>
          <p:spPr>
            <a:xfrm>
              <a:off x="554487" y="3575337"/>
              <a:ext cx="881252" cy="800318"/>
            </a:xfrm>
            <a:prstGeom prst="rect">
              <a:avLst/>
            </a:prstGeom>
            <a:noFill/>
            <a:ln>
              <a:noFill/>
            </a:ln>
          </p:spPr>
        </p:pic>
        <p:sp>
          <p:nvSpPr>
            <p:cNvPr id="12" name="Google Shape;804;p82">
              <a:extLst>
                <a:ext uri="{FF2B5EF4-FFF2-40B4-BE49-F238E27FC236}">
                  <a16:creationId xmlns:a16="http://schemas.microsoft.com/office/drawing/2014/main" id="{2C8524DA-F718-DB4F-91E2-AC1B48C0E1B1}"/>
                </a:ext>
              </a:extLst>
            </p:cNvPr>
            <p:cNvSpPr/>
            <p:nvPr/>
          </p:nvSpPr>
          <p:spPr>
            <a:xfrm>
              <a:off x="9506835" y="3583094"/>
              <a:ext cx="1889761" cy="749971"/>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sz="1600" i="1" dirty="0">
                  <a:solidFill>
                    <a:schemeClr val="dk1"/>
                  </a:solidFill>
                </a:rPr>
                <a:t>(A) Gametes  </a:t>
              </a:r>
            </a:p>
            <a:p>
              <a:pPr>
                <a:buClr>
                  <a:schemeClr val="dk1"/>
                </a:buClr>
              </a:pPr>
              <a:r>
                <a:rPr lang="en-US" sz="1600" b="1" i="1" dirty="0">
                  <a:solidFill>
                    <a:schemeClr val="dk1"/>
                  </a:solidFill>
                </a:rPr>
                <a:t>(B) Haploid cells</a:t>
              </a:r>
            </a:p>
          </p:txBody>
        </p:sp>
        <p:sp>
          <p:nvSpPr>
            <p:cNvPr id="13" name="TextBox 12">
              <a:extLst>
                <a:ext uri="{FF2B5EF4-FFF2-40B4-BE49-F238E27FC236}">
                  <a16:creationId xmlns:a16="http://schemas.microsoft.com/office/drawing/2014/main" id="{B56F3614-D6DF-8942-89B6-CC8F44CC0CF7}"/>
                </a:ext>
              </a:extLst>
            </p:cNvPr>
            <p:cNvSpPr txBox="1"/>
            <p:nvPr/>
          </p:nvSpPr>
          <p:spPr>
            <a:xfrm>
              <a:off x="8928443" y="3490430"/>
              <a:ext cx="529312" cy="923330"/>
            </a:xfrm>
            <a:prstGeom prst="rect">
              <a:avLst/>
            </a:prstGeom>
            <a:noFill/>
          </p:spPr>
          <p:txBody>
            <a:bodyPr wrap="none" rtlCol="0">
              <a:spAutoFit/>
            </a:bodyPr>
            <a:lstStyle/>
            <a:p>
              <a:r>
                <a:rPr lang="en-US" sz="5400" b="1" dirty="0"/>
                <a:t>+</a:t>
              </a:r>
            </a:p>
          </p:txBody>
        </p:sp>
        <p:sp>
          <p:nvSpPr>
            <p:cNvPr id="16" name="Google Shape;804;p82">
              <a:extLst>
                <a:ext uri="{FF2B5EF4-FFF2-40B4-BE49-F238E27FC236}">
                  <a16:creationId xmlns:a16="http://schemas.microsoft.com/office/drawing/2014/main" id="{A00DEBF4-8577-0042-9926-5208888C93EE}"/>
                </a:ext>
              </a:extLst>
            </p:cNvPr>
            <p:cNvSpPr/>
            <p:nvPr/>
          </p:nvSpPr>
          <p:spPr>
            <a:xfrm>
              <a:off x="1739322" y="3506426"/>
              <a:ext cx="7111036" cy="939057"/>
            </a:xfrm>
            <a:prstGeom prst="roundRect">
              <a:avLst/>
            </a:prstGeom>
            <a:solidFill>
              <a:srgbClr val="93B4FF">
                <a:alpha val="2980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buClr>
                  <a:schemeClr val="dk1"/>
                </a:buClr>
                <a:buSzPts val="1100"/>
              </a:pPr>
              <a:r>
                <a:rPr lang="en-US" sz="2400" b="1" dirty="0">
                  <a:solidFill>
                    <a:schemeClr val="dk1"/>
                  </a:solidFill>
                </a:rPr>
                <a:t>Question:</a:t>
              </a:r>
              <a:r>
                <a:rPr lang="en-US" sz="2400" dirty="0">
                  <a:solidFill>
                    <a:schemeClr val="dk1"/>
                  </a:solidFill>
                </a:rPr>
                <a:t> </a:t>
              </a:r>
              <a:r>
                <a:rPr lang="en-US" sz="2400" i="1" dirty="0">
                  <a:solidFill>
                    <a:schemeClr val="dk1"/>
                  </a:solidFill>
                </a:rPr>
                <a:t>What does meiosis directly produce? </a:t>
              </a:r>
            </a:p>
          </p:txBody>
        </p:sp>
      </p:grpSp>
    </p:spTree>
    <p:extLst>
      <p:ext uri="{BB962C8B-B14F-4D97-AF65-F5344CB8AC3E}">
        <p14:creationId xmlns:p14="http://schemas.microsoft.com/office/powerpoint/2010/main" val="141557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2C7D3D-D59C-BF4F-B31F-CF9553C582A8}"/>
              </a:ext>
            </a:extLst>
          </p:cNvPr>
          <p:cNvSpPr>
            <a:spLocks noGrp="1"/>
          </p:cNvSpPr>
          <p:nvPr>
            <p:ph type="sldNum" sz="quarter" idx="12"/>
          </p:nvPr>
        </p:nvSpPr>
        <p:spPr/>
        <p:txBody>
          <a:bodyPr/>
          <a:lstStyle/>
          <a:p>
            <a:fld id="{86B4B35C-345F-9846-8E6A-29269C850829}" type="slidenum">
              <a:rPr lang="en-US" smtClean="0"/>
              <a:pPr/>
              <a:t>36</a:t>
            </a:fld>
            <a:endParaRPr lang="en-US"/>
          </a:p>
        </p:txBody>
      </p:sp>
      <p:sp>
        <p:nvSpPr>
          <p:cNvPr id="4" name="Title 3">
            <a:extLst>
              <a:ext uri="{FF2B5EF4-FFF2-40B4-BE49-F238E27FC236}">
                <a16:creationId xmlns:a16="http://schemas.microsoft.com/office/drawing/2014/main" id="{E5B32B25-69AB-5F40-A4EE-11409F06756B}"/>
              </a:ext>
            </a:extLst>
          </p:cNvPr>
          <p:cNvSpPr>
            <a:spLocks noGrp="1"/>
          </p:cNvSpPr>
          <p:nvPr>
            <p:ph type="title"/>
          </p:nvPr>
        </p:nvSpPr>
        <p:spPr/>
        <p:txBody>
          <a:bodyPr/>
          <a:lstStyle/>
          <a:p>
            <a:r>
              <a:rPr lang="en-US" dirty="0"/>
              <a:t>Empirical results: Biology Domain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TR’18]</a:t>
            </a:r>
            <a:endParaRPr lang="en-US" sz="2800" dirty="0"/>
          </a:p>
        </p:txBody>
      </p:sp>
      <p:sp>
        <p:nvSpPr>
          <p:cNvPr id="10" name="Rectangle 9">
            <a:extLst>
              <a:ext uri="{FF2B5EF4-FFF2-40B4-BE49-F238E27FC236}">
                <a16:creationId xmlns:a16="http://schemas.microsoft.com/office/drawing/2014/main" id="{B6E9678A-FC00-E647-A0DC-BBEDE3F610FC}"/>
              </a:ext>
            </a:extLst>
          </p:cNvPr>
          <p:cNvSpPr/>
          <p:nvPr/>
        </p:nvSpPr>
        <p:spPr>
          <a:xfrm>
            <a:off x="8448864" y="2755466"/>
            <a:ext cx="1363154" cy="3089653"/>
          </a:xfrm>
          <a:prstGeom prst="rect">
            <a:avLst/>
          </a:prstGeom>
          <a:solidFill>
            <a:srgbClr val="5A9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64FE8B-51F7-9D45-AE62-ECB640DE9961}"/>
              </a:ext>
            </a:extLst>
          </p:cNvPr>
          <p:cNvSpPr/>
          <p:nvPr/>
        </p:nvSpPr>
        <p:spPr>
          <a:xfrm>
            <a:off x="9931604" y="2743206"/>
            <a:ext cx="1363154" cy="3114272"/>
          </a:xfrm>
          <a:prstGeom prst="rect">
            <a:avLst/>
          </a:prstGeom>
          <a:solidFill>
            <a:srgbClr val="10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5D0358D-3E08-A840-B972-F7254ABB27E2}"/>
              </a:ext>
            </a:extLst>
          </p:cNvPr>
          <p:cNvSpPr txBox="1"/>
          <p:nvPr/>
        </p:nvSpPr>
        <p:spPr>
          <a:xfrm>
            <a:off x="4816747" y="775456"/>
            <a:ext cx="495712" cy="5221301"/>
          </a:xfrm>
          <a:prstGeom prst="rect">
            <a:avLst/>
          </a:prstGeom>
          <a:noFill/>
        </p:spPr>
        <p:txBody>
          <a:bodyPr wrap="none" rtlCol="0" anchor="ctr" anchorCtr="0">
            <a:spAutoFit/>
          </a:bodyPr>
          <a:lstStyle/>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70</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65</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60</a:t>
            </a:r>
          </a:p>
          <a:p>
            <a:pPr algn="r">
              <a:lnSpc>
                <a:spcPts val="5060"/>
              </a:lnSpc>
            </a:pPr>
            <a:endParaRPr lang="en-US" dirty="0">
              <a:latin typeface="Merriweather Sans" panose="02000503060000020004" pitchFamily="2" charset="77"/>
            </a:endParaRPr>
          </a:p>
          <a:p>
            <a:pPr algn="r">
              <a:lnSpc>
                <a:spcPts val="5060"/>
              </a:lnSpc>
            </a:pPr>
            <a:r>
              <a:rPr lang="en-US" dirty="0">
                <a:latin typeface="Merriweather Sans" panose="02000503060000020004" pitchFamily="2" charset="77"/>
              </a:rPr>
              <a:t>55</a:t>
            </a:r>
          </a:p>
        </p:txBody>
      </p:sp>
      <p:sp>
        <p:nvSpPr>
          <p:cNvPr id="13" name="TextBox 12">
            <a:extLst>
              <a:ext uri="{FF2B5EF4-FFF2-40B4-BE49-F238E27FC236}">
                <a16:creationId xmlns:a16="http://schemas.microsoft.com/office/drawing/2014/main" id="{3F739377-EECD-F74D-8ECC-8A3272BCD05C}"/>
              </a:ext>
            </a:extLst>
          </p:cNvPr>
          <p:cNvSpPr txBox="1"/>
          <p:nvPr/>
        </p:nvSpPr>
        <p:spPr>
          <a:xfrm>
            <a:off x="10328286" y="2755466"/>
            <a:ext cx="495649"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68</a:t>
            </a:r>
          </a:p>
        </p:txBody>
      </p:sp>
      <p:sp>
        <p:nvSpPr>
          <p:cNvPr id="14" name="TextBox 13">
            <a:extLst>
              <a:ext uri="{FF2B5EF4-FFF2-40B4-BE49-F238E27FC236}">
                <a16:creationId xmlns:a16="http://schemas.microsoft.com/office/drawing/2014/main" id="{E84302E0-7EFD-664F-AA93-A4CB4C4093D1}"/>
              </a:ext>
            </a:extLst>
          </p:cNvPr>
          <p:cNvSpPr txBox="1"/>
          <p:nvPr/>
        </p:nvSpPr>
        <p:spPr>
          <a:xfrm>
            <a:off x="8865509" y="2781781"/>
            <a:ext cx="495649"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68</a:t>
            </a:r>
          </a:p>
        </p:txBody>
      </p:sp>
      <p:sp>
        <p:nvSpPr>
          <p:cNvPr id="17" name="TextBox 16">
            <a:extLst>
              <a:ext uri="{FF2B5EF4-FFF2-40B4-BE49-F238E27FC236}">
                <a16:creationId xmlns:a16="http://schemas.microsoft.com/office/drawing/2014/main" id="{FE1EE622-43F5-D64A-8379-87BE85D2C65D}"/>
              </a:ext>
            </a:extLst>
          </p:cNvPr>
          <p:cNvSpPr txBox="1"/>
          <p:nvPr/>
        </p:nvSpPr>
        <p:spPr>
          <a:xfrm>
            <a:off x="9897106" y="5477618"/>
            <a:ext cx="1470274" cy="338554"/>
          </a:xfrm>
          <a:prstGeom prst="rect">
            <a:avLst/>
          </a:prstGeom>
          <a:noFill/>
        </p:spPr>
        <p:txBody>
          <a:bodyPr wrap="none" rtlCol="0">
            <a:spAutoFit/>
          </a:bodyPr>
          <a:lstStyle/>
          <a:p>
            <a:r>
              <a:rPr lang="en-US" sz="1600" b="1" dirty="0" err="1">
                <a:solidFill>
                  <a:schemeClr val="bg1"/>
                </a:solidFill>
                <a:latin typeface="Merriweather Sans" panose="02000503060000020004" pitchFamily="2" charset="77"/>
              </a:rPr>
              <a:t>SemanticILP</a:t>
            </a:r>
            <a:endParaRPr lang="en-US" sz="1600" b="1" dirty="0">
              <a:solidFill>
                <a:schemeClr val="bg1"/>
              </a:solidFill>
              <a:latin typeface="Merriweather Sans" panose="02000503060000020004" pitchFamily="2" charset="77"/>
            </a:endParaRPr>
          </a:p>
        </p:txBody>
      </p:sp>
      <p:sp>
        <p:nvSpPr>
          <p:cNvPr id="18" name="TextBox 17">
            <a:extLst>
              <a:ext uri="{FF2B5EF4-FFF2-40B4-BE49-F238E27FC236}">
                <a16:creationId xmlns:a16="http://schemas.microsoft.com/office/drawing/2014/main" id="{8DA1A6FC-79FC-7842-8722-A7004C303BDB}"/>
              </a:ext>
            </a:extLst>
          </p:cNvPr>
          <p:cNvSpPr txBox="1"/>
          <p:nvPr/>
        </p:nvSpPr>
        <p:spPr>
          <a:xfrm>
            <a:off x="8559224" y="5440917"/>
            <a:ext cx="1175322" cy="369332"/>
          </a:xfrm>
          <a:prstGeom prst="rect">
            <a:avLst/>
          </a:prstGeom>
          <a:noFill/>
        </p:spPr>
        <p:txBody>
          <a:bodyPr wrap="none" rtlCol="0">
            <a:spAutoFit/>
          </a:bodyPr>
          <a:lstStyle/>
          <a:p>
            <a:r>
              <a:rPr lang="en-US" b="1" dirty="0" err="1">
                <a:solidFill>
                  <a:schemeClr val="bg1"/>
                </a:solidFill>
                <a:latin typeface="Merriweather Sans" panose="02000503060000020004" pitchFamily="2" charset="77"/>
              </a:rPr>
              <a:t>ProRead</a:t>
            </a:r>
            <a:endParaRPr lang="en-US" b="1" dirty="0">
              <a:solidFill>
                <a:schemeClr val="bg1"/>
              </a:solidFill>
              <a:latin typeface="Merriweather Sans" panose="02000503060000020004" pitchFamily="2" charset="77"/>
            </a:endParaRPr>
          </a:p>
        </p:txBody>
      </p:sp>
      <p:sp>
        <p:nvSpPr>
          <p:cNvPr id="22" name="Rectangle 21">
            <a:extLst>
              <a:ext uri="{FF2B5EF4-FFF2-40B4-BE49-F238E27FC236}">
                <a16:creationId xmlns:a16="http://schemas.microsoft.com/office/drawing/2014/main" id="{29B4D6BF-90A0-D041-BAEF-A47BB084FA6A}"/>
              </a:ext>
            </a:extLst>
          </p:cNvPr>
          <p:cNvSpPr/>
          <p:nvPr/>
        </p:nvSpPr>
        <p:spPr>
          <a:xfrm>
            <a:off x="6936413" y="5947278"/>
            <a:ext cx="1382110"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a:t>
            </a:r>
            <a:r>
              <a:rPr lang="en-US" sz="1400" b="1" dirty="0" err="1">
                <a:solidFill>
                  <a:schemeClr val="tx1">
                    <a:lumMod val="50000"/>
                    <a:lumOff val="50000"/>
                  </a:schemeClr>
                </a:solidFill>
                <a:latin typeface="Merriweather Sans Light" panose="02000503060000020004" pitchFamily="2" charset="77"/>
              </a:rPr>
              <a:t>Seo</a:t>
            </a:r>
            <a:r>
              <a:rPr lang="en-US" sz="1400" b="1" dirty="0">
                <a:solidFill>
                  <a:schemeClr val="tx1">
                    <a:lumMod val="50000"/>
                    <a:lumOff val="50000"/>
                  </a:schemeClr>
                </a:solidFill>
                <a:latin typeface="Merriweather Sans Light" panose="02000503060000020004" pitchFamily="2" charset="77"/>
              </a:rPr>
              <a:t> et al. 17]</a:t>
            </a:r>
            <a:endParaRPr lang="en-US" sz="1400" b="1" dirty="0">
              <a:solidFill>
                <a:schemeClr val="tx1">
                  <a:lumMod val="50000"/>
                  <a:lumOff val="50000"/>
                </a:schemeClr>
              </a:solidFill>
            </a:endParaRP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266451" y="5858348"/>
            <a:ext cx="6287117"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199A43-22A1-B34C-9790-A8205AAF5317}"/>
              </a:ext>
            </a:extLst>
          </p:cNvPr>
          <p:cNvSpPr/>
          <p:nvPr/>
        </p:nvSpPr>
        <p:spPr>
          <a:xfrm>
            <a:off x="6960522" y="4206834"/>
            <a:ext cx="1363154" cy="16515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39DE8CE-79EF-7041-8B46-8682D70569B3}"/>
              </a:ext>
            </a:extLst>
          </p:cNvPr>
          <p:cNvSpPr txBox="1"/>
          <p:nvPr/>
        </p:nvSpPr>
        <p:spPr>
          <a:xfrm>
            <a:off x="7390097" y="4206303"/>
            <a:ext cx="457176"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61</a:t>
            </a:r>
          </a:p>
        </p:txBody>
      </p:sp>
      <p:sp>
        <p:nvSpPr>
          <p:cNvPr id="21" name="TextBox 20">
            <a:extLst>
              <a:ext uri="{FF2B5EF4-FFF2-40B4-BE49-F238E27FC236}">
                <a16:creationId xmlns:a16="http://schemas.microsoft.com/office/drawing/2014/main" id="{60A29AAA-E16E-184B-A640-962A830D56BA}"/>
              </a:ext>
            </a:extLst>
          </p:cNvPr>
          <p:cNvSpPr txBox="1"/>
          <p:nvPr/>
        </p:nvSpPr>
        <p:spPr>
          <a:xfrm>
            <a:off x="7194452" y="5466502"/>
            <a:ext cx="883575" cy="369332"/>
          </a:xfrm>
          <a:prstGeom prst="rect">
            <a:avLst/>
          </a:prstGeom>
          <a:noFill/>
        </p:spPr>
        <p:txBody>
          <a:bodyPr wrap="none" rtlCol="0">
            <a:spAutoFit/>
          </a:bodyPr>
          <a:lstStyle/>
          <a:p>
            <a:r>
              <a:rPr lang="en-US" b="1" dirty="0" err="1">
                <a:solidFill>
                  <a:schemeClr val="bg1"/>
                </a:solidFill>
                <a:latin typeface="Merriweather Sans" panose="02000503060000020004" pitchFamily="2" charset="77"/>
              </a:rPr>
              <a:t>BiDAF</a:t>
            </a:r>
            <a:endParaRPr lang="en-US" b="1" dirty="0">
              <a:solidFill>
                <a:schemeClr val="bg1"/>
              </a:solidFill>
              <a:latin typeface="Merriweather Sans" panose="02000503060000020004" pitchFamily="2" charset="77"/>
            </a:endParaRPr>
          </a:p>
        </p:txBody>
      </p:sp>
      <p:sp>
        <p:nvSpPr>
          <p:cNvPr id="24" name="Rectangle 23">
            <a:extLst>
              <a:ext uri="{FF2B5EF4-FFF2-40B4-BE49-F238E27FC236}">
                <a16:creationId xmlns:a16="http://schemas.microsoft.com/office/drawing/2014/main" id="{622EF219-FFA4-B04A-869C-DC596A4343E4}"/>
              </a:ext>
            </a:extLst>
          </p:cNvPr>
          <p:cNvSpPr/>
          <p:nvPr/>
        </p:nvSpPr>
        <p:spPr>
          <a:xfrm>
            <a:off x="5468980" y="3591850"/>
            <a:ext cx="1363154" cy="22698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74250C9-6B11-834C-9118-06E15B37799F}"/>
              </a:ext>
            </a:extLst>
          </p:cNvPr>
          <p:cNvSpPr txBox="1"/>
          <p:nvPr/>
        </p:nvSpPr>
        <p:spPr>
          <a:xfrm>
            <a:off x="5888470" y="3591850"/>
            <a:ext cx="502061"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64</a:t>
            </a:r>
          </a:p>
        </p:txBody>
      </p:sp>
      <p:sp>
        <p:nvSpPr>
          <p:cNvPr id="26" name="TextBox 25">
            <a:extLst>
              <a:ext uri="{FF2B5EF4-FFF2-40B4-BE49-F238E27FC236}">
                <a16:creationId xmlns:a16="http://schemas.microsoft.com/office/drawing/2014/main" id="{1324EB8F-FD1B-6A42-B137-5B035F830061}"/>
              </a:ext>
            </a:extLst>
          </p:cNvPr>
          <p:cNvSpPr txBox="1"/>
          <p:nvPr/>
        </p:nvSpPr>
        <p:spPr>
          <a:xfrm>
            <a:off x="5925332" y="5457540"/>
            <a:ext cx="428322"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IR</a:t>
            </a:r>
          </a:p>
        </p:txBody>
      </p:sp>
      <p:sp>
        <p:nvSpPr>
          <p:cNvPr id="29" name="Rectangle 28">
            <a:extLst>
              <a:ext uri="{FF2B5EF4-FFF2-40B4-BE49-F238E27FC236}">
                <a16:creationId xmlns:a16="http://schemas.microsoft.com/office/drawing/2014/main" id="{4D386D92-2DF3-4B45-B459-8972C18D9CFB}"/>
              </a:ext>
            </a:extLst>
          </p:cNvPr>
          <p:cNvSpPr/>
          <p:nvPr/>
        </p:nvSpPr>
        <p:spPr>
          <a:xfrm>
            <a:off x="5398025" y="5947278"/>
            <a:ext cx="1518364"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[Clark et al. 15]</a:t>
            </a:r>
            <a:endParaRPr lang="en-US" sz="1400" b="1" dirty="0">
              <a:solidFill>
                <a:schemeClr val="tx1">
                  <a:lumMod val="50000"/>
                  <a:lumOff val="50000"/>
                </a:schemeClr>
              </a:solidFill>
            </a:endParaRPr>
          </a:p>
        </p:txBody>
      </p:sp>
      <p:sp>
        <p:nvSpPr>
          <p:cNvPr id="23" name="Rectangle 22">
            <a:extLst>
              <a:ext uri="{FF2B5EF4-FFF2-40B4-BE49-F238E27FC236}">
                <a16:creationId xmlns:a16="http://schemas.microsoft.com/office/drawing/2014/main" id="{548EAB7C-80EA-6948-9355-CE20A0E1D44B}"/>
              </a:ext>
            </a:extLst>
          </p:cNvPr>
          <p:cNvSpPr/>
          <p:nvPr/>
        </p:nvSpPr>
        <p:spPr>
          <a:xfrm>
            <a:off x="10135151" y="5947276"/>
            <a:ext cx="994183"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this work</a:t>
            </a:r>
            <a:endParaRPr lang="en-US" sz="1400" b="1" dirty="0">
              <a:solidFill>
                <a:schemeClr val="tx1">
                  <a:lumMod val="50000"/>
                  <a:lumOff val="50000"/>
                </a:schemeClr>
              </a:solidFill>
            </a:endParaRPr>
          </a:p>
        </p:txBody>
      </p:sp>
      <p:sp>
        <p:nvSpPr>
          <p:cNvPr id="28" name="Rectangle 27">
            <a:extLst>
              <a:ext uri="{FF2B5EF4-FFF2-40B4-BE49-F238E27FC236}">
                <a16:creationId xmlns:a16="http://schemas.microsoft.com/office/drawing/2014/main" id="{9F2BD487-13C7-4149-A8F3-0CBC1B896923}"/>
              </a:ext>
            </a:extLst>
          </p:cNvPr>
          <p:cNvSpPr/>
          <p:nvPr/>
        </p:nvSpPr>
        <p:spPr>
          <a:xfrm>
            <a:off x="8304711" y="5947277"/>
            <a:ext cx="1657826"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a:t>
            </a:r>
            <a:r>
              <a:rPr lang="en-US" sz="1400" b="1" dirty="0" err="1">
                <a:solidFill>
                  <a:schemeClr val="tx1">
                    <a:lumMod val="50000"/>
                    <a:lumOff val="50000"/>
                  </a:schemeClr>
                </a:solidFill>
                <a:latin typeface="Merriweather Sans Light" panose="02000503060000020004" pitchFamily="2" charset="77"/>
              </a:rPr>
              <a:t>Berant</a:t>
            </a:r>
            <a:r>
              <a:rPr lang="en-US" sz="1400" b="1" dirty="0">
                <a:solidFill>
                  <a:schemeClr val="tx1">
                    <a:lumMod val="50000"/>
                    <a:lumOff val="50000"/>
                  </a:schemeClr>
                </a:solidFill>
                <a:latin typeface="Merriweather Sans Light" panose="02000503060000020004" pitchFamily="2" charset="77"/>
              </a:rPr>
              <a:t> et al. 14]</a:t>
            </a:r>
            <a:endParaRPr lang="en-US" sz="1400" b="1" dirty="0">
              <a:solidFill>
                <a:schemeClr val="tx1">
                  <a:lumMod val="50000"/>
                  <a:lumOff val="50000"/>
                </a:schemeClr>
              </a:solidFill>
            </a:endParaRPr>
          </a:p>
        </p:txBody>
      </p:sp>
      <p:sp>
        <p:nvSpPr>
          <p:cNvPr id="5" name="Rounded Rectangular Callout 4">
            <a:extLst>
              <a:ext uri="{FF2B5EF4-FFF2-40B4-BE49-F238E27FC236}">
                <a16:creationId xmlns:a16="http://schemas.microsoft.com/office/drawing/2014/main" id="{CCD6667A-4C84-534C-9403-36735E101568}"/>
              </a:ext>
            </a:extLst>
          </p:cNvPr>
          <p:cNvSpPr/>
          <p:nvPr/>
        </p:nvSpPr>
        <p:spPr>
          <a:xfrm>
            <a:off x="7398179" y="1713578"/>
            <a:ext cx="2087707" cy="753762"/>
          </a:xfrm>
          <a:prstGeom prst="wedgeRoundRectCallout">
            <a:avLst>
              <a:gd name="adj1" fmla="val 29477"/>
              <a:gd name="adj2" fmla="val 85450"/>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Merriweather Sans" panose="02000503060000020004" pitchFamily="2" charset="77"/>
              </a:rPr>
              <a:t>Domain-specific solver</a:t>
            </a:r>
          </a:p>
        </p:txBody>
      </p:sp>
      <p:sp>
        <p:nvSpPr>
          <p:cNvPr id="30" name="Google Shape;602;p44">
            <a:extLst>
              <a:ext uri="{FF2B5EF4-FFF2-40B4-BE49-F238E27FC236}">
                <a16:creationId xmlns:a16="http://schemas.microsoft.com/office/drawing/2014/main" id="{75D01BAA-8D1D-C449-99B6-E7D37A576650}"/>
              </a:ext>
            </a:extLst>
          </p:cNvPr>
          <p:cNvSpPr txBox="1">
            <a:spLocks/>
          </p:cNvSpPr>
          <p:nvPr/>
        </p:nvSpPr>
        <p:spPr>
          <a:xfrm>
            <a:off x="355521" y="1675187"/>
            <a:ext cx="4252453" cy="2273636"/>
          </a:xfrm>
          <a:prstGeom prst="roundRect">
            <a:avLst/>
          </a:prstGeom>
          <a:solidFill>
            <a:schemeClr val="bg1">
              <a:lumMod val="95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err="1"/>
              <a:t>SemanticILP</a:t>
            </a:r>
            <a:r>
              <a:rPr lang="en-US" sz="2000" dirty="0"/>
              <a:t> generalizes to a </a:t>
            </a:r>
            <a:r>
              <a:rPr lang="en-US" sz="2000" b="1" dirty="0"/>
              <a:t>different </a:t>
            </a:r>
            <a:r>
              <a:rPr lang="en-US" sz="2000" dirty="0"/>
              <a:t>domain and achieves on-par score with the best domain-specific system. </a:t>
            </a:r>
          </a:p>
        </p:txBody>
      </p:sp>
      <p:sp>
        <p:nvSpPr>
          <p:cNvPr id="31" name="Rectangle 30">
            <a:extLst>
              <a:ext uri="{FF2B5EF4-FFF2-40B4-BE49-F238E27FC236}">
                <a16:creationId xmlns:a16="http://schemas.microsoft.com/office/drawing/2014/main" id="{C1D50B88-46E0-2345-B318-53C223D70A49}"/>
              </a:ext>
            </a:extLst>
          </p:cNvPr>
          <p:cNvSpPr/>
          <p:nvPr/>
        </p:nvSpPr>
        <p:spPr>
          <a:xfrm>
            <a:off x="5375466" y="1465277"/>
            <a:ext cx="6200618" cy="3981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5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22" presetClass="exit" presetSubtype="4" fill="hold" grpId="0" nodeType="withEffect">
                                  <p:stCondLst>
                                    <p:cond delay="0"/>
                                  </p:stCondLst>
                                  <p:childTnLst>
                                    <p:animEffect transition="out" filter="wipe(down)">
                                      <p:cBhvr>
                                        <p:cTn id="8" dur="500"/>
                                        <p:tgtEl>
                                          <p:spTgt spid="31"/>
                                        </p:tgtEl>
                                      </p:cBhvr>
                                    </p:animEffect>
                                    <p:set>
                                      <p:cBhvr>
                                        <p:cTn id="9"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77565C-7288-4649-9722-D5585BD55AD4}"/>
              </a:ext>
            </a:extLst>
          </p:cNvPr>
          <p:cNvSpPr>
            <a:spLocks noGrp="1"/>
          </p:cNvSpPr>
          <p:nvPr>
            <p:ph idx="1"/>
          </p:nvPr>
        </p:nvSpPr>
        <p:spPr>
          <a:xfrm>
            <a:off x="419100" y="1584325"/>
            <a:ext cx="8833284" cy="4458732"/>
          </a:xfrm>
        </p:spPr>
        <p:txBody>
          <a:bodyPr>
            <a:normAutofit/>
          </a:bodyPr>
          <a:lstStyle/>
          <a:p>
            <a:pPr>
              <a:lnSpc>
                <a:spcPct val="120000"/>
              </a:lnSpc>
              <a:spcBef>
                <a:spcPts val="0"/>
              </a:spcBef>
            </a:pPr>
            <a:r>
              <a:rPr lang="en-US" dirty="0">
                <a:latin typeface="Merriweather Sans Light" panose="02000503060000020004" pitchFamily="2" charset="77"/>
              </a:rPr>
              <a:t>Reasoning over language requires dealing with a diverse set of semantic phenomena. </a:t>
            </a:r>
          </a:p>
          <a:p>
            <a:pPr>
              <a:lnSpc>
                <a:spcPct val="120000"/>
              </a:lnSpc>
              <a:spcBef>
                <a:spcPts val="0"/>
              </a:spcBef>
            </a:pPr>
            <a:endParaRPr lang="en-US" dirty="0">
              <a:latin typeface="Merriweather Sans Light" panose="02000503060000020004" pitchFamily="2" charset="77"/>
            </a:endParaRPr>
          </a:p>
          <a:p>
            <a:pPr>
              <a:lnSpc>
                <a:spcPct val="120000"/>
              </a:lnSpc>
              <a:spcBef>
                <a:spcPts val="0"/>
              </a:spcBef>
            </a:pPr>
            <a:r>
              <a:rPr lang="en-US" dirty="0">
                <a:latin typeface="Merriweather Sans Light" panose="02000503060000020004" pitchFamily="2" charset="77"/>
              </a:rPr>
              <a:t>Collection of semantic representations of language, </a:t>
            </a:r>
            <a:r>
              <a:rPr lang="en-US" b="1" dirty="0">
                <a:latin typeface="Merriweather Sans Light" panose="02000503060000020004" pitchFamily="2" charset="77"/>
              </a:rPr>
              <a:t>independent</a:t>
            </a:r>
            <a:r>
              <a:rPr lang="en-US" dirty="0">
                <a:latin typeface="Merriweather Sans Light" panose="02000503060000020004" pitchFamily="2" charset="77"/>
              </a:rPr>
              <a:t> of the task (</a:t>
            </a:r>
            <a:r>
              <a:rPr lang="en-US" b="1" dirty="0">
                <a:latin typeface="Merriweather Sans Light" panose="02000503060000020004" pitchFamily="2" charset="77"/>
              </a:rPr>
              <a:t>indirect</a:t>
            </a:r>
            <a:r>
              <a:rPr lang="en-US" dirty="0">
                <a:latin typeface="Merriweather Sans Light" panose="02000503060000020004" pitchFamily="2" charset="77"/>
              </a:rPr>
              <a:t> supervision). </a:t>
            </a:r>
          </a:p>
          <a:p>
            <a:pPr lvl="1">
              <a:lnSpc>
                <a:spcPct val="120000"/>
              </a:lnSpc>
              <a:spcBef>
                <a:spcPts val="0"/>
              </a:spcBef>
            </a:pPr>
            <a:endParaRPr lang="en-US" dirty="0">
              <a:latin typeface="Merriweather Sans Light" panose="02000503060000020004" pitchFamily="2" charset="77"/>
            </a:endParaRPr>
          </a:p>
          <a:p>
            <a:pPr lvl="1">
              <a:lnSpc>
                <a:spcPct val="120000"/>
              </a:lnSpc>
              <a:spcBef>
                <a:spcPts val="0"/>
              </a:spcBef>
            </a:pPr>
            <a:endParaRPr lang="en-US" dirty="0">
              <a:latin typeface="Merriweather Sans Light" panose="02000503060000020004" pitchFamily="2" charset="77"/>
            </a:endParaRPr>
          </a:p>
          <a:p>
            <a:pPr>
              <a:lnSpc>
                <a:spcPct val="120000"/>
              </a:lnSpc>
              <a:spcBef>
                <a:spcPts val="0"/>
              </a:spcBef>
            </a:pPr>
            <a:r>
              <a:rPr lang="en-US" dirty="0">
                <a:solidFill>
                  <a:schemeClr val="dk1"/>
                </a:solidFill>
                <a:latin typeface="Merriweather Sans Light" panose="02000503060000020004" pitchFamily="2" charset="77"/>
              </a:rPr>
              <a:t>Better generalization across two different domains. </a:t>
            </a:r>
            <a:endParaRPr lang="en-US" dirty="0">
              <a:latin typeface="Merriweather Sans Light" panose="02000503060000020004" pitchFamily="2" charset="77"/>
            </a:endParaRPr>
          </a:p>
        </p:txBody>
      </p:sp>
      <p:sp>
        <p:nvSpPr>
          <p:cNvPr id="3" name="Slide Number Placeholder 2">
            <a:extLst>
              <a:ext uri="{FF2B5EF4-FFF2-40B4-BE49-F238E27FC236}">
                <a16:creationId xmlns:a16="http://schemas.microsoft.com/office/drawing/2014/main" id="{1056D308-4E88-6E4F-A461-37724D0D900A}"/>
              </a:ext>
            </a:extLst>
          </p:cNvPr>
          <p:cNvSpPr>
            <a:spLocks noGrp="1"/>
          </p:cNvSpPr>
          <p:nvPr>
            <p:ph type="sldNum" sz="quarter" idx="12"/>
          </p:nvPr>
        </p:nvSpPr>
        <p:spPr/>
        <p:txBody>
          <a:bodyPr/>
          <a:lstStyle/>
          <a:p>
            <a:fld id="{86B4B35C-345F-9846-8E6A-29269C850829}" type="slidenum">
              <a:rPr lang="en-US" smtClean="0"/>
              <a:pPr/>
              <a:t>37</a:t>
            </a:fld>
            <a:endParaRPr lang="en-US"/>
          </a:p>
        </p:txBody>
      </p:sp>
      <p:sp>
        <p:nvSpPr>
          <p:cNvPr id="4" name="Title 3">
            <a:extLst>
              <a:ext uri="{FF2B5EF4-FFF2-40B4-BE49-F238E27FC236}">
                <a16:creationId xmlns:a16="http://schemas.microsoft.com/office/drawing/2014/main" id="{C40FAD44-CCCB-9D4F-8FAB-CA8B92108EBC}"/>
              </a:ext>
            </a:extLst>
          </p:cNvPr>
          <p:cNvSpPr>
            <a:spLocks noGrp="1"/>
          </p:cNvSpPr>
          <p:nvPr>
            <p:ph type="title"/>
          </p:nvPr>
        </p:nvSpPr>
        <p:spPr/>
        <p:txBody>
          <a:bodyPr/>
          <a:lstStyle/>
          <a:p>
            <a:r>
              <a:rPr lang="en-US" dirty="0"/>
              <a:t>Lessons </a:t>
            </a:r>
          </a:p>
        </p:txBody>
      </p:sp>
      <p:pic>
        <p:nvPicPr>
          <p:cNvPr id="5" name="Picture 4">
            <a:extLst>
              <a:ext uri="{FF2B5EF4-FFF2-40B4-BE49-F238E27FC236}">
                <a16:creationId xmlns:a16="http://schemas.microsoft.com/office/drawing/2014/main" id="{E3E4A026-6D55-1C4D-B851-7875CDE07723}"/>
              </a:ext>
            </a:extLst>
          </p:cNvPr>
          <p:cNvPicPr>
            <a:picLocks noChangeAspect="1"/>
          </p:cNvPicPr>
          <p:nvPr/>
        </p:nvPicPr>
        <p:blipFill>
          <a:blip r:embed="rId2"/>
          <a:stretch>
            <a:fillRect/>
          </a:stretch>
        </p:blipFill>
        <p:spPr>
          <a:xfrm>
            <a:off x="9439943" y="3840479"/>
            <a:ext cx="2247206" cy="2211690"/>
          </a:xfrm>
          <a:prstGeom prst="rect">
            <a:avLst/>
          </a:prstGeom>
        </p:spPr>
      </p:pic>
      <p:pic>
        <p:nvPicPr>
          <p:cNvPr id="6" name="Picture 5">
            <a:extLst>
              <a:ext uri="{FF2B5EF4-FFF2-40B4-BE49-F238E27FC236}">
                <a16:creationId xmlns:a16="http://schemas.microsoft.com/office/drawing/2014/main" id="{94BCD604-4DA1-744E-9067-A152F326C18E}"/>
              </a:ext>
            </a:extLst>
          </p:cNvPr>
          <p:cNvPicPr>
            <a:picLocks noChangeAspect="1"/>
          </p:cNvPicPr>
          <p:nvPr/>
        </p:nvPicPr>
        <p:blipFill>
          <a:blip r:embed="rId3"/>
          <a:stretch>
            <a:fillRect/>
          </a:stretch>
        </p:blipFill>
        <p:spPr>
          <a:xfrm>
            <a:off x="9635299" y="1652539"/>
            <a:ext cx="1816100" cy="1562100"/>
          </a:xfrm>
          <a:prstGeom prst="rect">
            <a:avLst/>
          </a:prstGeom>
        </p:spPr>
      </p:pic>
    </p:spTree>
    <p:extLst>
      <p:ext uri="{BB962C8B-B14F-4D97-AF65-F5344CB8AC3E}">
        <p14:creationId xmlns:p14="http://schemas.microsoft.com/office/powerpoint/2010/main" val="123012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082-7E20-C94D-B729-217C58CCDAF4}"/>
              </a:ext>
            </a:extLst>
          </p:cNvPr>
          <p:cNvSpPr>
            <a:spLocks noGrp="1"/>
          </p:cNvSpPr>
          <p:nvPr>
            <p:ph type="title"/>
          </p:nvPr>
        </p:nvSpPr>
        <p:spPr>
          <a:xfrm>
            <a:off x="297408" y="1676089"/>
            <a:ext cx="11600942" cy="952503"/>
          </a:xfrm>
        </p:spPr>
        <p:txBody>
          <a:bodyPr>
            <a:normAutofit/>
          </a:bodyPr>
          <a:lstStyle/>
          <a:p>
            <a:r>
              <a:rPr lang="en-US" b="1" dirty="0"/>
              <a:t>ENTITY TYPING </a:t>
            </a:r>
            <a:r>
              <a:rPr lang="en-US" i="1" dirty="0"/>
              <a:t>with minimal supervision</a:t>
            </a:r>
          </a:p>
        </p:txBody>
      </p:sp>
      <p:sp>
        <p:nvSpPr>
          <p:cNvPr id="3" name="Text Placeholder 2">
            <a:extLst>
              <a:ext uri="{FF2B5EF4-FFF2-40B4-BE49-F238E27FC236}">
                <a16:creationId xmlns:a16="http://schemas.microsoft.com/office/drawing/2014/main" id="{3868F6C7-2177-D346-A1BF-4CEFC3A37714}"/>
              </a:ext>
            </a:extLst>
          </p:cNvPr>
          <p:cNvSpPr>
            <a:spLocks noGrp="1"/>
          </p:cNvSpPr>
          <p:nvPr>
            <p:ph type="body" idx="1"/>
          </p:nvPr>
        </p:nvSpPr>
        <p:spPr>
          <a:xfrm>
            <a:off x="391537" y="4087907"/>
            <a:ext cx="11600941" cy="2286008"/>
          </a:xfrm>
        </p:spPr>
        <p:txBody>
          <a:bodyPr>
            <a:normAutofit/>
          </a:bodyPr>
          <a:lstStyle/>
          <a:p>
            <a:pPr algn="l"/>
            <a:r>
              <a:rPr lang="en-US" sz="1700" dirty="0">
                <a:latin typeface="Merriweather Sans Light" panose="02000503060000020004" pitchFamily="2" charset="77"/>
              </a:rPr>
              <a:t>Zhou, </a:t>
            </a:r>
            <a:r>
              <a:rPr lang="en-US" sz="1700" b="1" dirty="0">
                <a:solidFill>
                  <a:srgbClr val="1360B2"/>
                </a:solidFill>
              </a:rPr>
              <a:t>K</a:t>
            </a:r>
            <a:r>
              <a:rPr lang="en-US" sz="1700" dirty="0">
                <a:solidFill>
                  <a:schemeClr val="tx1">
                    <a:lumMod val="50000"/>
                    <a:lumOff val="50000"/>
                  </a:schemeClr>
                </a:solidFill>
              </a:rPr>
              <a:t> </a:t>
            </a:r>
            <a:r>
              <a:rPr lang="en-US" sz="1700" dirty="0">
                <a:latin typeface="Merriweather Sans Light" panose="02000503060000020004" pitchFamily="2" charset="77"/>
              </a:rPr>
              <a:t>et al. Zero-Shot Open Entity Typing as Type-Compatible Grounding. EMNLP 18.</a:t>
            </a:r>
          </a:p>
          <a:p>
            <a:pPr algn="l"/>
            <a:r>
              <a:rPr lang="en-US" sz="1700" dirty="0">
                <a:latin typeface="Merriweather Sans Light" panose="02000503060000020004" pitchFamily="2" charset="77"/>
              </a:rPr>
              <a:t>Fei, </a:t>
            </a:r>
            <a:r>
              <a:rPr lang="en-US" sz="1700" b="1" dirty="0">
                <a:solidFill>
                  <a:srgbClr val="1360B2"/>
                </a:solidFill>
              </a:rPr>
              <a:t>K</a:t>
            </a:r>
            <a:r>
              <a:rPr lang="en-US" sz="1700" dirty="0">
                <a:solidFill>
                  <a:schemeClr val="tx1">
                    <a:lumMod val="50000"/>
                    <a:lumOff val="50000"/>
                  </a:schemeClr>
                </a:solidFill>
              </a:rPr>
              <a:t> </a:t>
            </a:r>
            <a:r>
              <a:rPr lang="en-US" sz="1700" dirty="0">
                <a:latin typeface="Merriweather Sans Light" panose="02000503060000020004" pitchFamily="2" charset="77"/>
              </a:rPr>
              <a:t>et al. Illinois-Profiler: Knowledge Schemas at Scale. IJCAI (</a:t>
            </a:r>
            <a:r>
              <a:rPr lang="en-US" sz="1700" dirty="0" err="1">
                <a:latin typeface="Merriweather Sans Light" panose="02000503060000020004" pitchFamily="2" charset="77"/>
              </a:rPr>
              <a:t>Cognitum</a:t>
            </a:r>
            <a:r>
              <a:rPr lang="en-US" sz="1700" dirty="0">
                <a:latin typeface="Merriweather Sans Light" panose="02000503060000020004" pitchFamily="2" charset="77"/>
              </a:rPr>
              <a:t>) 15.</a:t>
            </a:r>
            <a:endParaRPr lang="en-US" sz="1700" dirty="0"/>
          </a:p>
          <a:p>
            <a:pPr algn="l"/>
            <a:endParaRPr lang="en-US" sz="1700" dirty="0"/>
          </a:p>
          <a:p>
            <a:pPr algn="l"/>
            <a:endParaRPr lang="en-US" sz="1700" dirty="0"/>
          </a:p>
          <a:p>
            <a:pPr algn="l"/>
            <a:endParaRPr lang="en-US" sz="1700" dirty="0"/>
          </a:p>
        </p:txBody>
      </p:sp>
    </p:spTree>
    <p:extLst>
      <p:ext uri="{BB962C8B-B14F-4D97-AF65-F5344CB8AC3E}">
        <p14:creationId xmlns:p14="http://schemas.microsoft.com/office/powerpoint/2010/main" val="3774713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3D94-DDBF-E743-B67F-BAD046133CF8}"/>
              </a:ext>
            </a:extLst>
          </p:cNvPr>
          <p:cNvSpPr>
            <a:spLocks noGrp="1"/>
          </p:cNvSpPr>
          <p:nvPr>
            <p:ph type="title"/>
          </p:nvPr>
        </p:nvSpPr>
        <p:spPr>
          <a:xfrm>
            <a:off x="297408" y="1687569"/>
            <a:ext cx="11600942" cy="1035950"/>
          </a:xfrm>
        </p:spPr>
        <p:txBody>
          <a:bodyPr/>
          <a:lstStyle/>
          <a:p>
            <a:r>
              <a:rPr lang="en-US" dirty="0"/>
              <a:t>SEMANTIC TYPING OF ENTITIES</a:t>
            </a:r>
          </a:p>
        </p:txBody>
      </p:sp>
      <p:sp>
        <p:nvSpPr>
          <p:cNvPr id="3" name="Text Placeholder 2">
            <a:extLst>
              <a:ext uri="{FF2B5EF4-FFF2-40B4-BE49-F238E27FC236}">
                <a16:creationId xmlns:a16="http://schemas.microsoft.com/office/drawing/2014/main" id="{77BCDA3F-BB80-AB4F-9115-B479CB196436}"/>
              </a:ext>
            </a:extLst>
          </p:cNvPr>
          <p:cNvSpPr>
            <a:spLocks noGrp="1"/>
          </p:cNvSpPr>
          <p:nvPr>
            <p:ph type="body" idx="1"/>
          </p:nvPr>
        </p:nvSpPr>
        <p:spPr>
          <a:xfrm>
            <a:off x="613185" y="2616817"/>
            <a:ext cx="10929769" cy="664267"/>
          </a:xfrm>
        </p:spPr>
        <p:txBody>
          <a:bodyPr/>
          <a:lstStyle/>
          <a:p>
            <a:r>
              <a:rPr lang="en-US" dirty="0"/>
              <a:t>Label mentions with their semantic </a:t>
            </a:r>
            <a:r>
              <a:rPr lang="en-US" b="1" dirty="0"/>
              <a:t>types. </a:t>
            </a:r>
            <a:endParaRPr lang="en-US" dirty="0"/>
          </a:p>
        </p:txBody>
      </p:sp>
      <p:sp>
        <p:nvSpPr>
          <p:cNvPr id="4" name="Rounded Rectangle 3">
            <a:extLst>
              <a:ext uri="{FF2B5EF4-FFF2-40B4-BE49-F238E27FC236}">
                <a16:creationId xmlns:a16="http://schemas.microsoft.com/office/drawing/2014/main" id="{8EF1D35E-9FC7-F643-88CC-1B53F2B08698}"/>
              </a:ext>
            </a:extLst>
          </p:cNvPr>
          <p:cNvSpPr/>
          <p:nvPr/>
        </p:nvSpPr>
        <p:spPr>
          <a:xfrm>
            <a:off x="378090" y="3174175"/>
            <a:ext cx="5525904" cy="2298502"/>
          </a:xfrm>
          <a:prstGeom prst="roundRect">
            <a:avLst/>
          </a:prstGeom>
          <a:solidFill>
            <a:schemeClr val="bg1">
              <a:alpha val="57000"/>
            </a:schemeClr>
          </a:solidFill>
        </p:spPr>
        <p:txBody>
          <a:bodyPr wrap="square" lIns="0" tIns="0" rIns="0" bIns="0">
            <a:spAutoFit/>
          </a:bodyPr>
          <a:lstStyle/>
          <a:p>
            <a:r>
              <a:rPr lang="en-US" sz="2700" i="1" dirty="0">
                <a:latin typeface="Merriweather Sans" panose="02000503060000020004" pitchFamily="2" charset="77"/>
              </a:rPr>
              <a:t>A handful of professors in the </a:t>
            </a:r>
            <a:r>
              <a:rPr lang="en-US" sz="2700" b="1" i="1" dirty="0">
                <a:solidFill>
                  <a:srgbClr val="0B24FB"/>
                </a:solidFill>
                <a:latin typeface="Merriweather Sans" panose="02000503060000020004" pitchFamily="2" charset="77"/>
              </a:rPr>
              <a:t>CMU </a:t>
            </a:r>
            <a:r>
              <a:rPr lang="en-US" sz="2700" b="1" i="1" dirty="0">
                <a:solidFill>
                  <a:srgbClr val="C00000"/>
                </a:solidFill>
                <a:latin typeface="Merriweather Sans" panose="02000503060000020004" pitchFamily="2" charset="77"/>
              </a:rPr>
              <a:t>Department of Chemistry</a:t>
            </a:r>
            <a:r>
              <a:rPr lang="en-US" sz="2700" i="1" dirty="0">
                <a:latin typeface="Merriweather Sans" panose="02000503060000020004" pitchFamily="2" charset="77"/>
              </a:rPr>
              <a:t> are being recognized for their efforts and contributions to the scientific community.</a:t>
            </a:r>
          </a:p>
        </p:txBody>
      </p:sp>
      <p:sp>
        <p:nvSpPr>
          <p:cNvPr id="5" name="Rectangle 4">
            <a:extLst>
              <a:ext uri="{FF2B5EF4-FFF2-40B4-BE49-F238E27FC236}">
                <a16:creationId xmlns:a16="http://schemas.microsoft.com/office/drawing/2014/main" id="{1ECC8B1C-4607-464B-9E9E-28AC0A731FA2}"/>
              </a:ext>
            </a:extLst>
          </p:cNvPr>
          <p:cNvSpPr/>
          <p:nvPr/>
        </p:nvSpPr>
        <p:spPr>
          <a:xfrm>
            <a:off x="7014160" y="3201068"/>
            <a:ext cx="5193472" cy="2585323"/>
          </a:xfrm>
          <a:prstGeom prst="rect">
            <a:avLst/>
          </a:prstGeom>
        </p:spPr>
        <p:txBody>
          <a:bodyPr wrap="square">
            <a:spAutoFit/>
          </a:bodyPr>
          <a:lstStyle/>
          <a:p>
            <a:r>
              <a:rPr lang="en-US" b="1" i="1" dirty="0">
                <a:solidFill>
                  <a:srgbClr val="3333FF"/>
                </a:solidFill>
                <a:latin typeface="Merriweather Sans" panose="02000503060000020004" pitchFamily="2" charset="77"/>
              </a:rPr>
              <a:t>CMU: </a:t>
            </a:r>
          </a:p>
          <a:p>
            <a:r>
              <a:rPr lang="en-US" dirty="0">
                <a:latin typeface="Merriweather Sans" panose="02000503060000020004" pitchFamily="2" charset="77"/>
                <a:cs typeface="Consolas" panose="020B0609020204030204" pitchFamily="49" charset="0"/>
              </a:rPr>
              <a:t>    </a:t>
            </a:r>
            <a:r>
              <a:rPr lang="en-US" dirty="0">
                <a:latin typeface="Consolas" panose="020B0609020204030204" pitchFamily="49" charset="0"/>
                <a:cs typeface="Consolas" panose="020B0609020204030204" pitchFamily="49" charset="0"/>
              </a:rPr>
              <a:t>/organization</a:t>
            </a:r>
          </a:p>
          <a:p>
            <a:r>
              <a:rPr lang="en-US" dirty="0">
                <a:latin typeface="Merriweather Sans" panose="02000503060000020004" pitchFamily="2" charset="77"/>
                <a:cs typeface="Consolas" panose="020B0609020204030204" pitchFamily="49" charset="0"/>
              </a:rPr>
              <a:t>    </a:t>
            </a:r>
            <a:r>
              <a:rPr lang="en-US" dirty="0">
                <a:latin typeface="Consolas" panose="020B0609020204030204" pitchFamily="49" charset="0"/>
                <a:cs typeface="Consolas" panose="020B0609020204030204" pitchFamily="49" charset="0"/>
              </a:rPr>
              <a:t>/organization/</a:t>
            </a:r>
            <a:r>
              <a:rPr lang="en-US" dirty="0" err="1">
                <a:latin typeface="Consolas" panose="020B0609020204030204" pitchFamily="49" charset="0"/>
                <a:cs typeface="Consolas" panose="020B0609020204030204" pitchFamily="49" charset="0"/>
              </a:rPr>
              <a:t>education_institution</a:t>
            </a:r>
            <a:endParaRPr lang="en-US" dirty="0">
              <a:latin typeface="Consolas" panose="020B0609020204030204" pitchFamily="49" charset="0"/>
              <a:cs typeface="Consolas" panose="020B0609020204030204" pitchFamily="49" charset="0"/>
            </a:endParaRPr>
          </a:p>
          <a:p>
            <a:endParaRPr lang="en-US" dirty="0">
              <a:solidFill>
                <a:srgbClr val="CC3300"/>
              </a:solidFill>
              <a:latin typeface="Merriweather Sans" panose="02000503060000020004" pitchFamily="2" charset="77"/>
            </a:endParaRPr>
          </a:p>
          <a:p>
            <a:r>
              <a:rPr lang="en-US" b="1" i="1" dirty="0">
                <a:solidFill>
                  <a:srgbClr val="CC3300"/>
                </a:solidFill>
                <a:latin typeface="Merriweather Sans" panose="02000503060000020004" pitchFamily="2" charset="77"/>
              </a:rPr>
              <a:t>Department of Chemistry: </a:t>
            </a:r>
          </a:p>
          <a:p>
            <a:r>
              <a:rPr lang="en-US" dirty="0">
                <a:latin typeface="Consolas" panose="020B0609020204030204" pitchFamily="49" charset="0"/>
                <a:cs typeface="Consolas" panose="020B0609020204030204" pitchFamily="49" charset="0"/>
              </a:rPr>
              <a:t>   /organization</a:t>
            </a:r>
          </a:p>
          <a:p>
            <a:r>
              <a:rPr lang="en-US" dirty="0">
                <a:latin typeface="Consolas" panose="020B0609020204030204" pitchFamily="49" charset="0"/>
                <a:cs typeface="Consolas" panose="020B0609020204030204" pitchFamily="49" charset="0"/>
              </a:rPr>
              <a:t>   /education</a:t>
            </a:r>
          </a:p>
          <a:p>
            <a:r>
              <a:rPr lang="en-US" dirty="0">
                <a:latin typeface="Consolas" panose="020B0609020204030204" pitchFamily="49" charset="0"/>
                <a:cs typeface="Consolas" panose="020B0609020204030204" pitchFamily="49" charset="0"/>
              </a:rPr>
              <a:t>   /education/department</a:t>
            </a:r>
          </a:p>
          <a:p>
            <a:endParaRPr lang="en-US" dirty="0">
              <a:solidFill>
                <a:srgbClr val="00B050"/>
              </a:solidFill>
              <a:latin typeface="Consolas" panose="020B0609020204030204" pitchFamily="49" charset="0"/>
              <a:cs typeface="Consolas" panose="020B0609020204030204" pitchFamily="49" charset="0"/>
            </a:endParaRPr>
          </a:p>
        </p:txBody>
      </p:sp>
      <p:sp>
        <p:nvSpPr>
          <p:cNvPr id="6" name="Right Arrow 5">
            <a:extLst>
              <a:ext uri="{FF2B5EF4-FFF2-40B4-BE49-F238E27FC236}">
                <a16:creationId xmlns:a16="http://schemas.microsoft.com/office/drawing/2014/main" id="{8EC88C56-F2EC-C742-AB2D-96BF9F888C89}"/>
              </a:ext>
            </a:extLst>
          </p:cNvPr>
          <p:cNvSpPr/>
          <p:nvPr/>
        </p:nvSpPr>
        <p:spPr>
          <a:xfrm>
            <a:off x="6178708" y="4059991"/>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36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12F61-8337-394C-AFD1-3BAE57E5B92F}"/>
              </a:ext>
            </a:extLst>
          </p:cNvPr>
          <p:cNvSpPr>
            <a:spLocks noGrp="1"/>
          </p:cNvSpPr>
          <p:nvPr>
            <p:ph idx="1"/>
          </p:nvPr>
        </p:nvSpPr>
        <p:spPr>
          <a:xfrm>
            <a:off x="419100" y="1584324"/>
            <a:ext cx="11429554" cy="4980801"/>
          </a:xfrm>
        </p:spPr>
        <p:txBody>
          <a:bodyPr>
            <a:normAutofit/>
          </a:bodyPr>
          <a:lstStyle/>
          <a:p>
            <a:r>
              <a:rPr lang="en-US" dirty="0">
                <a:latin typeface="Merriweather Sans Light" panose="02000503060000020004" pitchFamily="2" charset="77"/>
              </a:rPr>
              <a:t>Majority of our success has been on tasks w/ abundant </a:t>
            </a:r>
            <a:r>
              <a:rPr lang="en-US" b="1" dirty="0">
                <a:latin typeface="Merriweather Sans Light" panose="02000503060000020004" pitchFamily="2" charset="77"/>
              </a:rPr>
              <a:t>annotations.</a:t>
            </a:r>
            <a:r>
              <a:rPr lang="en-US" dirty="0">
                <a:latin typeface="Merriweather Sans Light" panose="02000503060000020004" pitchFamily="2" charset="77"/>
              </a:rPr>
              <a:t> </a:t>
            </a:r>
          </a:p>
          <a:p>
            <a:pPr lvl="1"/>
            <a:r>
              <a:rPr lang="en-US" dirty="0">
                <a:latin typeface="Merriweather Sans Light" panose="02000503060000020004" pitchFamily="2" charset="77"/>
              </a:rPr>
              <a:t>And tasks with little annotated data get the least attention. </a:t>
            </a:r>
          </a:p>
          <a:p>
            <a:endParaRPr lang="en-US" dirty="0">
              <a:latin typeface="Merriweather Sans Light" panose="02000503060000020004" pitchFamily="2" charset="77"/>
            </a:endParaRPr>
          </a:p>
          <a:p>
            <a:r>
              <a:rPr lang="en-US" dirty="0">
                <a:latin typeface="Merriweather Sans Light" panose="02000503060000020004" pitchFamily="2" charset="77"/>
              </a:rPr>
              <a:t>There will be settings where there is not “enough” direct supervision. </a:t>
            </a:r>
          </a:p>
          <a:p>
            <a:pPr lvl="1"/>
            <a:r>
              <a:rPr lang="en-US" dirty="0">
                <a:latin typeface="Merriweather Sans Light" panose="02000503060000020004" pitchFamily="2" charset="77"/>
              </a:rPr>
              <a:t>Unseen/unexpected scenarios. </a:t>
            </a:r>
          </a:p>
          <a:p>
            <a:pPr lvl="1"/>
            <a:r>
              <a:rPr lang="en-US" dirty="0">
                <a:latin typeface="Merriweather Sans Light" panose="02000503060000020004" pitchFamily="2" charset="77"/>
              </a:rPr>
              <a:t>Change of style, context, domain, etc.</a:t>
            </a:r>
          </a:p>
          <a:p>
            <a:pPr lvl="1"/>
            <a:r>
              <a:rPr lang="en-US" dirty="0">
                <a:latin typeface="Merriweather Sans Light" panose="02000503060000020004" pitchFamily="2" charset="77"/>
              </a:rPr>
              <a:t>These all result in vast space of possibilities for meanings. </a:t>
            </a:r>
          </a:p>
        </p:txBody>
      </p:sp>
      <p:sp>
        <p:nvSpPr>
          <p:cNvPr id="3" name="Slide Number Placeholder 2">
            <a:extLst>
              <a:ext uri="{FF2B5EF4-FFF2-40B4-BE49-F238E27FC236}">
                <a16:creationId xmlns:a16="http://schemas.microsoft.com/office/drawing/2014/main" id="{2B15D764-806A-F84C-867A-C54BC7E1BB69}"/>
              </a:ext>
            </a:extLst>
          </p:cNvPr>
          <p:cNvSpPr>
            <a:spLocks noGrp="1"/>
          </p:cNvSpPr>
          <p:nvPr>
            <p:ph type="sldNum" sz="quarter" idx="12"/>
          </p:nvPr>
        </p:nvSpPr>
        <p:spPr/>
        <p:txBody>
          <a:bodyPr/>
          <a:lstStyle/>
          <a:p>
            <a:fld id="{86B4B35C-345F-9846-8E6A-29269C850829}" type="slidenum">
              <a:rPr lang="en-US" smtClean="0"/>
              <a:pPr/>
              <a:t>4</a:t>
            </a:fld>
            <a:endParaRPr lang="en-US"/>
          </a:p>
        </p:txBody>
      </p:sp>
      <p:sp>
        <p:nvSpPr>
          <p:cNvPr id="4" name="Title 3">
            <a:extLst>
              <a:ext uri="{FF2B5EF4-FFF2-40B4-BE49-F238E27FC236}">
                <a16:creationId xmlns:a16="http://schemas.microsoft.com/office/drawing/2014/main" id="{7271E1C8-E502-504A-8E8B-94EF55EC8D9B}"/>
              </a:ext>
            </a:extLst>
          </p:cNvPr>
          <p:cNvSpPr>
            <a:spLocks noGrp="1"/>
          </p:cNvSpPr>
          <p:nvPr>
            <p:ph type="title"/>
          </p:nvPr>
        </p:nvSpPr>
        <p:spPr/>
        <p:txBody>
          <a:bodyPr/>
          <a:lstStyle/>
          <a:p>
            <a:r>
              <a:rPr lang="en-US" dirty="0"/>
              <a:t>Scenarios with Little (no?) Supervision</a:t>
            </a:r>
          </a:p>
        </p:txBody>
      </p:sp>
    </p:spTree>
    <p:extLst>
      <p:ext uri="{BB962C8B-B14F-4D97-AF65-F5344CB8AC3E}">
        <p14:creationId xmlns:p14="http://schemas.microsoft.com/office/powerpoint/2010/main" val="80841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70B2AB-4BAD-9343-9D88-C1149F9B13FC}"/>
              </a:ext>
            </a:extLst>
          </p:cNvPr>
          <p:cNvSpPr>
            <a:spLocks noGrp="1"/>
          </p:cNvSpPr>
          <p:nvPr>
            <p:ph idx="1"/>
          </p:nvPr>
        </p:nvSpPr>
        <p:spPr>
          <a:xfrm>
            <a:off x="419100" y="1584325"/>
            <a:ext cx="11394948" cy="4458732"/>
          </a:xfrm>
        </p:spPr>
        <p:txBody>
          <a:bodyPr/>
          <a:lstStyle/>
          <a:p>
            <a:r>
              <a:rPr lang="en-US" sz="2400" dirty="0"/>
              <a:t>Dealing with ambiguity </a:t>
            </a:r>
          </a:p>
          <a:p>
            <a:pPr marL="0" indent="0">
              <a:buNone/>
            </a:pPr>
            <a:endParaRPr lang="en-US" dirty="0"/>
          </a:p>
        </p:txBody>
      </p:sp>
      <p:sp>
        <p:nvSpPr>
          <p:cNvPr id="3" name="Slide Number Placeholder 2">
            <a:extLst>
              <a:ext uri="{FF2B5EF4-FFF2-40B4-BE49-F238E27FC236}">
                <a16:creationId xmlns:a16="http://schemas.microsoft.com/office/drawing/2014/main" id="{FECD3731-7B68-9E48-8051-55DE39281B88}"/>
              </a:ext>
            </a:extLst>
          </p:cNvPr>
          <p:cNvSpPr>
            <a:spLocks noGrp="1"/>
          </p:cNvSpPr>
          <p:nvPr>
            <p:ph type="sldNum" sz="quarter" idx="12"/>
          </p:nvPr>
        </p:nvSpPr>
        <p:spPr/>
        <p:txBody>
          <a:bodyPr/>
          <a:lstStyle/>
          <a:p>
            <a:fld id="{86B4B35C-345F-9846-8E6A-29269C850829}" type="slidenum">
              <a:rPr lang="en-US" smtClean="0"/>
              <a:pPr/>
              <a:t>40</a:t>
            </a:fld>
            <a:endParaRPr lang="en-US"/>
          </a:p>
        </p:txBody>
      </p:sp>
      <p:sp>
        <p:nvSpPr>
          <p:cNvPr id="4" name="Title 3">
            <a:extLst>
              <a:ext uri="{FF2B5EF4-FFF2-40B4-BE49-F238E27FC236}">
                <a16:creationId xmlns:a16="http://schemas.microsoft.com/office/drawing/2014/main" id="{59204621-0CF4-424F-BC01-9B9DDE164108}"/>
              </a:ext>
            </a:extLst>
          </p:cNvPr>
          <p:cNvSpPr>
            <a:spLocks noGrp="1"/>
          </p:cNvSpPr>
          <p:nvPr>
            <p:ph type="title"/>
          </p:nvPr>
        </p:nvSpPr>
        <p:spPr/>
        <p:txBody>
          <a:bodyPr/>
          <a:lstStyle/>
          <a:p>
            <a:r>
              <a:rPr lang="en-US" dirty="0"/>
              <a:t>Semantic Entity Typing: The Necessity (1)</a:t>
            </a:r>
          </a:p>
        </p:txBody>
      </p:sp>
      <p:sp>
        <p:nvSpPr>
          <p:cNvPr id="5" name="Rounded Rectangle 4">
            <a:extLst>
              <a:ext uri="{FF2B5EF4-FFF2-40B4-BE49-F238E27FC236}">
                <a16:creationId xmlns:a16="http://schemas.microsoft.com/office/drawing/2014/main" id="{C4371DC1-7568-6340-9D56-43ABC68F3A58}"/>
              </a:ext>
            </a:extLst>
          </p:cNvPr>
          <p:cNvSpPr/>
          <p:nvPr/>
        </p:nvSpPr>
        <p:spPr>
          <a:xfrm>
            <a:off x="432547" y="3995683"/>
            <a:ext cx="3767966" cy="1356244"/>
          </a:xfrm>
          <a:prstGeom prst="roundRect">
            <a:avLst/>
          </a:prstGeom>
          <a:solidFill>
            <a:schemeClr val="bg1">
              <a:lumMod val="85000"/>
              <a:alpha val="57000"/>
            </a:schemeClr>
          </a:solidFill>
        </p:spPr>
        <p:txBody>
          <a:bodyPr wrap="square" lIns="91440" tIns="0" rIns="91440" bIns="0" anchor="ctr" anchorCtr="0">
            <a:noAutofit/>
          </a:bodyPr>
          <a:lstStyle/>
          <a:p>
            <a:r>
              <a:rPr lang="en-US" sz="2400" i="1" dirty="0">
                <a:latin typeface="Merriweather Sans" panose="02000503060000020004" pitchFamily="2" charset="77"/>
              </a:rPr>
              <a:t>Our break in </a:t>
            </a:r>
            <a:r>
              <a:rPr lang="en-US" sz="2400" b="1" i="1" dirty="0">
                <a:solidFill>
                  <a:srgbClr val="C00000"/>
                </a:solidFill>
                <a:latin typeface="Merriweather Sans" panose="02000503060000020004" pitchFamily="2" charset="77"/>
              </a:rPr>
              <a:t>Paris</a:t>
            </a:r>
            <a:r>
              <a:rPr lang="en-US" sz="2400" b="1" i="1" dirty="0">
                <a:latin typeface="Merriweather Sans" panose="02000503060000020004" pitchFamily="2" charset="77"/>
              </a:rPr>
              <a:t> </a:t>
            </a:r>
            <a:r>
              <a:rPr lang="en-US" sz="2400" i="1" dirty="0">
                <a:latin typeface="Merriweather Sans" panose="02000503060000020004" pitchFamily="2" charset="77"/>
              </a:rPr>
              <a:t>was quite memorable.</a:t>
            </a:r>
          </a:p>
        </p:txBody>
      </p:sp>
      <p:sp>
        <p:nvSpPr>
          <p:cNvPr id="6" name="Rounded Rectangle 5">
            <a:extLst>
              <a:ext uri="{FF2B5EF4-FFF2-40B4-BE49-F238E27FC236}">
                <a16:creationId xmlns:a16="http://schemas.microsoft.com/office/drawing/2014/main" id="{2AA03B53-14EA-F64F-B913-CA35E4A80B42}"/>
              </a:ext>
            </a:extLst>
          </p:cNvPr>
          <p:cNvSpPr/>
          <p:nvPr/>
        </p:nvSpPr>
        <p:spPr>
          <a:xfrm>
            <a:off x="4397760" y="3951742"/>
            <a:ext cx="3530950" cy="1400185"/>
          </a:xfrm>
          <a:prstGeom prst="roundRect">
            <a:avLst/>
          </a:prstGeom>
          <a:solidFill>
            <a:schemeClr val="bg1">
              <a:lumMod val="85000"/>
              <a:alpha val="57000"/>
            </a:schemeClr>
          </a:solidFill>
        </p:spPr>
        <p:txBody>
          <a:bodyPr wrap="square" lIns="91440" tIns="0" rIns="91440" bIns="0" anchor="ctr" anchorCtr="0">
            <a:noAutofit/>
          </a:bodyPr>
          <a:lstStyle/>
          <a:p>
            <a:r>
              <a:rPr lang="en-US" sz="2400" i="1" dirty="0">
                <a:latin typeface="Merriweather Sans" panose="02000503060000020004" pitchFamily="2" charset="77"/>
              </a:rPr>
              <a:t>I met a girl named </a:t>
            </a:r>
            <a:r>
              <a:rPr lang="en-US" sz="2400" b="1" i="1" dirty="0">
                <a:solidFill>
                  <a:srgbClr val="C00000"/>
                </a:solidFill>
                <a:latin typeface="Merriweather Sans" panose="02000503060000020004" pitchFamily="2" charset="77"/>
              </a:rPr>
              <a:t>Paris</a:t>
            </a:r>
            <a:r>
              <a:rPr lang="en-US" sz="2400" i="1" dirty="0">
                <a:latin typeface="Merriweather Sans" panose="02000503060000020004" pitchFamily="2" charset="77"/>
              </a:rPr>
              <a:t>.</a:t>
            </a:r>
          </a:p>
        </p:txBody>
      </p:sp>
      <p:sp>
        <p:nvSpPr>
          <p:cNvPr id="7" name="Rounded Rectangle 6">
            <a:extLst>
              <a:ext uri="{FF2B5EF4-FFF2-40B4-BE49-F238E27FC236}">
                <a16:creationId xmlns:a16="http://schemas.microsoft.com/office/drawing/2014/main" id="{FD111998-2B27-E54A-AFD3-1EE93F4BED39}"/>
              </a:ext>
            </a:extLst>
          </p:cNvPr>
          <p:cNvSpPr/>
          <p:nvPr/>
        </p:nvSpPr>
        <p:spPr>
          <a:xfrm>
            <a:off x="8111937" y="3951742"/>
            <a:ext cx="3674409" cy="1400185"/>
          </a:xfrm>
          <a:prstGeom prst="roundRect">
            <a:avLst/>
          </a:prstGeom>
          <a:solidFill>
            <a:schemeClr val="bg1">
              <a:lumMod val="85000"/>
              <a:alpha val="57000"/>
            </a:schemeClr>
          </a:solidFill>
        </p:spPr>
        <p:txBody>
          <a:bodyPr wrap="square" lIns="91440" tIns="0" rIns="0" bIns="0" anchor="ctr" anchorCtr="0">
            <a:noAutofit/>
          </a:bodyPr>
          <a:lstStyle/>
          <a:p>
            <a:r>
              <a:rPr lang="en-US" sz="2400" b="1" i="1" dirty="0">
                <a:solidFill>
                  <a:srgbClr val="C00000"/>
                </a:solidFill>
                <a:latin typeface="Merriweather Sans" panose="02000503060000020004" pitchFamily="2" charset="77"/>
              </a:rPr>
              <a:t>Paris</a:t>
            </a:r>
            <a:r>
              <a:rPr lang="en-US" sz="2400" i="1" dirty="0">
                <a:latin typeface="Merriweather Sans" panose="02000503060000020004" pitchFamily="2" charset="77"/>
              </a:rPr>
              <a:t> issued a statement condemning the proposal.</a:t>
            </a:r>
          </a:p>
        </p:txBody>
      </p:sp>
      <p:grpSp>
        <p:nvGrpSpPr>
          <p:cNvPr id="8" name="Group 7">
            <a:extLst>
              <a:ext uri="{FF2B5EF4-FFF2-40B4-BE49-F238E27FC236}">
                <a16:creationId xmlns:a16="http://schemas.microsoft.com/office/drawing/2014/main" id="{8493D3E8-6F0C-C84E-93DF-75182C0412F5}"/>
              </a:ext>
            </a:extLst>
          </p:cNvPr>
          <p:cNvGrpSpPr/>
          <p:nvPr/>
        </p:nvGrpSpPr>
        <p:grpSpPr>
          <a:xfrm>
            <a:off x="5733447" y="1863322"/>
            <a:ext cx="3119718" cy="1339861"/>
            <a:chOff x="5733447" y="1863322"/>
            <a:chExt cx="3119718" cy="1339861"/>
          </a:xfrm>
        </p:grpSpPr>
        <p:sp>
          <p:nvSpPr>
            <p:cNvPr id="52" name="Rectangle 51">
              <a:extLst>
                <a:ext uri="{FF2B5EF4-FFF2-40B4-BE49-F238E27FC236}">
                  <a16:creationId xmlns:a16="http://schemas.microsoft.com/office/drawing/2014/main" id="{24D820FC-BA87-2743-9945-217422BE057F}"/>
                </a:ext>
              </a:extLst>
            </p:cNvPr>
            <p:cNvSpPr/>
            <p:nvPr/>
          </p:nvSpPr>
          <p:spPr>
            <a:xfrm>
              <a:off x="5733447" y="1863322"/>
              <a:ext cx="3119718" cy="600829"/>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B01A6803-3055-EA47-9DFC-E4A60204DABC}"/>
                </a:ext>
              </a:extLst>
            </p:cNvPr>
            <p:cNvSpPr txBox="1"/>
            <p:nvPr/>
          </p:nvSpPr>
          <p:spPr>
            <a:xfrm>
              <a:off x="7669216" y="1979329"/>
              <a:ext cx="1180710" cy="369332"/>
            </a:xfrm>
            <a:prstGeom prst="rect">
              <a:avLst/>
            </a:prstGeom>
            <a:noFill/>
          </p:spPr>
          <p:txBody>
            <a:bodyPr wrap="square" rtlCol="0">
              <a:spAutoFit/>
            </a:bodyPr>
            <a:lstStyle/>
            <a:p>
              <a:r>
                <a:rPr lang="en-US" dirty="0">
                  <a:solidFill>
                    <a:srgbClr val="C00000"/>
                  </a:solidFill>
                  <a:latin typeface="Merriweather Sans" panose="02000503060000020004" pitchFamily="2" charset="77"/>
                </a:rPr>
                <a:t>Meaning</a:t>
              </a:r>
            </a:p>
          </p:txBody>
        </p:sp>
        <p:sp>
          <p:nvSpPr>
            <p:cNvPr id="54" name="Rectangle 53">
              <a:extLst>
                <a:ext uri="{FF2B5EF4-FFF2-40B4-BE49-F238E27FC236}">
                  <a16:creationId xmlns:a16="http://schemas.microsoft.com/office/drawing/2014/main" id="{72A5AD02-B138-6248-810A-2A710BABEF83}"/>
                </a:ext>
              </a:extLst>
            </p:cNvPr>
            <p:cNvSpPr/>
            <p:nvPr/>
          </p:nvSpPr>
          <p:spPr>
            <a:xfrm>
              <a:off x="5746893" y="2602354"/>
              <a:ext cx="3103033" cy="600829"/>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F0F338B2-E2C8-8D43-B012-E4F4EAAAB1AB}"/>
                </a:ext>
              </a:extLst>
            </p:cNvPr>
            <p:cNvSpPr txBox="1"/>
            <p:nvPr/>
          </p:nvSpPr>
          <p:spPr>
            <a:xfrm>
              <a:off x="7706695" y="2722847"/>
              <a:ext cx="1015628" cy="369332"/>
            </a:xfrm>
            <a:prstGeom prst="rect">
              <a:avLst/>
            </a:prstGeom>
            <a:noFill/>
          </p:spPr>
          <p:txBody>
            <a:bodyPr wrap="square" rtlCol="0">
              <a:spAutoFit/>
            </a:bodyPr>
            <a:lstStyle/>
            <a:p>
              <a:r>
                <a:rPr lang="en-US" dirty="0">
                  <a:solidFill>
                    <a:srgbClr val="0070C0"/>
                  </a:solidFill>
                  <a:latin typeface="Merriweather Sans" panose="02000503060000020004" pitchFamily="2" charset="77"/>
                </a:rPr>
                <a:t>Symbol</a:t>
              </a:r>
            </a:p>
          </p:txBody>
        </p:sp>
        <p:sp>
          <p:nvSpPr>
            <p:cNvPr id="56" name="Rectangle 55">
              <a:extLst>
                <a:ext uri="{FF2B5EF4-FFF2-40B4-BE49-F238E27FC236}">
                  <a16:creationId xmlns:a16="http://schemas.microsoft.com/office/drawing/2014/main" id="{EAE9D963-7C14-594C-88F8-186ABB1AE071}"/>
                </a:ext>
              </a:extLst>
            </p:cNvPr>
            <p:cNvSpPr/>
            <p:nvPr/>
          </p:nvSpPr>
          <p:spPr>
            <a:xfrm>
              <a:off x="6457993" y="2011860"/>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3605D97-9A9F-4447-847A-16A6F818D571}"/>
                </a:ext>
              </a:extLst>
            </p:cNvPr>
            <p:cNvSpPr/>
            <p:nvPr/>
          </p:nvSpPr>
          <p:spPr>
            <a:xfrm>
              <a:off x="7135571" y="2025715"/>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7D3B9FF9-0710-7342-B7C6-B1B4AF485E53}"/>
                </a:ext>
              </a:extLst>
            </p:cNvPr>
            <p:cNvCxnSpPr>
              <a:cxnSpLocks/>
            </p:cNvCxnSpPr>
            <p:nvPr/>
          </p:nvCxnSpPr>
          <p:spPr>
            <a:xfrm flipH="1" flipV="1">
              <a:off x="6589703" y="2354899"/>
              <a:ext cx="295939" cy="58448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9F942E4-5080-D34A-8384-FD27A3B31D2B}"/>
                </a:ext>
              </a:extLst>
            </p:cNvPr>
            <p:cNvCxnSpPr>
              <a:cxnSpLocks/>
            </p:cNvCxnSpPr>
            <p:nvPr/>
          </p:nvCxnSpPr>
          <p:spPr>
            <a:xfrm flipV="1">
              <a:off x="7003658" y="2359761"/>
              <a:ext cx="320592" cy="43916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61" name="Rectangle 60">
              <a:extLst>
                <a:ext uri="{FF2B5EF4-FFF2-40B4-BE49-F238E27FC236}">
                  <a16:creationId xmlns:a16="http://schemas.microsoft.com/office/drawing/2014/main" id="{5C11BB00-0151-974A-839E-C92A588F4BA2}"/>
                </a:ext>
              </a:extLst>
            </p:cNvPr>
            <p:cNvSpPr/>
            <p:nvPr/>
          </p:nvSpPr>
          <p:spPr>
            <a:xfrm>
              <a:off x="5897702" y="2016343"/>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62" name="Straight Arrow Connector 61">
              <a:extLst>
                <a:ext uri="{FF2B5EF4-FFF2-40B4-BE49-F238E27FC236}">
                  <a16:creationId xmlns:a16="http://schemas.microsoft.com/office/drawing/2014/main" id="{8844C5E1-A03B-5D44-A242-FE1B81E8D4F9}"/>
                </a:ext>
              </a:extLst>
            </p:cNvPr>
            <p:cNvCxnSpPr>
              <a:cxnSpLocks/>
              <a:endCxn id="61" idx="2"/>
            </p:cNvCxnSpPr>
            <p:nvPr/>
          </p:nvCxnSpPr>
          <p:spPr>
            <a:xfrm flipH="1" flipV="1">
              <a:off x="6062294" y="2345527"/>
              <a:ext cx="941364" cy="68616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70" name="Rounded Rectangle 69">
              <a:extLst>
                <a:ext uri="{FF2B5EF4-FFF2-40B4-BE49-F238E27FC236}">
                  <a16:creationId xmlns:a16="http://schemas.microsoft.com/office/drawing/2014/main" id="{4CB87C3B-EA68-A748-8252-85EB389F6ECB}"/>
                </a:ext>
              </a:extLst>
            </p:cNvPr>
            <p:cNvSpPr/>
            <p:nvPr/>
          </p:nvSpPr>
          <p:spPr>
            <a:xfrm>
              <a:off x="6722682" y="2750717"/>
              <a:ext cx="329184" cy="329184"/>
            </a:xfrm>
            <a:prstGeom prst="roundRect">
              <a:avLst>
                <a:gd name="adj" fmla="val 36651"/>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71" name="Rounded Rectangle 70">
            <a:extLst>
              <a:ext uri="{FF2B5EF4-FFF2-40B4-BE49-F238E27FC236}">
                <a16:creationId xmlns:a16="http://schemas.microsoft.com/office/drawing/2014/main" id="{4A709041-B4A4-B844-B638-E4977ED69017}"/>
              </a:ext>
            </a:extLst>
          </p:cNvPr>
          <p:cNvSpPr/>
          <p:nvPr/>
        </p:nvSpPr>
        <p:spPr>
          <a:xfrm>
            <a:off x="1737005" y="5594547"/>
            <a:ext cx="1159050" cy="36576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city</a:t>
            </a:r>
          </a:p>
        </p:txBody>
      </p:sp>
      <p:sp>
        <p:nvSpPr>
          <p:cNvPr id="72" name="Rounded Rectangle 71">
            <a:extLst>
              <a:ext uri="{FF2B5EF4-FFF2-40B4-BE49-F238E27FC236}">
                <a16:creationId xmlns:a16="http://schemas.microsoft.com/office/drawing/2014/main" id="{1335F8B3-A1F2-564F-9E00-16206B2ECF1B}"/>
              </a:ext>
            </a:extLst>
          </p:cNvPr>
          <p:cNvSpPr/>
          <p:nvPr/>
        </p:nvSpPr>
        <p:spPr>
          <a:xfrm>
            <a:off x="5541110" y="5594547"/>
            <a:ext cx="1238485" cy="365760"/>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person</a:t>
            </a:r>
          </a:p>
        </p:txBody>
      </p:sp>
      <p:sp>
        <p:nvSpPr>
          <p:cNvPr id="73" name="Rounded Rectangle 72">
            <a:extLst>
              <a:ext uri="{FF2B5EF4-FFF2-40B4-BE49-F238E27FC236}">
                <a16:creationId xmlns:a16="http://schemas.microsoft.com/office/drawing/2014/main" id="{ED80EE19-51A2-CD44-9B11-C01115DA35D1}"/>
              </a:ext>
            </a:extLst>
          </p:cNvPr>
          <p:cNvSpPr/>
          <p:nvPr/>
        </p:nvSpPr>
        <p:spPr>
          <a:xfrm>
            <a:off x="8917494" y="5594547"/>
            <a:ext cx="2065466" cy="365760"/>
          </a:xfrm>
          <a:prstGeom prst="roundRect">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government</a:t>
            </a:r>
          </a:p>
        </p:txBody>
      </p:sp>
    </p:spTree>
    <p:extLst>
      <p:ext uri="{BB962C8B-B14F-4D97-AF65-F5344CB8AC3E}">
        <p14:creationId xmlns:p14="http://schemas.microsoft.com/office/powerpoint/2010/main" val="11002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1" grpId="0" animBg="1"/>
      <p:bldP spid="72"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70B2AB-4BAD-9343-9D88-C1149F9B13FC}"/>
              </a:ext>
            </a:extLst>
          </p:cNvPr>
          <p:cNvSpPr>
            <a:spLocks noGrp="1"/>
          </p:cNvSpPr>
          <p:nvPr>
            <p:ph idx="1"/>
          </p:nvPr>
        </p:nvSpPr>
        <p:spPr>
          <a:xfrm>
            <a:off x="419100" y="1584324"/>
            <a:ext cx="11394948" cy="4980801"/>
          </a:xfrm>
        </p:spPr>
        <p:txBody>
          <a:bodyPr>
            <a:normAutofit/>
          </a:bodyPr>
          <a:lstStyle/>
          <a:p>
            <a:r>
              <a:rPr lang="en-US" dirty="0"/>
              <a:t>Linguistic </a:t>
            </a:r>
            <a:r>
              <a:rPr lang="en-US" b="1" dirty="0"/>
              <a:t>generalization</a:t>
            </a:r>
            <a:r>
              <a:rPr lang="en-US" dirty="0"/>
              <a:t> requires “abstractions”. </a:t>
            </a:r>
          </a:p>
          <a:p>
            <a:pPr lvl="1"/>
            <a:r>
              <a:rPr lang="en-US" dirty="0"/>
              <a:t>Ex: Question answering </a:t>
            </a:r>
            <a:r>
              <a:rPr lang="en-US" sz="1600" dirty="0">
                <a:solidFill>
                  <a:schemeClr val="tx1">
                    <a:lumMod val="50000"/>
                    <a:lumOff val="50000"/>
                  </a:schemeClr>
                </a:solidFill>
              </a:rPr>
              <a:t>[Yavuz,16]; </a:t>
            </a:r>
            <a:r>
              <a:rPr lang="en-US" dirty="0"/>
              <a:t>Information Extraction </a:t>
            </a:r>
            <a:r>
              <a:rPr lang="en-US" sz="1600" dirty="0">
                <a:solidFill>
                  <a:schemeClr val="tx1">
                    <a:lumMod val="50000"/>
                    <a:lumOff val="50000"/>
                  </a:schemeClr>
                </a:solidFill>
              </a:rPr>
              <a:t>[Ling,12]. </a:t>
            </a:r>
          </a:p>
        </p:txBody>
      </p:sp>
      <p:sp>
        <p:nvSpPr>
          <p:cNvPr id="3" name="Slide Number Placeholder 2">
            <a:extLst>
              <a:ext uri="{FF2B5EF4-FFF2-40B4-BE49-F238E27FC236}">
                <a16:creationId xmlns:a16="http://schemas.microsoft.com/office/drawing/2014/main" id="{FECD3731-7B68-9E48-8051-55DE39281B88}"/>
              </a:ext>
            </a:extLst>
          </p:cNvPr>
          <p:cNvSpPr>
            <a:spLocks noGrp="1"/>
          </p:cNvSpPr>
          <p:nvPr>
            <p:ph type="sldNum" sz="quarter" idx="12"/>
          </p:nvPr>
        </p:nvSpPr>
        <p:spPr/>
        <p:txBody>
          <a:bodyPr/>
          <a:lstStyle/>
          <a:p>
            <a:fld id="{86B4B35C-345F-9846-8E6A-29269C850829}" type="slidenum">
              <a:rPr lang="en-US" smtClean="0"/>
              <a:pPr/>
              <a:t>41</a:t>
            </a:fld>
            <a:endParaRPr lang="en-US"/>
          </a:p>
        </p:txBody>
      </p:sp>
      <p:sp>
        <p:nvSpPr>
          <p:cNvPr id="4" name="Title 3">
            <a:extLst>
              <a:ext uri="{FF2B5EF4-FFF2-40B4-BE49-F238E27FC236}">
                <a16:creationId xmlns:a16="http://schemas.microsoft.com/office/drawing/2014/main" id="{59204621-0CF4-424F-BC01-9B9DDE164108}"/>
              </a:ext>
            </a:extLst>
          </p:cNvPr>
          <p:cNvSpPr>
            <a:spLocks noGrp="1"/>
          </p:cNvSpPr>
          <p:nvPr>
            <p:ph type="title"/>
          </p:nvPr>
        </p:nvSpPr>
        <p:spPr/>
        <p:txBody>
          <a:bodyPr/>
          <a:lstStyle/>
          <a:p>
            <a:r>
              <a:rPr lang="en-US" dirty="0"/>
              <a:t>Semantic Entity Typing: The Necessity (2)</a:t>
            </a:r>
          </a:p>
        </p:txBody>
      </p:sp>
      <p:sp>
        <p:nvSpPr>
          <p:cNvPr id="19" name="Rounded Rectangle 18">
            <a:extLst>
              <a:ext uri="{FF2B5EF4-FFF2-40B4-BE49-F238E27FC236}">
                <a16:creationId xmlns:a16="http://schemas.microsoft.com/office/drawing/2014/main" id="{6557AEE1-8743-AC44-BC3A-03D24A3826F9}"/>
              </a:ext>
            </a:extLst>
          </p:cNvPr>
          <p:cNvSpPr/>
          <p:nvPr/>
        </p:nvSpPr>
        <p:spPr>
          <a:xfrm>
            <a:off x="1303020" y="3823578"/>
            <a:ext cx="3422798" cy="1225868"/>
          </a:xfrm>
          <a:prstGeom prst="roundRect">
            <a:avLst/>
          </a:prstGeom>
          <a:solidFill>
            <a:schemeClr val="bg1">
              <a:lumMod val="85000"/>
              <a:alpha val="57000"/>
            </a:schemeClr>
          </a:solidFill>
        </p:spPr>
        <p:txBody>
          <a:bodyPr wrap="square" lIns="91440" tIns="0" rIns="0" bIns="0">
            <a:spAutoFit/>
          </a:bodyPr>
          <a:lstStyle/>
          <a:p>
            <a:pPr algn="ctr"/>
            <a:r>
              <a:rPr lang="en-US" sz="2400" i="1" dirty="0">
                <a:latin typeface="Merriweather Sans" panose="02000503060000020004" pitchFamily="2" charset="77"/>
              </a:rPr>
              <a:t>Which month receives the most hours of </a:t>
            </a:r>
            <a:br>
              <a:rPr lang="en-US" sz="2400" i="1" dirty="0">
                <a:latin typeface="Merriweather Sans" panose="02000503060000020004" pitchFamily="2" charset="77"/>
              </a:rPr>
            </a:br>
            <a:r>
              <a:rPr lang="en-US" sz="2400" i="1" dirty="0">
                <a:latin typeface="Merriweather Sans" panose="02000503060000020004" pitchFamily="2" charset="77"/>
              </a:rPr>
              <a:t>daylight in </a:t>
            </a:r>
            <a:r>
              <a:rPr lang="en-US" sz="2400" b="1" i="1" dirty="0">
                <a:solidFill>
                  <a:srgbClr val="C00000"/>
                </a:solidFill>
                <a:latin typeface="Merriweather Sans" panose="02000503060000020004" pitchFamily="2" charset="77"/>
              </a:rPr>
              <a:t>Paris</a:t>
            </a:r>
            <a:r>
              <a:rPr lang="en-US" sz="2400" i="1" dirty="0">
                <a:latin typeface="Merriweather Sans" panose="02000503060000020004" pitchFamily="2" charset="77"/>
              </a:rPr>
              <a:t>?</a:t>
            </a:r>
          </a:p>
        </p:txBody>
      </p:sp>
      <p:sp>
        <p:nvSpPr>
          <p:cNvPr id="20" name="Right Arrow 19">
            <a:extLst>
              <a:ext uri="{FF2B5EF4-FFF2-40B4-BE49-F238E27FC236}">
                <a16:creationId xmlns:a16="http://schemas.microsoft.com/office/drawing/2014/main" id="{13E826C4-A9CA-4D48-9064-E1FDB25FF20A}"/>
              </a:ext>
            </a:extLst>
          </p:cNvPr>
          <p:cNvSpPr/>
          <p:nvPr/>
        </p:nvSpPr>
        <p:spPr>
          <a:xfrm>
            <a:off x="5082725" y="4414128"/>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9D924-E421-874C-9D94-D5AE7EF8145D}"/>
              </a:ext>
            </a:extLst>
          </p:cNvPr>
          <p:cNvSpPr/>
          <p:nvPr/>
        </p:nvSpPr>
        <p:spPr>
          <a:xfrm>
            <a:off x="5901555" y="4394256"/>
            <a:ext cx="1132041" cy="461665"/>
          </a:xfrm>
          <a:prstGeom prst="rect">
            <a:avLst/>
          </a:prstGeom>
        </p:spPr>
        <p:txBody>
          <a:bodyPr wrap="none">
            <a:spAutoFit/>
          </a:bodyPr>
          <a:lstStyle/>
          <a:p>
            <a:r>
              <a:rPr lang="en-US" sz="2400" i="1" dirty="0">
                <a:latin typeface="Merriweather Sans" panose="02000503060000020004" pitchFamily="2" charset="77"/>
              </a:rPr>
              <a:t>“June”</a:t>
            </a:r>
          </a:p>
        </p:txBody>
      </p:sp>
      <p:pic>
        <p:nvPicPr>
          <p:cNvPr id="22" name="Picture 21">
            <a:extLst>
              <a:ext uri="{FF2B5EF4-FFF2-40B4-BE49-F238E27FC236}">
                <a16:creationId xmlns:a16="http://schemas.microsoft.com/office/drawing/2014/main" id="{B2919B65-477F-B144-B784-49C2A035F3D7}"/>
              </a:ext>
            </a:extLst>
          </p:cNvPr>
          <p:cNvPicPr>
            <a:picLocks noChangeAspect="1"/>
          </p:cNvPicPr>
          <p:nvPr/>
        </p:nvPicPr>
        <p:blipFill>
          <a:blip r:embed="rId3"/>
          <a:stretch>
            <a:fillRect/>
          </a:stretch>
        </p:blipFill>
        <p:spPr>
          <a:xfrm>
            <a:off x="682435" y="3914823"/>
            <a:ext cx="820272" cy="984326"/>
          </a:xfrm>
          <a:prstGeom prst="rect">
            <a:avLst/>
          </a:prstGeom>
        </p:spPr>
      </p:pic>
      <p:grpSp>
        <p:nvGrpSpPr>
          <p:cNvPr id="26" name="Group 25">
            <a:extLst>
              <a:ext uri="{FF2B5EF4-FFF2-40B4-BE49-F238E27FC236}">
                <a16:creationId xmlns:a16="http://schemas.microsoft.com/office/drawing/2014/main" id="{7E6A127E-A1ED-7448-8F0A-61003C7A5F22}"/>
              </a:ext>
            </a:extLst>
          </p:cNvPr>
          <p:cNvGrpSpPr/>
          <p:nvPr/>
        </p:nvGrpSpPr>
        <p:grpSpPr>
          <a:xfrm>
            <a:off x="3035239" y="4602786"/>
            <a:ext cx="1917256" cy="987691"/>
            <a:chOff x="2059621" y="813740"/>
            <a:chExt cx="1917256" cy="987691"/>
          </a:xfrm>
        </p:grpSpPr>
        <p:cxnSp>
          <p:nvCxnSpPr>
            <p:cNvPr id="27" name="Straight Connector 26">
              <a:extLst>
                <a:ext uri="{FF2B5EF4-FFF2-40B4-BE49-F238E27FC236}">
                  <a16:creationId xmlns:a16="http://schemas.microsoft.com/office/drawing/2014/main" id="{825E110B-199A-2D40-8CC3-CAA229FC4F3E}"/>
                </a:ext>
              </a:extLst>
            </p:cNvPr>
            <p:cNvCxnSpPr>
              <a:cxnSpLocks/>
            </p:cNvCxnSpPr>
            <p:nvPr/>
          </p:nvCxnSpPr>
          <p:spPr bwMode="auto">
            <a:xfrm>
              <a:off x="2301566" y="813740"/>
              <a:ext cx="1060184" cy="454906"/>
            </a:xfrm>
            <a:prstGeom prst="line">
              <a:avLst/>
            </a:prstGeom>
            <a:noFill/>
            <a:ln w="38100" cap="flat" cmpd="sng" algn="ctr">
              <a:solidFill>
                <a:srgbClr val="FF0000"/>
              </a:solidFill>
              <a:prstDash val="sysDot"/>
              <a:round/>
              <a:headEnd type="none" w="med" len="med"/>
              <a:tailEnd type="none"/>
            </a:ln>
            <a:effectLst/>
          </p:spPr>
        </p:cxnSp>
        <p:sp>
          <p:nvSpPr>
            <p:cNvPr id="28" name="TextBox 27">
              <a:extLst>
                <a:ext uri="{FF2B5EF4-FFF2-40B4-BE49-F238E27FC236}">
                  <a16:creationId xmlns:a16="http://schemas.microsoft.com/office/drawing/2014/main" id="{B1D3BBDB-3786-9C43-91C7-7A8BBAC031BE}"/>
                </a:ext>
              </a:extLst>
            </p:cNvPr>
            <p:cNvSpPr txBox="1"/>
            <p:nvPr/>
          </p:nvSpPr>
          <p:spPr>
            <a:xfrm>
              <a:off x="2059621" y="1339766"/>
              <a:ext cx="1917256" cy="461665"/>
            </a:xfrm>
            <a:prstGeom prst="rect">
              <a:avLst/>
            </a:prstGeom>
            <a:noFill/>
          </p:spPr>
          <p:txBody>
            <a:bodyPr wrap="none" rtlCol="0">
              <a:spAutoFit/>
            </a:bodyPr>
            <a:lstStyle/>
            <a:p>
              <a:r>
                <a:rPr lang="en-US" sz="2400" dirty="0">
                  <a:solidFill>
                    <a:srgbClr val="FF0000"/>
                  </a:solidFill>
                  <a:latin typeface="Chalkduster" charset="0"/>
                  <a:ea typeface="Chalkduster" charset="0"/>
                  <a:cs typeface="Chalkduster" charset="0"/>
                </a:rPr>
                <a:t>Pittsburgh</a:t>
              </a:r>
              <a:endParaRPr lang="en-US" sz="2000" dirty="0">
                <a:solidFill>
                  <a:srgbClr val="FF0000"/>
                </a:solidFill>
                <a:latin typeface="Chalkduster" charset="0"/>
                <a:ea typeface="Chalkduster" charset="0"/>
                <a:cs typeface="Chalkduster" charset="0"/>
              </a:endParaRPr>
            </a:p>
          </p:txBody>
        </p:sp>
      </p:grpSp>
      <p:grpSp>
        <p:nvGrpSpPr>
          <p:cNvPr id="33" name="Group 32">
            <a:extLst>
              <a:ext uri="{FF2B5EF4-FFF2-40B4-BE49-F238E27FC236}">
                <a16:creationId xmlns:a16="http://schemas.microsoft.com/office/drawing/2014/main" id="{513A7917-7FF4-1E46-B78E-603455CD8D8E}"/>
              </a:ext>
            </a:extLst>
          </p:cNvPr>
          <p:cNvGrpSpPr/>
          <p:nvPr/>
        </p:nvGrpSpPr>
        <p:grpSpPr>
          <a:xfrm>
            <a:off x="9632297" y="4615204"/>
            <a:ext cx="2411144" cy="1054658"/>
            <a:chOff x="9236057" y="4594884"/>
            <a:chExt cx="2411144" cy="1054658"/>
          </a:xfrm>
        </p:grpSpPr>
        <p:sp>
          <p:nvSpPr>
            <p:cNvPr id="5" name="Rounded Rectangle 4">
              <a:extLst>
                <a:ext uri="{FF2B5EF4-FFF2-40B4-BE49-F238E27FC236}">
                  <a16:creationId xmlns:a16="http://schemas.microsoft.com/office/drawing/2014/main" id="{F149B067-ED3C-D949-9EBC-BEDACE3ABCA6}"/>
                </a:ext>
              </a:extLst>
            </p:cNvPr>
            <p:cNvSpPr/>
            <p:nvPr/>
          </p:nvSpPr>
          <p:spPr>
            <a:xfrm>
              <a:off x="10660136" y="5216398"/>
              <a:ext cx="987065" cy="433144"/>
            </a:xfrm>
            <a:prstGeom prst="round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lIns="91440" tIns="0" rIns="91440" bIns="0" anchor="ctr" anchorCtr="0">
              <a:noAutofit/>
            </a:bodyPr>
            <a:lstStyle/>
            <a:p>
              <a:pPr algn="ctr"/>
              <a:r>
                <a:rPr lang="en-US" i="1" dirty="0">
                  <a:solidFill>
                    <a:schemeClr val="tx1"/>
                  </a:solidFill>
                  <a:latin typeface="Merriweather Sans" panose="02000503060000020004" pitchFamily="2" charset="77"/>
                  <a:cs typeface="Consolas" panose="020B0609020204030204" pitchFamily="49" charset="0"/>
                </a:rPr>
                <a:t>Paris</a:t>
              </a:r>
            </a:p>
          </p:txBody>
        </p:sp>
        <p:sp>
          <p:nvSpPr>
            <p:cNvPr id="10" name="Rounded Rectangle 9">
              <a:extLst>
                <a:ext uri="{FF2B5EF4-FFF2-40B4-BE49-F238E27FC236}">
                  <a16:creationId xmlns:a16="http://schemas.microsoft.com/office/drawing/2014/main" id="{36D03D5F-FBCF-7F44-ACA5-4056F5FE0CAA}"/>
                </a:ext>
              </a:extLst>
            </p:cNvPr>
            <p:cNvSpPr/>
            <p:nvPr/>
          </p:nvSpPr>
          <p:spPr>
            <a:xfrm>
              <a:off x="9236057" y="5216398"/>
              <a:ext cx="1368207" cy="433144"/>
            </a:xfrm>
            <a:prstGeom prst="round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lIns="91440" tIns="0" rIns="91440" bIns="0" anchor="ctr" anchorCtr="0">
              <a:noAutofit/>
            </a:bodyPr>
            <a:lstStyle/>
            <a:p>
              <a:pPr algn="ctr"/>
              <a:r>
                <a:rPr lang="en-US" i="1" dirty="0">
                  <a:solidFill>
                    <a:schemeClr val="tx1"/>
                  </a:solidFill>
                  <a:latin typeface="Merriweather Sans" panose="02000503060000020004" pitchFamily="2" charset="77"/>
                  <a:cs typeface="Consolas" panose="020B0609020204030204" pitchFamily="49" charset="0"/>
                </a:rPr>
                <a:t>Pittsburgh</a:t>
              </a:r>
            </a:p>
          </p:txBody>
        </p:sp>
        <p:cxnSp>
          <p:nvCxnSpPr>
            <p:cNvPr id="12" name="Straight Arrow Connector 11">
              <a:extLst>
                <a:ext uri="{FF2B5EF4-FFF2-40B4-BE49-F238E27FC236}">
                  <a16:creationId xmlns:a16="http://schemas.microsoft.com/office/drawing/2014/main" id="{2051CBAE-2757-D846-B77C-9E47E0B5F80C}"/>
                </a:ext>
              </a:extLst>
            </p:cNvPr>
            <p:cNvCxnSpPr>
              <a:cxnSpLocks/>
              <a:stCxn id="5" idx="0"/>
              <a:endCxn id="44" idx="2"/>
            </p:cNvCxnSpPr>
            <p:nvPr/>
          </p:nvCxnSpPr>
          <p:spPr>
            <a:xfrm flipH="1" flipV="1">
              <a:off x="10433845" y="4594884"/>
              <a:ext cx="719824" cy="621514"/>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A1895D-A591-A547-A734-DCBFB6F8A17C}"/>
                </a:ext>
              </a:extLst>
            </p:cNvPr>
            <p:cNvCxnSpPr>
              <a:cxnSpLocks/>
              <a:stCxn id="10" idx="0"/>
              <a:endCxn id="44" idx="2"/>
            </p:cNvCxnSpPr>
            <p:nvPr/>
          </p:nvCxnSpPr>
          <p:spPr>
            <a:xfrm flipV="1">
              <a:off x="9920161" y="4594884"/>
              <a:ext cx="513684" cy="621514"/>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C7CD21C4-54AC-8F4D-87D6-67A34849286F}"/>
              </a:ext>
            </a:extLst>
          </p:cNvPr>
          <p:cNvCxnSpPr>
            <a:cxnSpLocks/>
          </p:cNvCxnSpPr>
          <p:nvPr/>
        </p:nvCxnSpPr>
        <p:spPr bwMode="auto">
          <a:xfrm>
            <a:off x="3277184" y="5155677"/>
            <a:ext cx="1060184" cy="454906"/>
          </a:xfrm>
          <a:prstGeom prst="line">
            <a:avLst/>
          </a:prstGeom>
          <a:noFill/>
          <a:ln w="38100" cap="flat" cmpd="sng" algn="ctr">
            <a:solidFill>
              <a:srgbClr val="FF0000"/>
            </a:solidFill>
            <a:prstDash val="sysDot"/>
            <a:round/>
            <a:headEnd type="none" w="med" len="med"/>
            <a:tailEnd type="none"/>
          </a:ln>
          <a:effectLst/>
        </p:spPr>
      </p:cxnSp>
      <p:sp>
        <p:nvSpPr>
          <p:cNvPr id="36" name="TextBox 35">
            <a:extLst>
              <a:ext uri="{FF2B5EF4-FFF2-40B4-BE49-F238E27FC236}">
                <a16:creationId xmlns:a16="http://schemas.microsoft.com/office/drawing/2014/main" id="{488AD285-BE07-1843-B3F2-674D22088A44}"/>
              </a:ext>
            </a:extLst>
          </p:cNvPr>
          <p:cNvSpPr txBox="1"/>
          <p:nvPr/>
        </p:nvSpPr>
        <p:spPr>
          <a:xfrm>
            <a:off x="2962975" y="5731777"/>
            <a:ext cx="1994649" cy="461665"/>
          </a:xfrm>
          <a:prstGeom prst="rect">
            <a:avLst/>
          </a:prstGeom>
          <a:noFill/>
        </p:spPr>
        <p:txBody>
          <a:bodyPr wrap="none" rtlCol="0">
            <a:spAutoFit/>
          </a:bodyPr>
          <a:lstStyle/>
          <a:p>
            <a:r>
              <a:rPr lang="en-US" sz="2400" dirty="0">
                <a:solidFill>
                  <a:srgbClr val="FF0000"/>
                </a:solidFill>
                <a:latin typeface="Chalkduster" charset="0"/>
                <a:ea typeface="Chalkduster" charset="0"/>
                <a:cs typeface="Chalkduster" charset="0"/>
              </a:rPr>
              <a:t>Melbourne</a:t>
            </a:r>
            <a:endParaRPr lang="en-US" sz="2000" dirty="0">
              <a:solidFill>
                <a:srgbClr val="FF0000"/>
              </a:solidFill>
              <a:latin typeface="Chalkduster" charset="0"/>
              <a:ea typeface="Chalkduster" charset="0"/>
              <a:cs typeface="Chalkduster" charset="0"/>
            </a:endParaRPr>
          </a:p>
        </p:txBody>
      </p:sp>
      <p:sp>
        <p:nvSpPr>
          <p:cNvPr id="37" name="Rectangle 36">
            <a:extLst>
              <a:ext uri="{FF2B5EF4-FFF2-40B4-BE49-F238E27FC236}">
                <a16:creationId xmlns:a16="http://schemas.microsoft.com/office/drawing/2014/main" id="{DC55A221-87F4-8B42-8150-8374DC260CBD}"/>
              </a:ext>
            </a:extLst>
          </p:cNvPr>
          <p:cNvSpPr/>
          <p:nvPr/>
        </p:nvSpPr>
        <p:spPr>
          <a:xfrm>
            <a:off x="5924306" y="5103803"/>
            <a:ext cx="1133644" cy="461665"/>
          </a:xfrm>
          <a:prstGeom prst="rect">
            <a:avLst/>
          </a:prstGeom>
        </p:spPr>
        <p:txBody>
          <a:bodyPr wrap="none">
            <a:spAutoFit/>
          </a:bodyPr>
          <a:lstStyle/>
          <a:p>
            <a:r>
              <a:rPr lang="en-US" sz="2400" i="1" dirty="0">
                <a:latin typeface="Merriweather Sans" panose="02000503060000020004" pitchFamily="2" charset="77"/>
              </a:rPr>
              <a:t>“June”</a:t>
            </a:r>
          </a:p>
        </p:txBody>
      </p:sp>
      <p:sp>
        <p:nvSpPr>
          <p:cNvPr id="38" name="Right Arrow 37">
            <a:extLst>
              <a:ext uri="{FF2B5EF4-FFF2-40B4-BE49-F238E27FC236}">
                <a16:creationId xmlns:a16="http://schemas.microsoft.com/office/drawing/2014/main" id="{1A623228-AA1E-CB4F-8E05-F27A77FC5BD0}"/>
              </a:ext>
            </a:extLst>
          </p:cNvPr>
          <p:cNvSpPr/>
          <p:nvPr/>
        </p:nvSpPr>
        <p:spPr>
          <a:xfrm>
            <a:off x="5091155" y="505682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2FE785A-8027-C64C-8928-79555235D157}"/>
              </a:ext>
            </a:extLst>
          </p:cNvPr>
          <p:cNvSpPr/>
          <p:nvPr/>
        </p:nvSpPr>
        <p:spPr>
          <a:xfrm>
            <a:off x="5702070" y="5802568"/>
            <a:ext cx="1903085" cy="461665"/>
          </a:xfrm>
          <a:prstGeom prst="rect">
            <a:avLst/>
          </a:prstGeom>
        </p:spPr>
        <p:txBody>
          <a:bodyPr wrap="none">
            <a:spAutoFit/>
          </a:bodyPr>
          <a:lstStyle/>
          <a:p>
            <a:r>
              <a:rPr lang="en-US" sz="2400" i="1" dirty="0">
                <a:latin typeface="Merriweather Sans" panose="02000503060000020004" pitchFamily="2" charset="77"/>
              </a:rPr>
              <a:t>“December”</a:t>
            </a:r>
          </a:p>
        </p:txBody>
      </p:sp>
      <p:sp>
        <p:nvSpPr>
          <p:cNvPr id="40" name="Right Arrow 39">
            <a:extLst>
              <a:ext uri="{FF2B5EF4-FFF2-40B4-BE49-F238E27FC236}">
                <a16:creationId xmlns:a16="http://schemas.microsoft.com/office/drawing/2014/main" id="{E80B244B-B2F4-C441-ABDB-C60E814A3636}"/>
              </a:ext>
            </a:extLst>
          </p:cNvPr>
          <p:cNvSpPr/>
          <p:nvPr/>
        </p:nvSpPr>
        <p:spPr>
          <a:xfrm>
            <a:off x="5089236" y="573659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618EFA5C-B670-3242-AE7A-E606CE8B9734}"/>
              </a:ext>
            </a:extLst>
          </p:cNvPr>
          <p:cNvSpPr/>
          <p:nvPr/>
        </p:nvSpPr>
        <p:spPr>
          <a:xfrm>
            <a:off x="9920344" y="3641161"/>
            <a:ext cx="1819481" cy="97404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000" b="1" dirty="0">
                <a:latin typeface="Consolas" panose="020B0609020204030204" pitchFamily="49" charset="0"/>
                <a:cs typeface="Consolas" panose="020B0609020204030204" pitchFamily="49" charset="0"/>
              </a:rPr>
              <a:t>northern</a:t>
            </a:r>
            <a:r>
              <a:rPr lang="en-US" sz="2000" dirty="0">
                <a:latin typeface="Consolas" panose="020B0609020204030204" pitchFamily="49" charset="0"/>
                <a:cs typeface="Consolas" panose="020B0609020204030204" pitchFamily="49" charset="0"/>
              </a:rPr>
              <a:t> </a:t>
            </a:r>
          </a:p>
          <a:p>
            <a:pPr algn="ctr"/>
            <a:r>
              <a:rPr lang="en-US" sz="2000" dirty="0">
                <a:latin typeface="Consolas" panose="020B0609020204030204" pitchFamily="49" charset="0"/>
                <a:cs typeface="Consolas" panose="020B0609020204030204" pitchFamily="49" charset="0"/>
              </a:rPr>
              <a:t>hemisphere</a:t>
            </a:r>
          </a:p>
          <a:p>
            <a:pPr algn="ctr"/>
            <a:r>
              <a:rPr lang="en-US" sz="2000" dirty="0">
                <a:latin typeface="Consolas" panose="020B0609020204030204" pitchFamily="49" charset="0"/>
                <a:cs typeface="Consolas" panose="020B0609020204030204" pitchFamily="49" charset="0"/>
              </a:rPr>
              <a:t>city</a:t>
            </a:r>
          </a:p>
        </p:txBody>
      </p:sp>
      <p:grpSp>
        <p:nvGrpSpPr>
          <p:cNvPr id="79" name="Group 78">
            <a:extLst>
              <a:ext uri="{FF2B5EF4-FFF2-40B4-BE49-F238E27FC236}">
                <a16:creationId xmlns:a16="http://schemas.microsoft.com/office/drawing/2014/main" id="{14918316-9DC4-3442-BACB-59C2BD4EE97C}"/>
              </a:ext>
            </a:extLst>
          </p:cNvPr>
          <p:cNvGrpSpPr/>
          <p:nvPr/>
        </p:nvGrpSpPr>
        <p:grpSpPr>
          <a:xfrm>
            <a:off x="7806365" y="3638530"/>
            <a:ext cx="1819481" cy="2031332"/>
            <a:chOff x="8028217" y="3638530"/>
            <a:chExt cx="1819481" cy="2031332"/>
          </a:xfrm>
        </p:grpSpPr>
        <p:sp>
          <p:nvSpPr>
            <p:cNvPr id="64" name="Rounded Rectangle 63">
              <a:extLst>
                <a:ext uri="{FF2B5EF4-FFF2-40B4-BE49-F238E27FC236}">
                  <a16:creationId xmlns:a16="http://schemas.microsoft.com/office/drawing/2014/main" id="{EF238694-855D-E241-B815-383C97850429}"/>
                </a:ext>
              </a:extLst>
            </p:cNvPr>
            <p:cNvSpPr/>
            <p:nvPr/>
          </p:nvSpPr>
          <p:spPr>
            <a:xfrm>
              <a:off x="8028217" y="3638530"/>
              <a:ext cx="1819481" cy="97404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000" b="1" dirty="0">
                  <a:latin typeface="Consolas" panose="020B0609020204030204" pitchFamily="49" charset="0"/>
                  <a:cs typeface="Consolas" panose="020B0609020204030204" pitchFamily="49" charset="0"/>
                </a:rPr>
                <a:t>southern</a:t>
              </a:r>
              <a:r>
                <a:rPr lang="en-US" sz="2000" dirty="0">
                  <a:latin typeface="Consolas" panose="020B0609020204030204" pitchFamily="49" charset="0"/>
                  <a:cs typeface="Consolas" panose="020B0609020204030204" pitchFamily="49" charset="0"/>
                </a:rPr>
                <a:t> </a:t>
              </a:r>
            </a:p>
            <a:p>
              <a:pPr algn="ctr"/>
              <a:r>
                <a:rPr lang="en-US" sz="2000" dirty="0">
                  <a:latin typeface="Consolas" panose="020B0609020204030204" pitchFamily="49" charset="0"/>
                  <a:cs typeface="Consolas" panose="020B0609020204030204" pitchFamily="49" charset="0"/>
                </a:rPr>
                <a:t>hemisphere</a:t>
              </a:r>
            </a:p>
            <a:p>
              <a:pPr algn="ctr"/>
              <a:r>
                <a:rPr lang="en-US" sz="2000" dirty="0">
                  <a:latin typeface="Consolas" panose="020B0609020204030204" pitchFamily="49" charset="0"/>
                  <a:cs typeface="Consolas" panose="020B0609020204030204" pitchFamily="49" charset="0"/>
                </a:rPr>
                <a:t>city</a:t>
              </a:r>
            </a:p>
          </p:txBody>
        </p:sp>
        <p:sp>
          <p:nvSpPr>
            <p:cNvPr id="69" name="Rounded Rectangle 68">
              <a:extLst>
                <a:ext uri="{FF2B5EF4-FFF2-40B4-BE49-F238E27FC236}">
                  <a16:creationId xmlns:a16="http://schemas.microsoft.com/office/drawing/2014/main" id="{9CE7858F-380B-2E4C-8F6D-C11BC90CE2CC}"/>
                </a:ext>
              </a:extLst>
            </p:cNvPr>
            <p:cNvSpPr/>
            <p:nvPr/>
          </p:nvSpPr>
          <p:spPr>
            <a:xfrm>
              <a:off x="8151762" y="5236718"/>
              <a:ext cx="1578957" cy="433144"/>
            </a:xfrm>
            <a:prstGeom prst="round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lIns="91440" tIns="0" rIns="91440" bIns="0" anchor="ctr" anchorCtr="0">
              <a:noAutofit/>
            </a:bodyPr>
            <a:lstStyle/>
            <a:p>
              <a:pPr algn="ctr"/>
              <a:r>
                <a:rPr lang="en-US" i="1" dirty="0">
                  <a:solidFill>
                    <a:schemeClr val="tx1"/>
                  </a:solidFill>
                  <a:latin typeface="Merriweather Sans" panose="02000503060000020004" pitchFamily="2" charset="77"/>
                  <a:cs typeface="Consolas" panose="020B0609020204030204" pitchFamily="49" charset="0"/>
                </a:rPr>
                <a:t>Melbourne</a:t>
              </a:r>
              <a:endParaRPr lang="en-US" sz="2000" i="1" dirty="0">
                <a:solidFill>
                  <a:schemeClr val="tx1"/>
                </a:solidFill>
                <a:latin typeface="Merriweather Sans" panose="02000503060000020004" pitchFamily="2" charset="77"/>
                <a:cs typeface="Consolas" panose="020B0609020204030204" pitchFamily="49" charset="0"/>
              </a:endParaRPr>
            </a:p>
          </p:txBody>
        </p:sp>
        <p:cxnSp>
          <p:nvCxnSpPr>
            <p:cNvPr id="70" name="Straight Arrow Connector 69">
              <a:extLst>
                <a:ext uri="{FF2B5EF4-FFF2-40B4-BE49-F238E27FC236}">
                  <a16:creationId xmlns:a16="http://schemas.microsoft.com/office/drawing/2014/main" id="{4E4FE776-8B48-BE43-9900-E3B4E311A242}"/>
                </a:ext>
              </a:extLst>
            </p:cNvPr>
            <p:cNvCxnSpPr>
              <a:cxnSpLocks/>
              <a:stCxn id="69" idx="0"/>
              <a:endCxn id="64" idx="2"/>
            </p:cNvCxnSpPr>
            <p:nvPr/>
          </p:nvCxnSpPr>
          <p:spPr>
            <a:xfrm flipH="1" flipV="1">
              <a:off x="8937958" y="4612573"/>
              <a:ext cx="3283" cy="624145"/>
            </a:xfrm>
            <a:prstGeom prst="straightConnector1">
              <a:avLst/>
            </a:prstGeom>
            <a:ln w="571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720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36" grpId="0"/>
      <p:bldP spid="37" grpId="0"/>
      <p:bldP spid="38" grpId="0" animBg="1"/>
      <p:bldP spid="39" grpId="0"/>
      <p:bldP spid="40" grpId="0" animBg="1"/>
      <p:bldP spid="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1">
            <a:extLst>
              <a:ext uri="{FF2B5EF4-FFF2-40B4-BE49-F238E27FC236}">
                <a16:creationId xmlns:a16="http://schemas.microsoft.com/office/drawing/2014/main" id="{B85A3C72-6B50-3F4C-87CA-0EF06B1B4773}"/>
              </a:ext>
            </a:extLst>
          </p:cNvPr>
          <p:cNvSpPr>
            <a:spLocks noGrp="1"/>
          </p:cNvSpPr>
          <p:nvPr>
            <p:ph idx="1"/>
          </p:nvPr>
        </p:nvSpPr>
        <p:spPr>
          <a:xfrm>
            <a:off x="419100" y="1584324"/>
            <a:ext cx="11394948" cy="5273675"/>
          </a:xfrm>
        </p:spPr>
        <p:txBody>
          <a:bodyPr/>
          <a:lstStyle/>
          <a:p>
            <a:r>
              <a:rPr lang="en-US" dirty="0"/>
              <a:t>Multiple datasets for semantic typing </a:t>
            </a:r>
          </a:p>
          <a:p>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856240E0-AE2A-2A46-9A9B-867C329515C4}"/>
              </a:ext>
            </a:extLst>
          </p:cNvPr>
          <p:cNvSpPr>
            <a:spLocks noGrp="1"/>
          </p:cNvSpPr>
          <p:nvPr>
            <p:ph type="sldNum" sz="quarter" idx="12"/>
          </p:nvPr>
        </p:nvSpPr>
        <p:spPr/>
        <p:txBody>
          <a:bodyPr/>
          <a:lstStyle/>
          <a:p>
            <a:fld id="{86B4B35C-345F-9846-8E6A-29269C850829}" type="slidenum">
              <a:rPr lang="en-US" smtClean="0"/>
              <a:pPr/>
              <a:t>42</a:t>
            </a:fld>
            <a:endParaRPr lang="en-US"/>
          </a:p>
        </p:txBody>
      </p:sp>
      <p:sp>
        <p:nvSpPr>
          <p:cNvPr id="4" name="Title 3">
            <a:extLst>
              <a:ext uri="{FF2B5EF4-FFF2-40B4-BE49-F238E27FC236}">
                <a16:creationId xmlns:a16="http://schemas.microsoft.com/office/drawing/2014/main" id="{A8011146-1FC5-F342-A20A-E4E4BBEDDF9F}"/>
              </a:ext>
            </a:extLst>
          </p:cNvPr>
          <p:cNvSpPr>
            <a:spLocks noGrp="1"/>
          </p:cNvSpPr>
          <p:nvPr>
            <p:ph type="title"/>
          </p:nvPr>
        </p:nvSpPr>
        <p:spPr/>
        <p:txBody>
          <a:bodyPr/>
          <a:lstStyle/>
          <a:p>
            <a:r>
              <a:rPr lang="en-US" dirty="0"/>
              <a:t>Entity Typing: Existing Work</a:t>
            </a:r>
          </a:p>
        </p:txBody>
      </p:sp>
      <p:grpSp>
        <p:nvGrpSpPr>
          <p:cNvPr id="5" name="Group 4">
            <a:extLst>
              <a:ext uri="{FF2B5EF4-FFF2-40B4-BE49-F238E27FC236}">
                <a16:creationId xmlns:a16="http://schemas.microsoft.com/office/drawing/2014/main" id="{ED59823F-FE0A-7B48-82D3-A34127B5843F}"/>
              </a:ext>
            </a:extLst>
          </p:cNvPr>
          <p:cNvGrpSpPr/>
          <p:nvPr/>
        </p:nvGrpSpPr>
        <p:grpSpPr>
          <a:xfrm>
            <a:off x="1299411" y="5748415"/>
            <a:ext cx="10230909" cy="307777"/>
            <a:chOff x="1299411" y="5748415"/>
            <a:chExt cx="10230909" cy="307777"/>
          </a:xfrm>
        </p:grpSpPr>
        <p:cxnSp>
          <p:nvCxnSpPr>
            <p:cNvPr id="6" name="Straight Arrow Connector 5">
              <a:extLst>
                <a:ext uri="{FF2B5EF4-FFF2-40B4-BE49-F238E27FC236}">
                  <a16:creationId xmlns:a16="http://schemas.microsoft.com/office/drawing/2014/main" id="{36A86ED6-3D9D-DC41-B3F3-10F62D589E03}"/>
                </a:ext>
              </a:extLst>
            </p:cNvPr>
            <p:cNvCxnSpPr>
              <a:cxnSpLocks/>
            </p:cNvCxnSpPr>
            <p:nvPr/>
          </p:nvCxnSpPr>
          <p:spPr>
            <a:xfrm flipV="1">
              <a:off x="1299411" y="5916820"/>
              <a:ext cx="9061413" cy="10902"/>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6C49B422-6CDC-9D4B-9311-626A4224057C}"/>
                </a:ext>
              </a:extLst>
            </p:cNvPr>
            <p:cNvSpPr txBox="1"/>
            <p:nvPr/>
          </p:nvSpPr>
          <p:spPr>
            <a:xfrm>
              <a:off x="10396676" y="5748415"/>
              <a:ext cx="1133644" cy="307777"/>
            </a:xfrm>
            <a:prstGeom prst="rect">
              <a:avLst/>
            </a:prstGeom>
            <a:noFill/>
          </p:spPr>
          <p:txBody>
            <a:bodyPr wrap="none" rtlCol="0">
              <a:spAutoFit/>
            </a:bodyPr>
            <a:lstStyle/>
            <a:p>
              <a:r>
                <a:rPr lang="en-US" sz="1400" dirty="0">
                  <a:latin typeface="Merriweather Sans Light" panose="02000503060000020004" pitchFamily="2" charset="77"/>
                </a:rPr>
                <a:t>granularity</a:t>
              </a:r>
            </a:p>
          </p:txBody>
        </p:sp>
      </p:grpSp>
      <p:sp>
        <p:nvSpPr>
          <p:cNvPr id="10" name="Rectangle 9">
            <a:extLst>
              <a:ext uri="{FF2B5EF4-FFF2-40B4-BE49-F238E27FC236}">
                <a16:creationId xmlns:a16="http://schemas.microsoft.com/office/drawing/2014/main" id="{BC3CBAAE-9C7C-A140-8170-3F811D565161}"/>
              </a:ext>
            </a:extLst>
          </p:cNvPr>
          <p:cNvSpPr/>
          <p:nvPr/>
        </p:nvSpPr>
        <p:spPr>
          <a:xfrm>
            <a:off x="2309742" y="5972838"/>
            <a:ext cx="1810112" cy="369332"/>
          </a:xfrm>
          <a:prstGeom prst="rect">
            <a:avLst/>
          </a:prstGeom>
        </p:spPr>
        <p:txBody>
          <a:bodyPr wrap="none">
            <a:spAutoFit/>
          </a:bodyPr>
          <a:lstStyle/>
          <a:p>
            <a:pPr algn="ctr"/>
            <a:r>
              <a:rPr lang="en-US" b="1" dirty="0">
                <a:latin typeface="Merriweather Sans" panose="02000503060000020004" pitchFamily="2" charset="77"/>
              </a:rPr>
              <a:t>Coarse</a:t>
            </a:r>
            <a:r>
              <a:rPr lang="en-US" dirty="0">
                <a:latin typeface="Merriweather Sans" panose="02000503060000020004" pitchFamily="2" charset="77"/>
              </a:rPr>
              <a:t> Typing</a:t>
            </a:r>
          </a:p>
        </p:txBody>
      </p:sp>
      <p:sp>
        <p:nvSpPr>
          <p:cNvPr id="11" name="Rectangle 10">
            <a:extLst>
              <a:ext uri="{FF2B5EF4-FFF2-40B4-BE49-F238E27FC236}">
                <a16:creationId xmlns:a16="http://schemas.microsoft.com/office/drawing/2014/main" id="{68BCDE93-8DA9-C64E-8CCD-AC4302865700}"/>
              </a:ext>
            </a:extLst>
          </p:cNvPr>
          <p:cNvSpPr/>
          <p:nvPr/>
        </p:nvSpPr>
        <p:spPr>
          <a:xfrm>
            <a:off x="6927245" y="5965562"/>
            <a:ext cx="1511952" cy="369332"/>
          </a:xfrm>
          <a:prstGeom prst="rect">
            <a:avLst/>
          </a:prstGeom>
        </p:spPr>
        <p:txBody>
          <a:bodyPr wrap="none">
            <a:spAutoFit/>
          </a:bodyPr>
          <a:lstStyle/>
          <a:p>
            <a:pPr algn="ctr"/>
            <a:r>
              <a:rPr lang="en-US" b="1" dirty="0">
                <a:latin typeface="Merriweather Sans" panose="02000503060000020004" pitchFamily="2" charset="77"/>
              </a:rPr>
              <a:t>Fine</a:t>
            </a:r>
            <a:r>
              <a:rPr lang="en-US" dirty="0">
                <a:latin typeface="Merriweather Sans" panose="02000503060000020004" pitchFamily="2" charset="77"/>
              </a:rPr>
              <a:t> Typing</a:t>
            </a:r>
          </a:p>
        </p:txBody>
      </p:sp>
      <p:grpSp>
        <p:nvGrpSpPr>
          <p:cNvPr id="8" name="Group 7">
            <a:extLst>
              <a:ext uri="{FF2B5EF4-FFF2-40B4-BE49-F238E27FC236}">
                <a16:creationId xmlns:a16="http://schemas.microsoft.com/office/drawing/2014/main" id="{7A10F1BF-82BA-F945-A0B8-7B4C28EB7614}"/>
              </a:ext>
            </a:extLst>
          </p:cNvPr>
          <p:cNvGrpSpPr/>
          <p:nvPr/>
        </p:nvGrpSpPr>
        <p:grpSpPr>
          <a:xfrm>
            <a:off x="1654910" y="4720949"/>
            <a:ext cx="1927131" cy="1064199"/>
            <a:chOff x="1654910" y="4720949"/>
            <a:chExt cx="1927131" cy="1064199"/>
          </a:xfrm>
        </p:grpSpPr>
        <p:sp>
          <p:nvSpPr>
            <p:cNvPr id="16" name="Rounded Rectangle 15">
              <a:extLst>
                <a:ext uri="{FF2B5EF4-FFF2-40B4-BE49-F238E27FC236}">
                  <a16:creationId xmlns:a16="http://schemas.microsoft.com/office/drawing/2014/main" id="{2B95D16F-5C66-044D-93AB-6016C3355C1B}"/>
                </a:ext>
              </a:extLst>
            </p:cNvPr>
            <p:cNvSpPr/>
            <p:nvPr/>
          </p:nvSpPr>
          <p:spPr>
            <a:xfrm>
              <a:off x="1965259" y="5075608"/>
              <a:ext cx="1128819" cy="709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b="1" dirty="0" err="1">
                  <a:solidFill>
                    <a:schemeClr val="tx1"/>
                  </a:solidFill>
                  <a:latin typeface="Merriweather Sans" panose="02000503060000020004" pitchFamily="2" charset="77"/>
                </a:rPr>
                <a:t>CoNLL</a:t>
              </a:r>
              <a:endParaRPr lang="en-US" b="1" dirty="0">
                <a:solidFill>
                  <a:schemeClr val="tx1"/>
                </a:solidFill>
                <a:latin typeface="Merriweather Sans" panose="02000503060000020004" pitchFamily="2" charset="77"/>
              </a:endParaRPr>
            </a:p>
            <a:p>
              <a:pPr algn="ctr"/>
              <a:r>
                <a:rPr lang="en-US" dirty="0">
                  <a:solidFill>
                    <a:schemeClr val="tx1"/>
                  </a:solidFill>
                  <a:latin typeface="Merriweather Sans" panose="02000503060000020004" pitchFamily="2" charset="77"/>
                </a:rPr>
                <a:t>4 types </a:t>
              </a:r>
            </a:p>
            <a:p>
              <a:pPr algn="ctr"/>
              <a:endParaRPr lang="en-US" b="1" dirty="0">
                <a:solidFill>
                  <a:schemeClr val="tx1"/>
                </a:solidFill>
                <a:latin typeface="Merriweather Sans" panose="02000503060000020004" pitchFamily="2" charset="77"/>
              </a:endParaRPr>
            </a:p>
          </p:txBody>
        </p:sp>
        <p:sp>
          <p:nvSpPr>
            <p:cNvPr id="17" name="Rectangle 16">
              <a:extLst>
                <a:ext uri="{FF2B5EF4-FFF2-40B4-BE49-F238E27FC236}">
                  <a16:creationId xmlns:a16="http://schemas.microsoft.com/office/drawing/2014/main" id="{84B9DF06-3CE2-AB4D-BED7-9BA0ADA6A947}"/>
                </a:ext>
              </a:extLst>
            </p:cNvPr>
            <p:cNvSpPr/>
            <p:nvPr/>
          </p:nvSpPr>
          <p:spPr>
            <a:xfrm>
              <a:off x="1654910" y="4720949"/>
              <a:ext cx="1927131"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[Sang&amp;Meulder,03]</a:t>
              </a:r>
              <a:endParaRPr lang="en-US" sz="1400" dirty="0">
                <a:solidFill>
                  <a:schemeClr val="tx1">
                    <a:lumMod val="50000"/>
                    <a:lumOff val="50000"/>
                  </a:schemeClr>
                </a:solidFill>
              </a:endParaRPr>
            </a:p>
          </p:txBody>
        </p:sp>
      </p:grpSp>
      <p:grpSp>
        <p:nvGrpSpPr>
          <p:cNvPr id="12" name="Group 11">
            <a:extLst>
              <a:ext uri="{FF2B5EF4-FFF2-40B4-BE49-F238E27FC236}">
                <a16:creationId xmlns:a16="http://schemas.microsoft.com/office/drawing/2014/main" id="{A71879C8-A308-E147-95B7-A8E1B52C8582}"/>
              </a:ext>
            </a:extLst>
          </p:cNvPr>
          <p:cNvGrpSpPr/>
          <p:nvPr/>
        </p:nvGrpSpPr>
        <p:grpSpPr>
          <a:xfrm>
            <a:off x="3368945" y="4717958"/>
            <a:ext cx="1531725" cy="1067190"/>
            <a:chOff x="3368945" y="4717958"/>
            <a:chExt cx="1531725" cy="1067190"/>
          </a:xfrm>
        </p:grpSpPr>
        <p:sp>
          <p:nvSpPr>
            <p:cNvPr id="18" name="Rounded Rectangle 17">
              <a:extLst>
                <a:ext uri="{FF2B5EF4-FFF2-40B4-BE49-F238E27FC236}">
                  <a16:creationId xmlns:a16="http://schemas.microsoft.com/office/drawing/2014/main" id="{D4EA3CD1-3D44-C844-864A-AB172E78E93A}"/>
                </a:ext>
              </a:extLst>
            </p:cNvPr>
            <p:cNvSpPr/>
            <p:nvPr/>
          </p:nvSpPr>
          <p:spPr>
            <a:xfrm>
              <a:off x="3368945" y="5075608"/>
              <a:ext cx="1531725" cy="709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b="1" dirty="0" err="1">
                  <a:solidFill>
                    <a:schemeClr val="tx1"/>
                  </a:solidFill>
                  <a:latin typeface="Merriweather Sans" panose="02000503060000020004" pitchFamily="2" charset="77"/>
                </a:rPr>
                <a:t>OntoNotes</a:t>
              </a:r>
              <a:endParaRPr lang="en-US" b="1" dirty="0">
                <a:solidFill>
                  <a:schemeClr val="tx1"/>
                </a:solidFill>
                <a:latin typeface="Merriweather Sans" panose="02000503060000020004" pitchFamily="2" charset="77"/>
              </a:endParaRPr>
            </a:p>
            <a:p>
              <a:pPr algn="ctr"/>
              <a:r>
                <a:rPr lang="en-US" dirty="0">
                  <a:solidFill>
                    <a:schemeClr val="tx1"/>
                  </a:solidFill>
                  <a:latin typeface="Merriweather Sans" panose="02000503060000020004" pitchFamily="2" charset="77"/>
                </a:rPr>
                <a:t>18 types</a:t>
              </a:r>
              <a:endParaRPr lang="en-US" b="1" dirty="0">
                <a:solidFill>
                  <a:schemeClr val="tx1"/>
                </a:solidFill>
                <a:latin typeface="Merriweather Sans" panose="02000503060000020004" pitchFamily="2" charset="77"/>
              </a:endParaRPr>
            </a:p>
          </p:txBody>
        </p:sp>
        <p:sp>
          <p:nvSpPr>
            <p:cNvPr id="19" name="Rectangle 18">
              <a:extLst>
                <a:ext uri="{FF2B5EF4-FFF2-40B4-BE49-F238E27FC236}">
                  <a16:creationId xmlns:a16="http://schemas.microsoft.com/office/drawing/2014/main" id="{13A0A257-6B95-F145-92BF-17207BD0A21F}"/>
                </a:ext>
              </a:extLst>
            </p:cNvPr>
            <p:cNvSpPr/>
            <p:nvPr/>
          </p:nvSpPr>
          <p:spPr>
            <a:xfrm>
              <a:off x="3594425" y="4717958"/>
              <a:ext cx="1064715"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[Hovy,06]</a:t>
              </a:r>
              <a:endParaRPr lang="en-US" sz="1400" dirty="0">
                <a:solidFill>
                  <a:schemeClr val="tx1">
                    <a:lumMod val="50000"/>
                    <a:lumOff val="50000"/>
                  </a:schemeClr>
                </a:solidFill>
              </a:endParaRPr>
            </a:p>
          </p:txBody>
        </p:sp>
      </p:grpSp>
      <p:grpSp>
        <p:nvGrpSpPr>
          <p:cNvPr id="14" name="Group 13">
            <a:extLst>
              <a:ext uri="{FF2B5EF4-FFF2-40B4-BE49-F238E27FC236}">
                <a16:creationId xmlns:a16="http://schemas.microsoft.com/office/drawing/2014/main" id="{D1963238-7735-864A-A1BD-7CD6AA5E2E5A}"/>
              </a:ext>
            </a:extLst>
          </p:cNvPr>
          <p:cNvGrpSpPr/>
          <p:nvPr/>
        </p:nvGrpSpPr>
        <p:grpSpPr>
          <a:xfrm>
            <a:off x="8027645" y="4717957"/>
            <a:ext cx="1499128" cy="1018955"/>
            <a:chOff x="8027645" y="4717957"/>
            <a:chExt cx="1499128" cy="1018955"/>
          </a:xfrm>
        </p:grpSpPr>
        <p:sp>
          <p:nvSpPr>
            <p:cNvPr id="21" name="Rounded Rectangle 20">
              <a:extLst>
                <a:ext uri="{FF2B5EF4-FFF2-40B4-BE49-F238E27FC236}">
                  <a16:creationId xmlns:a16="http://schemas.microsoft.com/office/drawing/2014/main" id="{A165EC9B-6DB6-814D-ABDD-E5E848A6FC80}"/>
                </a:ext>
              </a:extLst>
            </p:cNvPr>
            <p:cNvSpPr/>
            <p:nvPr/>
          </p:nvSpPr>
          <p:spPr>
            <a:xfrm>
              <a:off x="8047308" y="5027372"/>
              <a:ext cx="1459803" cy="709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b="1" dirty="0">
                  <a:solidFill>
                    <a:schemeClr val="tx1"/>
                  </a:solidFill>
                  <a:latin typeface="Merriweather Sans" panose="02000503060000020004" pitchFamily="2" charset="77"/>
                </a:rPr>
                <a:t>FIGER</a:t>
              </a:r>
            </a:p>
            <a:p>
              <a:pPr algn="ctr"/>
              <a:r>
                <a:rPr lang="en-US" dirty="0">
                  <a:solidFill>
                    <a:schemeClr val="tx1"/>
                  </a:solidFill>
                  <a:latin typeface="Merriweather Sans" panose="02000503060000020004" pitchFamily="2" charset="77"/>
                </a:rPr>
                <a:t>112 types</a:t>
              </a:r>
              <a:endParaRPr lang="en-US" b="1" dirty="0">
                <a:solidFill>
                  <a:schemeClr val="tx1"/>
                </a:solidFill>
                <a:latin typeface="Merriweather Sans" panose="02000503060000020004" pitchFamily="2" charset="77"/>
              </a:endParaRPr>
            </a:p>
          </p:txBody>
        </p:sp>
        <p:sp>
          <p:nvSpPr>
            <p:cNvPr id="22" name="Rectangle 21">
              <a:extLst>
                <a:ext uri="{FF2B5EF4-FFF2-40B4-BE49-F238E27FC236}">
                  <a16:creationId xmlns:a16="http://schemas.microsoft.com/office/drawing/2014/main" id="{A2BBA4DE-3089-0C40-9588-D9E7DA68A26E}"/>
                </a:ext>
              </a:extLst>
            </p:cNvPr>
            <p:cNvSpPr/>
            <p:nvPr/>
          </p:nvSpPr>
          <p:spPr>
            <a:xfrm>
              <a:off x="8027645" y="4717957"/>
              <a:ext cx="1499128"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[Ling&amp;Weld,12]</a:t>
              </a:r>
            </a:p>
          </p:txBody>
        </p:sp>
      </p:grpSp>
      <p:grpSp>
        <p:nvGrpSpPr>
          <p:cNvPr id="13" name="Group 12">
            <a:extLst>
              <a:ext uri="{FF2B5EF4-FFF2-40B4-BE49-F238E27FC236}">
                <a16:creationId xmlns:a16="http://schemas.microsoft.com/office/drawing/2014/main" id="{27DEDBBC-C752-E644-845E-8D3BEAFA36B1}"/>
              </a:ext>
            </a:extLst>
          </p:cNvPr>
          <p:cNvGrpSpPr/>
          <p:nvPr/>
        </p:nvGrpSpPr>
        <p:grpSpPr>
          <a:xfrm>
            <a:off x="5291548" y="4717958"/>
            <a:ext cx="2536272" cy="1046880"/>
            <a:chOff x="5291548" y="4717958"/>
            <a:chExt cx="2536272" cy="1046880"/>
          </a:xfrm>
        </p:grpSpPr>
        <p:sp>
          <p:nvSpPr>
            <p:cNvPr id="20" name="Rounded Rectangle 19">
              <a:extLst>
                <a:ext uri="{FF2B5EF4-FFF2-40B4-BE49-F238E27FC236}">
                  <a16:creationId xmlns:a16="http://schemas.microsoft.com/office/drawing/2014/main" id="{22B585E4-FFFA-774C-AA88-93546E540151}"/>
                </a:ext>
              </a:extLst>
            </p:cNvPr>
            <p:cNvSpPr/>
            <p:nvPr/>
          </p:nvSpPr>
          <p:spPr>
            <a:xfrm>
              <a:off x="5831529" y="5055298"/>
              <a:ext cx="1459803" cy="709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b="1" dirty="0">
                  <a:solidFill>
                    <a:schemeClr val="tx1"/>
                  </a:solidFill>
                  <a:latin typeface="Merriweather Sans" panose="02000503060000020004" pitchFamily="2" charset="77"/>
                </a:rPr>
                <a:t>BBN</a:t>
              </a:r>
            </a:p>
            <a:p>
              <a:pPr algn="ctr"/>
              <a:r>
                <a:rPr lang="en-US" dirty="0">
                  <a:solidFill>
                    <a:schemeClr val="tx1"/>
                  </a:solidFill>
                  <a:latin typeface="Merriweather Sans" panose="02000503060000020004" pitchFamily="2" charset="77"/>
                </a:rPr>
                <a:t>57 types</a:t>
              </a:r>
              <a:endParaRPr lang="en-US" b="1" dirty="0">
                <a:solidFill>
                  <a:schemeClr val="tx1"/>
                </a:solidFill>
                <a:latin typeface="Merriweather Sans" panose="02000503060000020004" pitchFamily="2" charset="77"/>
              </a:endParaRPr>
            </a:p>
          </p:txBody>
        </p:sp>
        <p:sp>
          <p:nvSpPr>
            <p:cNvPr id="23" name="Rectangle 22">
              <a:extLst>
                <a:ext uri="{FF2B5EF4-FFF2-40B4-BE49-F238E27FC236}">
                  <a16:creationId xmlns:a16="http://schemas.microsoft.com/office/drawing/2014/main" id="{13CCCD9F-EB33-2C42-9F6F-FFD800660E10}"/>
                </a:ext>
              </a:extLst>
            </p:cNvPr>
            <p:cNvSpPr/>
            <p:nvPr/>
          </p:nvSpPr>
          <p:spPr>
            <a:xfrm>
              <a:off x="5291548" y="4717958"/>
              <a:ext cx="2536272"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[Weischedel&amp;Brunstein,05]</a:t>
              </a:r>
            </a:p>
          </p:txBody>
        </p:sp>
      </p:grpSp>
      <p:grpSp>
        <p:nvGrpSpPr>
          <p:cNvPr id="7" name="Group 6">
            <a:extLst>
              <a:ext uri="{FF2B5EF4-FFF2-40B4-BE49-F238E27FC236}">
                <a16:creationId xmlns:a16="http://schemas.microsoft.com/office/drawing/2014/main" id="{6558377B-9A0E-644C-B851-588A44DC5F4A}"/>
              </a:ext>
            </a:extLst>
          </p:cNvPr>
          <p:cNvGrpSpPr/>
          <p:nvPr/>
        </p:nvGrpSpPr>
        <p:grpSpPr>
          <a:xfrm>
            <a:off x="888570" y="2359873"/>
            <a:ext cx="838691" cy="3579880"/>
            <a:chOff x="888570" y="2359873"/>
            <a:chExt cx="838691" cy="3579880"/>
          </a:xfrm>
        </p:grpSpPr>
        <p:cxnSp>
          <p:nvCxnSpPr>
            <p:cNvPr id="26" name="Straight Arrow Connector 25">
              <a:extLst>
                <a:ext uri="{FF2B5EF4-FFF2-40B4-BE49-F238E27FC236}">
                  <a16:creationId xmlns:a16="http://schemas.microsoft.com/office/drawing/2014/main" id="{718FE3D0-FCFF-624A-A930-35A98BEB846C}"/>
                </a:ext>
              </a:extLst>
            </p:cNvPr>
            <p:cNvCxnSpPr>
              <a:cxnSpLocks/>
            </p:cNvCxnSpPr>
            <p:nvPr/>
          </p:nvCxnSpPr>
          <p:spPr>
            <a:xfrm flipV="1">
              <a:off x="1299411" y="2632824"/>
              <a:ext cx="0" cy="3306929"/>
            </a:xfrm>
            <a:prstGeom prst="straightConnector1">
              <a:avLst/>
            </a:prstGeom>
            <a:ln w="34925">
              <a:tailEnd type="arrow"/>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26D429C0-0C38-3742-A247-8B81F9088210}"/>
                </a:ext>
              </a:extLst>
            </p:cNvPr>
            <p:cNvSpPr txBox="1"/>
            <p:nvPr/>
          </p:nvSpPr>
          <p:spPr>
            <a:xfrm>
              <a:off x="888570" y="2359873"/>
              <a:ext cx="838691" cy="307777"/>
            </a:xfrm>
            <a:prstGeom prst="rect">
              <a:avLst/>
            </a:prstGeom>
            <a:noFill/>
          </p:spPr>
          <p:txBody>
            <a:bodyPr wrap="none" rtlCol="0">
              <a:spAutoFit/>
            </a:bodyPr>
            <a:lstStyle/>
            <a:p>
              <a:r>
                <a:rPr lang="en-US" sz="1400" dirty="0">
                  <a:latin typeface="Merriweather Sans Light" panose="02000503060000020004" pitchFamily="2" charset="77"/>
                </a:rPr>
                <a:t>domain</a:t>
              </a:r>
            </a:p>
          </p:txBody>
        </p:sp>
      </p:grpSp>
      <p:sp>
        <p:nvSpPr>
          <p:cNvPr id="29" name="Rounded Rectangle 28">
            <a:extLst>
              <a:ext uri="{FF2B5EF4-FFF2-40B4-BE49-F238E27FC236}">
                <a16:creationId xmlns:a16="http://schemas.microsoft.com/office/drawing/2014/main" id="{F32D954D-8448-5642-8130-D9948A03102F}"/>
              </a:ext>
            </a:extLst>
          </p:cNvPr>
          <p:cNvSpPr/>
          <p:nvPr/>
        </p:nvSpPr>
        <p:spPr>
          <a:xfrm>
            <a:off x="1917853" y="2920558"/>
            <a:ext cx="7748662" cy="155074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rriweather Sans" panose="02000503060000020004" pitchFamily="2" charset="77"/>
              </a:rPr>
              <a:t>Many datasets for other domains. </a:t>
            </a:r>
            <a:endParaRPr lang="en-US" i="1" dirty="0">
              <a:solidFill>
                <a:schemeClr val="tx1"/>
              </a:solidFill>
              <a:latin typeface="Merriweather Sans" panose="02000503060000020004" pitchFamily="2" charset="77"/>
            </a:endParaRPr>
          </a:p>
        </p:txBody>
      </p:sp>
      <p:sp>
        <p:nvSpPr>
          <p:cNvPr id="31" name="Rectangle 30">
            <a:extLst>
              <a:ext uri="{FF2B5EF4-FFF2-40B4-BE49-F238E27FC236}">
                <a16:creationId xmlns:a16="http://schemas.microsoft.com/office/drawing/2014/main" id="{740E0031-BD61-AA48-9186-3B49D40686B3}"/>
              </a:ext>
            </a:extLst>
          </p:cNvPr>
          <p:cNvSpPr/>
          <p:nvPr/>
        </p:nvSpPr>
        <p:spPr>
          <a:xfrm rot="20067556">
            <a:off x="225266" y="5068523"/>
            <a:ext cx="1071126" cy="538609"/>
          </a:xfrm>
          <a:prstGeom prst="rect">
            <a:avLst/>
          </a:prstGeom>
        </p:spPr>
        <p:txBody>
          <a:bodyPr wrap="none">
            <a:spAutoFit/>
          </a:bodyPr>
          <a:lstStyle/>
          <a:p>
            <a:pPr algn="ctr"/>
            <a:r>
              <a:rPr lang="en-US" b="1" dirty="0">
                <a:latin typeface="Merriweather Sans" panose="02000503060000020004" pitchFamily="2" charset="77"/>
              </a:rPr>
              <a:t>News</a:t>
            </a:r>
          </a:p>
          <a:p>
            <a:pPr algn="ctr"/>
            <a:r>
              <a:rPr lang="en-US" sz="1100" dirty="0">
                <a:latin typeface="Merriweather Sans" panose="02000503060000020004" pitchFamily="2" charset="77"/>
              </a:rPr>
              <a:t>(typical text)</a:t>
            </a:r>
          </a:p>
        </p:txBody>
      </p:sp>
      <p:sp>
        <p:nvSpPr>
          <p:cNvPr id="32" name="Rectangle 31">
            <a:extLst>
              <a:ext uri="{FF2B5EF4-FFF2-40B4-BE49-F238E27FC236}">
                <a16:creationId xmlns:a16="http://schemas.microsoft.com/office/drawing/2014/main" id="{0144193E-5FAB-C948-9F67-E66C595A69DC}"/>
              </a:ext>
            </a:extLst>
          </p:cNvPr>
          <p:cNvSpPr/>
          <p:nvPr/>
        </p:nvSpPr>
        <p:spPr>
          <a:xfrm rot="20067556">
            <a:off x="201763" y="4102247"/>
            <a:ext cx="1071127" cy="369332"/>
          </a:xfrm>
          <a:prstGeom prst="rect">
            <a:avLst/>
          </a:prstGeom>
        </p:spPr>
        <p:txBody>
          <a:bodyPr wrap="none">
            <a:spAutoFit/>
          </a:bodyPr>
          <a:lstStyle/>
          <a:p>
            <a:pPr algn="ctr"/>
            <a:r>
              <a:rPr lang="en-US" b="1" dirty="0">
                <a:latin typeface="Merriweather Sans" panose="02000503060000020004" pitchFamily="2" charset="77"/>
              </a:rPr>
              <a:t>Biology</a:t>
            </a:r>
          </a:p>
        </p:txBody>
      </p:sp>
      <p:sp>
        <p:nvSpPr>
          <p:cNvPr id="33" name="Rectangle 32">
            <a:extLst>
              <a:ext uri="{FF2B5EF4-FFF2-40B4-BE49-F238E27FC236}">
                <a16:creationId xmlns:a16="http://schemas.microsoft.com/office/drawing/2014/main" id="{73E592CD-D9FE-9945-8D19-84B180CD7536}"/>
              </a:ext>
            </a:extLst>
          </p:cNvPr>
          <p:cNvSpPr/>
          <p:nvPr/>
        </p:nvSpPr>
        <p:spPr>
          <a:xfrm rot="20067556">
            <a:off x="396473" y="3264696"/>
            <a:ext cx="647934" cy="369332"/>
          </a:xfrm>
          <a:prstGeom prst="rect">
            <a:avLst/>
          </a:prstGeom>
        </p:spPr>
        <p:txBody>
          <a:bodyPr wrap="none">
            <a:spAutoFit/>
          </a:bodyPr>
          <a:lstStyle/>
          <a:p>
            <a:pPr algn="ctr"/>
            <a:r>
              <a:rPr lang="en-US" b="1" dirty="0">
                <a:latin typeface="Merriweather Sans" panose="02000503060000020004" pitchFamily="2" charset="77"/>
              </a:rPr>
              <a:t>Law</a:t>
            </a:r>
          </a:p>
        </p:txBody>
      </p:sp>
      <p:sp>
        <p:nvSpPr>
          <p:cNvPr id="30" name="Rounded Rectangular Callout 29">
            <a:extLst>
              <a:ext uri="{FF2B5EF4-FFF2-40B4-BE49-F238E27FC236}">
                <a16:creationId xmlns:a16="http://schemas.microsoft.com/office/drawing/2014/main" id="{0F76F9BB-28CE-C844-B17A-78E152AF8F2C}"/>
              </a:ext>
            </a:extLst>
          </p:cNvPr>
          <p:cNvSpPr/>
          <p:nvPr/>
        </p:nvSpPr>
        <p:spPr>
          <a:xfrm>
            <a:off x="8050779" y="1756317"/>
            <a:ext cx="3479541" cy="830569"/>
          </a:xfrm>
          <a:prstGeom prst="wedgeRoundRectCallout">
            <a:avLst>
              <a:gd name="adj1" fmla="val -26865"/>
              <a:gd name="adj2" fmla="val 7822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Merriweather Sans" panose="02000503060000020004" pitchFamily="2" charset="77"/>
              </a:rPr>
              <a:t>Many datasets, each with distinct semantic types. </a:t>
            </a:r>
          </a:p>
        </p:txBody>
      </p:sp>
    </p:spTree>
    <p:extLst>
      <p:ext uri="{BB962C8B-B14F-4D97-AF65-F5344CB8AC3E}">
        <p14:creationId xmlns:p14="http://schemas.microsoft.com/office/powerpoint/2010/main" val="89168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9" grpId="0" animBg="1"/>
      <p:bldP spid="31" grpId="0"/>
      <p:bldP spid="32" grpId="0"/>
      <p:bldP spid="33" grpId="0"/>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B170C5-61A6-F84E-938B-84EFAAE4A879}"/>
              </a:ext>
            </a:extLst>
          </p:cNvPr>
          <p:cNvSpPr>
            <a:spLocks noGrp="1"/>
          </p:cNvSpPr>
          <p:nvPr>
            <p:ph type="sldNum" sz="quarter" idx="12"/>
          </p:nvPr>
        </p:nvSpPr>
        <p:spPr/>
        <p:txBody>
          <a:bodyPr/>
          <a:lstStyle/>
          <a:p>
            <a:fld id="{86B4B35C-345F-9846-8E6A-29269C850829}" type="slidenum">
              <a:rPr lang="en-US" smtClean="0"/>
              <a:pPr/>
              <a:t>43</a:t>
            </a:fld>
            <a:endParaRPr lang="en-US"/>
          </a:p>
        </p:txBody>
      </p:sp>
      <p:sp>
        <p:nvSpPr>
          <p:cNvPr id="4" name="Title 3">
            <a:extLst>
              <a:ext uri="{FF2B5EF4-FFF2-40B4-BE49-F238E27FC236}">
                <a16:creationId xmlns:a16="http://schemas.microsoft.com/office/drawing/2014/main" id="{516F5370-5AF8-1540-9762-219963A09E7C}"/>
              </a:ext>
            </a:extLst>
          </p:cNvPr>
          <p:cNvSpPr>
            <a:spLocks noGrp="1"/>
          </p:cNvSpPr>
          <p:nvPr>
            <p:ph type="title"/>
          </p:nvPr>
        </p:nvSpPr>
        <p:spPr/>
        <p:txBody>
          <a:bodyPr/>
          <a:lstStyle/>
          <a:p>
            <a:r>
              <a:rPr lang="en-US" dirty="0"/>
              <a:t>“Cheap” Typing with Wikipedia </a:t>
            </a:r>
          </a:p>
        </p:txBody>
      </p:sp>
      <p:sp>
        <p:nvSpPr>
          <p:cNvPr id="7" name="Rounded Rectangle 6">
            <a:extLst>
              <a:ext uri="{FF2B5EF4-FFF2-40B4-BE49-F238E27FC236}">
                <a16:creationId xmlns:a16="http://schemas.microsoft.com/office/drawing/2014/main" id="{32746B10-9A6A-7541-82FE-4483AFF84871}"/>
              </a:ext>
            </a:extLst>
          </p:cNvPr>
          <p:cNvSpPr/>
          <p:nvPr/>
        </p:nvSpPr>
        <p:spPr>
          <a:xfrm>
            <a:off x="636097" y="1835053"/>
            <a:ext cx="10235494" cy="510778"/>
          </a:xfrm>
          <a:prstGeom prst="roundRect">
            <a:avLst/>
          </a:prstGeom>
          <a:solidFill>
            <a:schemeClr val="bg1">
              <a:lumMod val="95000"/>
            </a:schemeClr>
          </a:solidFill>
        </p:spPr>
        <p:txBody>
          <a:bodyPr wrap="none">
            <a:spAutoFit/>
          </a:bodyPr>
          <a:lstStyle/>
          <a:p>
            <a:r>
              <a:rPr lang="en-US" sz="2400" i="1" dirty="0">
                <a:latin typeface="Merriweather Sans" panose="02000503060000020004" pitchFamily="2" charset="77"/>
              </a:rPr>
              <a:t>A former Democrat, </a:t>
            </a:r>
            <a:r>
              <a:rPr lang="en-US" sz="2400" b="1" i="1" dirty="0">
                <a:solidFill>
                  <a:srgbClr val="C00000"/>
                </a:solidFill>
                <a:latin typeface="Merriweather Sans" panose="02000503060000020004" pitchFamily="2" charset="77"/>
              </a:rPr>
              <a:t>Bloomberg</a:t>
            </a:r>
            <a:r>
              <a:rPr lang="en-US" sz="2400" i="1" dirty="0">
                <a:latin typeface="Merriweather Sans" panose="02000503060000020004" pitchFamily="2" charset="77"/>
              </a:rPr>
              <a:t> switched his party registration in 2001. </a:t>
            </a:r>
          </a:p>
        </p:txBody>
      </p:sp>
      <p:sp>
        <p:nvSpPr>
          <p:cNvPr id="24" name="Rounded Rectangular Callout 23">
            <a:extLst>
              <a:ext uri="{FF2B5EF4-FFF2-40B4-BE49-F238E27FC236}">
                <a16:creationId xmlns:a16="http://schemas.microsoft.com/office/drawing/2014/main" id="{D47D96E6-22A9-6E4E-B54B-D24A288A075F}"/>
              </a:ext>
            </a:extLst>
          </p:cNvPr>
          <p:cNvSpPr/>
          <p:nvPr/>
        </p:nvSpPr>
        <p:spPr>
          <a:xfrm>
            <a:off x="5826034" y="5670437"/>
            <a:ext cx="4473666" cy="586468"/>
          </a:xfrm>
          <a:prstGeom prst="wedgeRoundRectCallout">
            <a:avLst>
              <a:gd name="adj1" fmla="val -20015"/>
              <a:gd name="adj2" fmla="val -10173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latin typeface="Merriweather Sans" panose="02000503060000020004" pitchFamily="2" charset="77"/>
              </a:rPr>
              <a:t>Not consistent with the context </a:t>
            </a:r>
          </a:p>
        </p:txBody>
      </p:sp>
      <p:grpSp>
        <p:nvGrpSpPr>
          <p:cNvPr id="6" name="Group 5">
            <a:extLst>
              <a:ext uri="{FF2B5EF4-FFF2-40B4-BE49-F238E27FC236}">
                <a16:creationId xmlns:a16="http://schemas.microsoft.com/office/drawing/2014/main" id="{2A40D4E3-BF36-0342-9029-558F0D26F50D}"/>
              </a:ext>
            </a:extLst>
          </p:cNvPr>
          <p:cNvGrpSpPr/>
          <p:nvPr/>
        </p:nvGrpSpPr>
        <p:grpSpPr>
          <a:xfrm>
            <a:off x="8608014" y="3369726"/>
            <a:ext cx="2911501" cy="1439389"/>
            <a:chOff x="8608014" y="3369726"/>
            <a:chExt cx="2911501" cy="1439389"/>
          </a:xfrm>
        </p:grpSpPr>
        <p:sp>
          <p:nvSpPr>
            <p:cNvPr id="23" name="Right Arrow 22">
              <a:extLst>
                <a:ext uri="{FF2B5EF4-FFF2-40B4-BE49-F238E27FC236}">
                  <a16:creationId xmlns:a16="http://schemas.microsoft.com/office/drawing/2014/main" id="{9EB56FBF-37F5-844C-B478-97A500C7AF6E}"/>
                </a:ext>
              </a:extLst>
            </p:cNvPr>
            <p:cNvSpPr/>
            <p:nvPr/>
          </p:nvSpPr>
          <p:spPr>
            <a:xfrm>
              <a:off x="8608014" y="3811047"/>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F495911-EBA4-5544-B9F4-A4D9BF0F52F0}"/>
                </a:ext>
              </a:extLst>
            </p:cNvPr>
            <p:cNvSpPr/>
            <p:nvPr/>
          </p:nvSpPr>
          <p:spPr>
            <a:xfrm>
              <a:off x="9271617" y="3369726"/>
              <a:ext cx="2247898"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000" dirty="0">
                  <a:latin typeface="Consolas" panose="020B0609020204030204" pitchFamily="49" charset="0"/>
                  <a:cs typeface="Consolas" panose="020B0609020204030204" pitchFamily="49" charset="0"/>
                </a:rPr>
                <a:t>politician</a:t>
              </a:r>
            </a:p>
          </p:txBody>
        </p:sp>
        <p:sp>
          <p:nvSpPr>
            <p:cNvPr id="27" name="Rounded Rectangle 26">
              <a:extLst>
                <a:ext uri="{FF2B5EF4-FFF2-40B4-BE49-F238E27FC236}">
                  <a16:creationId xmlns:a16="http://schemas.microsoft.com/office/drawing/2014/main" id="{F0D1BFAB-5964-1240-80A9-287A72EA3195}"/>
                </a:ext>
              </a:extLst>
            </p:cNvPr>
            <p:cNvSpPr/>
            <p:nvPr/>
          </p:nvSpPr>
          <p:spPr>
            <a:xfrm>
              <a:off x="9271617" y="3870494"/>
              <a:ext cx="2247898"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000" dirty="0">
                  <a:latin typeface="Consolas" panose="020B0609020204030204" pitchFamily="49" charset="0"/>
                  <a:cs typeface="Consolas" panose="020B0609020204030204" pitchFamily="49" charset="0"/>
                </a:rPr>
                <a:t>businessman</a:t>
              </a:r>
            </a:p>
          </p:txBody>
        </p:sp>
        <p:sp>
          <p:nvSpPr>
            <p:cNvPr id="28" name="Rounded Rectangle 27">
              <a:extLst>
                <a:ext uri="{FF2B5EF4-FFF2-40B4-BE49-F238E27FC236}">
                  <a16:creationId xmlns:a16="http://schemas.microsoft.com/office/drawing/2014/main" id="{A2A4D62A-1C63-B049-97B1-AB46E621045B}"/>
                </a:ext>
              </a:extLst>
            </p:cNvPr>
            <p:cNvSpPr/>
            <p:nvPr/>
          </p:nvSpPr>
          <p:spPr>
            <a:xfrm>
              <a:off x="9271617" y="4381251"/>
              <a:ext cx="2247898"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000" dirty="0">
                  <a:latin typeface="Consolas" panose="020B0609020204030204" pitchFamily="49" charset="0"/>
                  <a:cs typeface="Consolas" panose="020B0609020204030204" pitchFamily="49" charset="0"/>
                </a:rPr>
                <a:t>philanthropist</a:t>
              </a:r>
            </a:p>
          </p:txBody>
        </p:sp>
      </p:grpSp>
      <p:grpSp>
        <p:nvGrpSpPr>
          <p:cNvPr id="5" name="Group 4">
            <a:extLst>
              <a:ext uri="{FF2B5EF4-FFF2-40B4-BE49-F238E27FC236}">
                <a16:creationId xmlns:a16="http://schemas.microsoft.com/office/drawing/2014/main" id="{F7DD6AFD-BAC2-E14C-BF7E-0B54D0AC8EE5}"/>
              </a:ext>
            </a:extLst>
          </p:cNvPr>
          <p:cNvGrpSpPr/>
          <p:nvPr/>
        </p:nvGrpSpPr>
        <p:grpSpPr>
          <a:xfrm>
            <a:off x="985520" y="2416442"/>
            <a:ext cx="4338965" cy="2670713"/>
            <a:chOff x="985520" y="2416442"/>
            <a:chExt cx="4338965" cy="2670713"/>
          </a:xfrm>
        </p:grpSpPr>
        <p:grpSp>
          <p:nvGrpSpPr>
            <p:cNvPr id="22" name="Group 21">
              <a:extLst>
                <a:ext uri="{FF2B5EF4-FFF2-40B4-BE49-F238E27FC236}">
                  <a16:creationId xmlns:a16="http://schemas.microsoft.com/office/drawing/2014/main" id="{CDA188CD-86BD-ED45-8CD9-C434FA064E02}"/>
                </a:ext>
              </a:extLst>
            </p:cNvPr>
            <p:cNvGrpSpPr/>
            <p:nvPr/>
          </p:nvGrpSpPr>
          <p:grpSpPr>
            <a:xfrm>
              <a:off x="3082314" y="3028906"/>
              <a:ext cx="2242171" cy="2058249"/>
              <a:chOff x="3764897" y="2951632"/>
              <a:chExt cx="2242171" cy="2058249"/>
            </a:xfrm>
          </p:grpSpPr>
          <p:sp>
            <p:nvSpPr>
              <p:cNvPr id="21" name="Rectangle 20">
                <a:extLst>
                  <a:ext uri="{FF2B5EF4-FFF2-40B4-BE49-F238E27FC236}">
                    <a16:creationId xmlns:a16="http://schemas.microsoft.com/office/drawing/2014/main" id="{0CF57706-85D7-104D-9364-71F670C987E5}"/>
                  </a:ext>
                </a:extLst>
              </p:cNvPr>
              <p:cNvSpPr/>
              <p:nvPr/>
            </p:nvSpPr>
            <p:spPr>
              <a:xfrm>
                <a:off x="3815221" y="2951632"/>
                <a:ext cx="2140339" cy="2058249"/>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720E85-E1C5-8E4E-9FE2-F04F24758299}"/>
                  </a:ext>
                </a:extLst>
              </p:cNvPr>
              <p:cNvPicPr>
                <a:picLocks noChangeAspect="1"/>
              </p:cNvPicPr>
              <p:nvPr/>
            </p:nvPicPr>
            <p:blipFill rotWithShape="1">
              <a:blip r:embed="rId3"/>
              <a:srcRect t="73827" b="12635"/>
              <a:stretch/>
            </p:blipFill>
            <p:spPr>
              <a:xfrm>
                <a:off x="3764897" y="4582855"/>
                <a:ext cx="2242171" cy="348550"/>
              </a:xfrm>
              <a:prstGeom prst="rect">
                <a:avLst/>
              </a:prstGeom>
            </p:spPr>
          </p:pic>
          <p:pic>
            <p:nvPicPr>
              <p:cNvPr id="14" name="Picture 13">
                <a:extLst>
                  <a:ext uri="{FF2B5EF4-FFF2-40B4-BE49-F238E27FC236}">
                    <a16:creationId xmlns:a16="http://schemas.microsoft.com/office/drawing/2014/main" id="{670A5FB5-50C6-8F4C-9EE6-A00A221B2301}"/>
                  </a:ext>
                </a:extLst>
              </p:cNvPr>
              <p:cNvPicPr>
                <a:picLocks noChangeAspect="1"/>
              </p:cNvPicPr>
              <p:nvPr/>
            </p:nvPicPr>
            <p:blipFill>
              <a:blip r:embed="rId4"/>
              <a:stretch>
                <a:fillRect/>
              </a:stretch>
            </p:blipFill>
            <p:spPr>
              <a:xfrm>
                <a:off x="4123982" y="3033097"/>
                <a:ext cx="1524000" cy="1524000"/>
              </a:xfrm>
              <a:prstGeom prst="rect">
                <a:avLst/>
              </a:prstGeom>
            </p:spPr>
          </p:pic>
        </p:grpSp>
        <p:sp>
          <p:nvSpPr>
            <p:cNvPr id="19" name="Right Arrow 18">
              <a:extLst>
                <a:ext uri="{FF2B5EF4-FFF2-40B4-BE49-F238E27FC236}">
                  <a16:creationId xmlns:a16="http://schemas.microsoft.com/office/drawing/2014/main" id="{57AE5502-1430-0744-8DF1-198A843361E1}"/>
                </a:ext>
              </a:extLst>
            </p:cNvPr>
            <p:cNvSpPr/>
            <p:nvPr/>
          </p:nvSpPr>
          <p:spPr>
            <a:xfrm rot="5400000">
              <a:off x="3916675" y="243973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07D8E-CD5D-6046-8597-F62F80C94FA9}"/>
                </a:ext>
              </a:extLst>
            </p:cNvPr>
            <p:cNvSpPr/>
            <p:nvPr/>
          </p:nvSpPr>
          <p:spPr>
            <a:xfrm>
              <a:off x="985520" y="3677754"/>
              <a:ext cx="2591111" cy="369332"/>
            </a:xfrm>
            <a:prstGeom prst="rect">
              <a:avLst/>
            </a:prstGeom>
          </p:spPr>
          <p:txBody>
            <a:bodyPr wrap="square">
              <a:spAutoFit/>
            </a:bodyPr>
            <a:lstStyle/>
            <a:p>
              <a:pPr algn="ctr"/>
              <a:r>
                <a:rPr lang="en-US" dirty="0">
                  <a:latin typeface="Merriweather Sans" panose="02000503060000020004" pitchFamily="2" charset="77"/>
                </a:rPr>
                <a:t>Entity Linking</a:t>
              </a:r>
            </a:p>
          </p:txBody>
        </p:sp>
      </p:grpSp>
      <p:grpSp>
        <p:nvGrpSpPr>
          <p:cNvPr id="2" name="Group 1">
            <a:extLst>
              <a:ext uri="{FF2B5EF4-FFF2-40B4-BE49-F238E27FC236}">
                <a16:creationId xmlns:a16="http://schemas.microsoft.com/office/drawing/2014/main" id="{925E7DB4-E2EA-A745-8396-2AF6E0E1C0EA}"/>
              </a:ext>
            </a:extLst>
          </p:cNvPr>
          <p:cNvGrpSpPr/>
          <p:nvPr/>
        </p:nvGrpSpPr>
        <p:grpSpPr>
          <a:xfrm>
            <a:off x="5491920" y="3751660"/>
            <a:ext cx="2933660" cy="971285"/>
            <a:chOff x="5491920" y="3751660"/>
            <a:chExt cx="2933660" cy="971285"/>
          </a:xfrm>
        </p:grpSpPr>
        <p:grpSp>
          <p:nvGrpSpPr>
            <p:cNvPr id="13" name="Group 12">
              <a:extLst>
                <a:ext uri="{FF2B5EF4-FFF2-40B4-BE49-F238E27FC236}">
                  <a16:creationId xmlns:a16="http://schemas.microsoft.com/office/drawing/2014/main" id="{ABA0AF7E-E485-F84B-8BC0-E45CE8B0E031}"/>
                </a:ext>
              </a:extLst>
            </p:cNvPr>
            <p:cNvGrpSpPr/>
            <p:nvPr/>
          </p:nvGrpSpPr>
          <p:grpSpPr>
            <a:xfrm>
              <a:off x="6183409" y="3751660"/>
              <a:ext cx="2242171" cy="653549"/>
              <a:chOff x="4094420" y="4620126"/>
              <a:chExt cx="2242171" cy="653549"/>
            </a:xfrm>
          </p:grpSpPr>
          <p:sp>
            <p:nvSpPr>
              <p:cNvPr id="8" name="Rounded Rectangle 7">
                <a:extLst>
                  <a:ext uri="{FF2B5EF4-FFF2-40B4-BE49-F238E27FC236}">
                    <a16:creationId xmlns:a16="http://schemas.microsoft.com/office/drawing/2014/main" id="{8D08B144-13EE-B04D-A5E2-0F50F85C3BAF}"/>
                  </a:ext>
                </a:extLst>
              </p:cNvPr>
              <p:cNvSpPr/>
              <p:nvPr/>
            </p:nvSpPr>
            <p:spPr>
              <a:xfrm>
                <a:off x="4094420" y="4620126"/>
                <a:ext cx="2242171" cy="653549"/>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9D849A6-77C7-824B-A330-29D9455191D7}"/>
                  </a:ext>
                </a:extLst>
              </p:cNvPr>
              <p:cNvPicPr>
                <a:picLocks noChangeAspect="1"/>
              </p:cNvPicPr>
              <p:nvPr/>
            </p:nvPicPr>
            <p:blipFill>
              <a:blip r:embed="rId5"/>
              <a:stretch>
                <a:fillRect/>
              </a:stretch>
            </p:blipFill>
            <p:spPr>
              <a:xfrm>
                <a:off x="4174583" y="4753123"/>
                <a:ext cx="2076719" cy="379650"/>
              </a:xfrm>
              <a:prstGeom prst="rect">
                <a:avLst/>
              </a:prstGeom>
            </p:spPr>
          </p:pic>
        </p:grpSp>
        <p:sp>
          <p:nvSpPr>
            <p:cNvPr id="20" name="Right Arrow 19">
              <a:extLst>
                <a:ext uri="{FF2B5EF4-FFF2-40B4-BE49-F238E27FC236}">
                  <a16:creationId xmlns:a16="http://schemas.microsoft.com/office/drawing/2014/main" id="{60731443-05BA-BF42-BD2B-DD2943483415}"/>
                </a:ext>
              </a:extLst>
            </p:cNvPr>
            <p:cNvSpPr/>
            <p:nvPr/>
          </p:nvSpPr>
          <p:spPr>
            <a:xfrm>
              <a:off x="5491920" y="3795029"/>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0D0F7-97D6-4E4E-9B66-CEEE89F22662}"/>
                </a:ext>
              </a:extLst>
            </p:cNvPr>
            <p:cNvSpPr/>
            <p:nvPr/>
          </p:nvSpPr>
          <p:spPr>
            <a:xfrm>
              <a:off x="6426821" y="4415168"/>
              <a:ext cx="1911101"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a:t>
              </a:r>
              <a:r>
                <a:rPr lang="en-US" sz="1400" dirty="0" err="1">
                  <a:solidFill>
                    <a:schemeClr val="tx1">
                      <a:lumMod val="50000"/>
                      <a:lumOff val="50000"/>
                    </a:schemeClr>
                  </a:solidFill>
                  <a:latin typeface="Merriweather Sans" panose="02000503060000020004" pitchFamily="2" charset="77"/>
                </a:rPr>
                <a:t>Bollacker</a:t>
              </a:r>
              <a:r>
                <a:rPr lang="en-US" sz="1400" dirty="0">
                  <a:solidFill>
                    <a:schemeClr val="tx1">
                      <a:lumMod val="50000"/>
                      <a:lumOff val="50000"/>
                    </a:schemeClr>
                  </a:solidFill>
                  <a:latin typeface="Merriweather Sans" panose="02000503060000020004" pitchFamily="2" charset="77"/>
                </a:rPr>
                <a:t> et al. 08]</a:t>
              </a:r>
              <a:endParaRPr lang="en-US" sz="1400" dirty="0">
                <a:solidFill>
                  <a:schemeClr val="tx1">
                    <a:lumMod val="50000"/>
                    <a:lumOff val="50000"/>
                  </a:schemeClr>
                </a:solidFill>
              </a:endParaRPr>
            </a:p>
          </p:txBody>
        </p:sp>
      </p:grpSp>
      <p:sp>
        <p:nvSpPr>
          <p:cNvPr id="30" name="Rectangle 29">
            <a:extLst>
              <a:ext uri="{FF2B5EF4-FFF2-40B4-BE49-F238E27FC236}">
                <a16:creationId xmlns:a16="http://schemas.microsoft.com/office/drawing/2014/main" id="{BFDB73AD-804A-6B4A-B8F5-0711E1FDB038}"/>
              </a:ext>
            </a:extLst>
          </p:cNvPr>
          <p:cNvSpPr/>
          <p:nvPr/>
        </p:nvSpPr>
        <p:spPr>
          <a:xfrm>
            <a:off x="1434597" y="4058030"/>
            <a:ext cx="1705916" cy="307777"/>
          </a:xfrm>
          <a:prstGeom prst="rect">
            <a:avLst/>
          </a:prstGeom>
        </p:spPr>
        <p:txBody>
          <a:bodyPr wrap="none">
            <a:spAutoFit/>
          </a:bodyPr>
          <a:lstStyle/>
          <a:p>
            <a:r>
              <a:rPr lang="en-US" sz="1400" dirty="0">
                <a:solidFill>
                  <a:schemeClr val="tx1">
                    <a:lumMod val="50000"/>
                    <a:lumOff val="50000"/>
                  </a:schemeClr>
                </a:solidFill>
                <a:latin typeface="Merriweather Sans" panose="02000503060000020004" pitchFamily="2" charset="77"/>
              </a:rPr>
              <a:t>[</a:t>
            </a:r>
            <a:r>
              <a:rPr lang="en-US" sz="1400" dirty="0" err="1">
                <a:solidFill>
                  <a:schemeClr val="tx1">
                    <a:lumMod val="50000"/>
                    <a:lumOff val="50000"/>
                  </a:schemeClr>
                </a:solidFill>
                <a:latin typeface="Merriweather Sans" panose="02000503060000020004" pitchFamily="2" charset="77"/>
              </a:rPr>
              <a:t>Ratinov</a:t>
            </a:r>
            <a:r>
              <a:rPr lang="en-US" sz="1400" dirty="0">
                <a:solidFill>
                  <a:schemeClr val="tx1">
                    <a:lumMod val="50000"/>
                    <a:lumOff val="50000"/>
                  </a:schemeClr>
                </a:solidFill>
                <a:latin typeface="Merriweather Sans" panose="02000503060000020004" pitchFamily="2" charset="77"/>
              </a:rPr>
              <a:t> et al. 11]</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8095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574087F-E8E6-B249-8A1D-E74D6D26759A}"/>
              </a:ext>
            </a:extLst>
          </p:cNvPr>
          <p:cNvSpPr/>
          <p:nvPr/>
        </p:nvSpPr>
        <p:spPr>
          <a:xfrm>
            <a:off x="4546831" y="2998535"/>
            <a:ext cx="3582367"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a:xfrm>
            <a:off x="419100" y="1584325"/>
            <a:ext cx="11394948" cy="4458732"/>
          </a:xfrm>
        </p:spPr>
        <p:txBody>
          <a:bodyPr/>
          <a:lstStyle/>
          <a:p>
            <a:r>
              <a:rPr lang="en-US" sz="2000" b="1" dirty="0"/>
              <a:t>Input:</a:t>
            </a:r>
            <a:r>
              <a:rPr lang="en-US" sz="2000" dirty="0"/>
              <a:t> sentence, mention. </a:t>
            </a:r>
          </a:p>
          <a:p>
            <a:r>
              <a:rPr lang="en-US" sz="2000" b="1" dirty="0"/>
              <a:t>Output:</a:t>
            </a:r>
            <a:r>
              <a:rPr lang="en-US" sz="2000" dirty="0"/>
              <a:t> a set of types</a:t>
            </a:r>
            <a:r>
              <a:rPr lang="en-US" sz="2000" b="1" dirty="0"/>
              <a:t>. </a:t>
            </a:r>
            <a:endParaRPr lang="en-US" sz="2000" dirty="0"/>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44</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normAutofit/>
          </a:bodyPr>
          <a:lstStyle/>
          <a:p>
            <a:r>
              <a:rPr lang="en-US" dirty="0"/>
              <a:t>A Common Approach: Supervised Learning</a:t>
            </a:r>
          </a:p>
        </p:txBody>
      </p:sp>
      <p:sp>
        <p:nvSpPr>
          <p:cNvPr id="9" name="Rounded Rectangle 8">
            <a:extLst>
              <a:ext uri="{FF2B5EF4-FFF2-40B4-BE49-F238E27FC236}">
                <a16:creationId xmlns:a16="http://schemas.microsoft.com/office/drawing/2014/main" id="{74395DD1-B39A-7146-A09F-E91870C52D4C}"/>
              </a:ext>
            </a:extLst>
          </p:cNvPr>
          <p:cNvSpPr/>
          <p:nvPr/>
        </p:nvSpPr>
        <p:spPr>
          <a:xfrm>
            <a:off x="240847" y="3277606"/>
            <a:ext cx="3505783" cy="1356244"/>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A former Democrat,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switched his party registration in 2001. </a:t>
            </a:r>
          </a:p>
        </p:txBody>
      </p:sp>
      <p:sp>
        <p:nvSpPr>
          <p:cNvPr id="10" name="Right Arrow 9">
            <a:extLst>
              <a:ext uri="{FF2B5EF4-FFF2-40B4-BE49-F238E27FC236}">
                <a16:creationId xmlns:a16="http://schemas.microsoft.com/office/drawing/2014/main" id="{009C87F4-4AA4-1C41-A85C-656B71BFE5E5}"/>
              </a:ext>
            </a:extLst>
          </p:cNvPr>
          <p:cNvSpPr/>
          <p:nvPr/>
        </p:nvSpPr>
        <p:spPr>
          <a:xfrm>
            <a:off x="3873629" y="368768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4E05D90-7ED2-7B4B-8EB0-E23356F64298}"/>
              </a:ext>
            </a:extLst>
          </p:cNvPr>
          <p:cNvSpPr/>
          <p:nvPr/>
        </p:nvSpPr>
        <p:spPr>
          <a:xfrm>
            <a:off x="8287194" y="3687682"/>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3CDCD9-07CD-6B43-9394-6E619BCF0889}"/>
              </a:ext>
            </a:extLst>
          </p:cNvPr>
          <p:cNvSpPr/>
          <p:nvPr/>
        </p:nvSpPr>
        <p:spPr>
          <a:xfrm>
            <a:off x="9781677" y="3549312"/>
            <a:ext cx="1308327"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person</a:t>
            </a:r>
          </a:p>
        </p:txBody>
      </p:sp>
      <p:sp>
        <p:nvSpPr>
          <p:cNvPr id="13" name="Rounded Rectangle 12">
            <a:extLst>
              <a:ext uri="{FF2B5EF4-FFF2-40B4-BE49-F238E27FC236}">
                <a16:creationId xmlns:a16="http://schemas.microsoft.com/office/drawing/2014/main" id="{53A1CEE6-0C56-9F4E-B104-8336622C94FC}"/>
              </a:ext>
            </a:extLst>
          </p:cNvPr>
          <p:cNvSpPr/>
          <p:nvPr/>
        </p:nvSpPr>
        <p:spPr>
          <a:xfrm>
            <a:off x="9297963" y="4121262"/>
            <a:ext cx="2342592"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politician</a:t>
            </a:r>
          </a:p>
        </p:txBody>
      </p:sp>
      <p:sp>
        <p:nvSpPr>
          <p:cNvPr id="6" name="Rounded Rectangular Callout 5">
            <a:extLst>
              <a:ext uri="{FF2B5EF4-FFF2-40B4-BE49-F238E27FC236}">
                <a16:creationId xmlns:a16="http://schemas.microsoft.com/office/drawing/2014/main" id="{12E7BA2C-00D5-734E-9BF8-98FEB9E50D96}"/>
              </a:ext>
            </a:extLst>
          </p:cNvPr>
          <p:cNvSpPr/>
          <p:nvPr/>
        </p:nvSpPr>
        <p:spPr>
          <a:xfrm>
            <a:off x="2654300" y="5596017"/>
            <a:ext cx="4203700" cy="895013"/>
          </a:xfrm>
          <a:prstGeom prst="wedgeRoundRectCallout">
            <a:avLst>
              <a:gd name="adj1" fmla="val -8714"/>
              <a:gd name="adj2" fmla="val -10096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Merriweather Sans" panose="02000503060000020004" pitchFamily="2" charset="77"/>
              </a:rPr>
              <a:t>Taxonomy is [indirectly] defined during the </a:t>
            </a:r>
            <a:r>
              <a:rPr lang="en-US" b="1" dirty="0">
                <a:latin typeface="Merriweather Sans" panose="02000503060000020004" pitchFamily="2" charset="77"/>
              </a:rPr>
              <a:t>training</a:t>
            </a:r>
            <a:r>
              <a:rPr lang="en-US" dirty="0">
                <a:latin typeface="Merriweather Sans" panose="02000503060000020004" pitchFamily="2" charset="77"/>
              </a:rPr>
              <a:t> time. </a:t>
            </a:r>
          </a:p>
        </p:txBody>
      </p:sp>
      <p:grpSp>
        <p:nvGrpSpPr>
          <p:cNvPr id="106" name="Group 105">
            <a:extLst>
              <a:ext uri="{FF2B5EF4-FFF2-40B4-BE49-F238E27FC236}">
                <a16:creationId xmlns:a16="http://schemas.microsoft.com/office/drawing/2014/main" id="{69B4F9C3-3B40-4545-A713-677A48DD1CD1}"/>
              </a:ext>
            </a:extLst>
          </p:cNvPr>
          <p:cNvGrpSpPr/>
          <p:nvPr/>
        </p:nvGrpSpPr>
        <p:grpSpPr>
          <a:xfrm>
            <a:off x="5632848" y="3341233"/>
            <a:ext cx="1326830" cy="1393914"/>
            <a:chOff x="5626949" y="3485616"/>
            <a:chExt cx="1326830" cy="1393914"/>
          </a:xfrm>
        </p:grpSpPr>
        <p:cxnSp>
          <p:nvCxnSpPr>
            <p:cNvPr id="100" name="Straight Connector 99">
              <a:extLst>
                <a:ext uri="{FF2B5EF4-FFF2-40B4-BE49-F238E27FC236}">
                  <a16:creationId xmlns:a16="http://schemas.microsoft.com/office/drawing/2014/main" id="{3E46C335-5417-4244-A735-ADADFD054298}"/>
                </a:ext>
              </a:extLst>
            </p:cNvPr>
            <p:cNvCxnSpPr>
              <a:cxnSpLocks/>
              <a:stCxn id="34" idx="0"/>
              <a:endCxn id="39"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4B425A6-5A75-9240-87EB-16C5D58CCC1E}"/>
                </a:ext>
              </a:extLst>
            </p:cNvPr>
            <p:cNvCxnSpPr>
              <a:cxnSpLocks/>
              <a:stCxn id="34" idx="0"/>
              <a:endCxn id="38"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714DB17-1276-054B-91A1-96DB044F97FC}"/>
                </a:ext>
              </a:extLst>
            </p:cNvPr>
            <p:cNvCxnSpPr>
              <a:cxnSpLocks/>
              <a:stCxn id="34" idx="7"/>
              <a:endCxn id="27"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E9386F-0693-434E-92E0-C1ED7F928447}"/>
                </a:ext>
              </a:extLst>
            </p:cNvPr>
            <p:cNvCxnSpPr>
              <a:cxnSpLocks/>
              <a:stCxn id="35" idx="4"/>
              <a:endCxn id="29"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451070-B84D-ED45-8FC9-BD9A97A65064}"/>
                </a:ext>
              </a:extLst>
            </p:cNvPr>
            <p:cNvCxnSpPr>
              <a:cxnSpLocks/>
              <a:stCxn id="33" idx="1"/>
              <a:endCxn id="28"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DC832C-375E-9E4F-8781-6FE86EC55DC4}"/>
                </a:ext>
              </a:extLst>
            </p:cNvPr>
            <p:cNvCxnSpPr>
              <a:cxnSpLocks/>
              <a:endCxn id="28"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BB76202-1851-6D48-9766-AE920ED47007}"/>
                </a:ext>
              </a:extLst>
            </p:cNvPr>
            <p:cNvCxnSpPr>
              <a:cxnSpLocks/>
              <a:stCxn id="34" idx="1"/>
              <a:endCxn id="29"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9717B9DE-52A1-A847-9762-43BB9D9FA488}"/>
                </a:ext>
              </a:extLst>
            </p:cNvPr>
            <p:cNvGrpSpPr/>
            <p:nvPr/>
          </p:nvGrpSpPr>
          <p:grpSpPr>
            <a:xfrm>
              <a:off x="5811307" y="3485616"/>
              <a:ext cx="953115" cy="271041"/>
              <a:chOff x="5628907" y="4877003"/>
              <a:chExt cx="953115" cy="271041"/>
            </a:xfrm>
          </p:grpSpPr>
          <p:sp>
            <p:nvSpPr>
              <p:cNvPr id="37" name="Rectangle 36">
                <a:extLst>
                  <a:ext uri="{FF2B5EF4-FFF2-40B4-BE49-F238E27FC236}">
                    <a16:creationId xmlns:a16="http://schemas.microsoft.com/office/drawing/2014/main" id="{FF6F6545-B47E-0346-BA64-E4726B557B80}"/>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81C9348-EDA1-FC40-9505-64D2AA445DEB}"/>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A68E678-CF8F-E24D-B73A-CAA957AEF728}"/>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D518EA46-4929-3448-8125-B31BAA9DFED5}"/>
                </a:ext>
              </a:extLst>
            </p:cNvPr>
            <p:cNvCxnSpPr>
              <a:stCxn id="33" idx="4"/>
              <a:endCxn id="27"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9312FB7-8455-A64E-9E9E-7D6016B9F482}"/>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E3A52EB-A3E8-CD4E-9C03-30F4C5DBE753}"/>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B3CD9FD5-191B-5848-874E-6334F3664978}"/>
                </a:ext>
              </a:extLst>
            </p:cNvPr>
            <p:cNvCxnSpPr>
              <a:cxnSpLocks/>
              <a:stCxn id="35" idx="7"/>
              <a:endCxn id="27"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E3693D-58FD-8847-B6C8-FF54AA10E1F3}"/>
                </a:ext>
              </a:extLst>
            </p:cNvPr>
            <p:cNvCxnSpPr>
              <a:cxnSpLocks/>
              <a:stCxn id="3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BFAA4A4-5039-7E49-A96A-DF0D3B7509C3}"/>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430C91E3-AB00-664B-A687-FC92ADE6F747}"/>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570CE-7984-A14E-95CB-8B882F5D4762}"/>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E824C209-280F-FB46-9B6C-05A38BE9E9A4}"/>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00343637-283A-3743-970E-A393BA51E0CB}"/>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651C2C0-AD63-AF49-9BB4-1B92B6ED9352}"/>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47B4CD34-5EF7-0743-BC92-472BE10129F8}"/>
                </a:ext>
              </a:extLst>
            </p:cNvPr>
            <p:cNvCxnSpPr>
              <a:cxnSpLocks/>
              <a:stCxn id="34" idx="4"/>
              <a:endCxn id="28"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6445ECC-7A2D-5F45-9C29-ECF39FA669DC}"/>
                </a:ext>
              </a:extLst>
            </p:cNvPr>
            <p:cNvCxnSpPr>
              <a:cxnSpLocks/>
              <a:stCxn id="35" idx="5"/>
              <a:endCxn id="39"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404CD7A-160A-B044-B750-550B91303CBD}"/>
                </a:ext>
              </a:extLst>
            </p:cNvPr>
            <p:cNvCxnSpPr>
              <a:cxnSpLocks/>
              <a:stCxn id="35" idx="1"/>
              <a:endCxn id="38"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37B5678-BCCB-A04D-9AB5-543301206655}"/>
                </a:ext>
              </a:extLst>
            </p:cNvPr>
            <p:cNvCxnSpPr>
              <a:cxnSpLocks/>
              <a:stCxn id="33" idx="7"/>
              <a:endCxn id="39"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4605F4-CCC0-8E4B-A353-BB661318A9F5}"/>
                </a:ext>
              </a:extLst>
            </p:cNvPr>
            <p:cNvCxnSpPr>
              <a:cxnSpLocks/>
              <a:stCxn id="33" idx="0"/>
              <a:endCxn id="38"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66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2" grpId="1" animBg="1"/>
      <p:bldP spid="13" grpId="0" animBg="1"/>
      <p:bldP spid="13" grpId="1" animBg="1"/>
      <p:bldP spid="6" grpId="0" animBg="1"/>
      <p:bldP spid="6"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a:xfrm>
            <a:off x="419100" y="1584325"/>
            <a:ext cx="11394948" cy="4458732"/>
          </a:xfrm>
        </p:spPr>
        <p:txBody>
          <a:bodyPr/>
          <a:lstStyle/>
          <a:p>
            <a:r>
              <a:rPr lang="en-US" sz="2000" b="1" dirty="0"/>
              <a:t>Input:</a:t>
            </a:r>
            <a:r>
              <a:rPr lang="en-US" sz="2000" dirty="0"/>
              <a:t> sentence, mention</a:t>
            </a:r>
          </a:p>
          <a:p>
            <a:r>
              <a:rPr lang="en-US" sz="2000" b="1" dirty="0"/>
              <a:t>Output:</a:t>
            </a:r>
            <a:r>
              <a:rPr lang="en-US" sz="2000" dirty="0"/>
              <a:t> a set of types</a:t>
            </a:r>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45</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lstStyle/>
          <a:p>
            <a:r>
              <a:rPr lang="en-US" dirty="0"/>
              <a:t>Zero-Shot Open Entity Typing </a:t>
            </a:r>
          </a:p>
        </p:txBody>
      </p:sp>
      <p:sp>
        <p:nvSpPr>
          <p:cNvPr id="5" name="Rounded Rectangle 4">
            <a:extLst>
              <a:ext uri="{FF2B5EF4-FFF2-40B4-BE49-F238E27FC236}">
                <a16:creationId xmlns:a16="http://schemas.microsoft.com/office/drawing/2014/main" id="{B574087F-E8E6-B249-8A1D-E74D6D26759A}"/>
              </a:ext>
            </a:extLst>
          </p:cNvPr>
          <p:cNvSpPr/>
          <p:nvPr/>
        </p:nvSpPr>
        <p:spPr>
          <a:xfrm>
            <a:off x="4531371" y="3010626"/>
            <a:ext cx="3584448" cy="2059410"/>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sp>
        <p:nvSpPr>
          <p:cNvPr id="10" name="Right Arrow 9">
            <a:extLst>
              <a:ext uri="{FF2B5EF4-FFF2-40B4-BE49-F238E27FC236}">
                <a16:creationId xmlns:a16="http://schemas.microsoft.com/office/drawing/2014/main" id="{009C87F4-4AA4-1C41-A85C-656B71BFE5E5}"/>
              </a:ext>
            </a:extLst>
          </p:cNvPr>
          <p:cNvSpPr/>
          <p:nvPr/>
        </p:nvSpPr>
        <p:spPr>
          <a:xfrm>
            <a:off x="3861655" y="36949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54E05D90-7ED2-7B4B-8EB0-E23356F64298}"/>
              </a:ext>
            </a:extLst>
          </p:cNvPr>
          <p:cNvSpPr/>
          <p:nvPr/>
        </p:nvSpPr>
        <p:spPr>
          <a:xfrm>
            <a:off x="8282051" y="368606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334C14C-DD27-094D-BCD3-627A70F39BC9}"/>
              </a:ext>
            </a:extLst>
          </p:cNvPr>
          <p:cNvGrpSpPr/>
          <p:nvPr/>
        </p:nvGrpSpPr>
        <p:grpSpPr>
          <a:xfrm>
            <a:off x="4778911" y="5109224"/>
            <a:ext cx="3165088" cy="1526191"/>
            <a:chOff x="4778911" y="5043909"/>
            <a:chExt cx="3165088" cy="1526191"/>
          </a:xfrm>
        </p:grpSpPr>
        <p:grpSp>
          <p:nvGrpSpPr>
            <p:cNvPr id="20" name="Group 19">
              <a:extLst>
                <a:ext uri="{FF2B5EF4-FFF2-40B4-BE49-F238E27FC236}">
                  <a16:creationId xmlns:a16="http://schemas.microsoft.com/office/drawing/2014/main" id="{5C48C6BC-D160-1545-AB98-64B65F5A3F83}"/>
                </a:ext>
              </a:extLst>
            </p:cNvPr>
            <p:cNvGrpSpPr/>
            <p:nvPr/>
          </p:nvGrpSpPr>
          <p:grpSpPr>
            <a:xfrm>
              <a:off x="4778911" y="5616477"/>
              <a:ext cx="3165088" cy="953623"/>
              <a:chOff x="474206" y="4500998"/>
              <a:chExt cx="3165088" cy="1000293"/>
            </a:xfrm>
          </p:grpSpPr>
          <p:sp>
            <p:nvSpPr>
              <p:cNvPr id="18" name="Rounded Rectangle 17">
                <a:extLst>
                  <a:ext uri="{FF2B5EF4-FFF2-40B4-BE49-F238E27FC236}">
                    <a16:creationId xmlns:a16="http://schemas.microsoft.com/office/drawing/2014/main" id="{9C90ECC2-7D98-1645-8BF4-D9C814724811}"/>
                  </a:ext>
                </a:extLst>
              </p:cNvPr>
              <p:cNvSpPr/>
              <p:nvPr/>
            </p:nvSpPr>
            <p:spPr>
              <a:xfrm>
                <a:off x="474206" y="4500998"/>
                <a:ext cx="3165088" cy="1000293"/>
              </a:xfrm>
              <a:prstGeom prst="roundRect">
                <a:avLst/>
              </a:prstGeom>
              <a:solidFill>
                <a:schemeClr val="accent6">
                  <a:lumMod val="20000"/>
                  <a:lumOff val="8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erriweather Sans" panose="02000503060000020004" pitchFamily="2" charset="77"/>
                </a:endParaRPr>
              </a:p>
              <a:p>
                <a:pPr algn="ctr"/>
                <a:endParaRPr lang="en-US" dirty="0">
                  <a:solidFill>
                    <a:schemeClr val="tx1"/>
                  </a:solidFill>
                  <a:latin typeface="Merriweather Sans" panose="02000503060000020004" pitchFamily="2" charset="77"/>
                </a:endParaRPr>
              </a:p>
            </p:txBody>
          </p:sp>
          <p:sp>
            <p:nvSpPr>
              <p:cNvPr id="14" name="Rounded Rectangle 13">
                <a:extLst>
                  <a:ext uri="{FF2B5EF4-FFF2-40B4-BE49-F238E27FC236}">
                    <a16:creationId xmlns:a16="http://schemas.microsoft.com/office/drawing/2014/main" id="{C300897D-831C-124D-8549-6D7D78CE0E76}"/>
                  </a:ext>
                </a:extLst>
              </p:cNvPr>
              <p:cNvSpPr/>
              <p:nvPr/>
            </p:nvSpPr>
            <p:spPr>
              <a:xfrm>
                <a:off x="1051961" y="4690387"/>
                <a:ext cx="922386" cy="275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person</a:t>
                </a:r>
              </a:p>
            </p:txBody>
          </p:sp>
          <p:sp>
            <p:nvSpPr>
              <p:cNvPr id="16" name="Rounded Rectangle 15">
                <a:extLst>
                  <a:ext uri="{FF2B5EF4-FFF2-40B4-BE49-F238E27FC236}">
                    <a16:creationId xmlns:a16="http://schemas.microsoft.com/office/drawing/2014/main" id="{35F73851-11B4-0E4E-830C-EF2CEBB2D3E6}"/>
                  </a:ext>
                </a:extLst>
              </p:cNvPr>
              <p:cNvSpPr/>
              <p:nvPr/>
            </p:nvSpPr>
            <p:spPr>
              <a:xfrm>
                <a:off x="2069036" y="4688761"/>
                <a:ext cx="1066766" cy="275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location</a:t>
                </a:r>
              </a:p>
            </p:txBody>
          </p:sp>
          <p:sp>
            <p:nvSpPr>
              <p:cNvPr id="17" name="Rounded Rectangle 16">
                <a:extLst>
                  <a:ext uri="{FF2B5EF4-FFF2-40B4-BE49-F238E27FC236}">
                    <a16:creationId xmlns:a16="http://schemas.microsoft.com/office/drawing/2014/main" id="{41734D9B-2748-3641-9F61-FC91F34C577B}"/>
                  </a:ext>
                </a:extLst>
              </p:cNvPr>
              <p:cNvSpPr/>
              <p:nvPr/>
            </p:nvSpPr>
            <p:spPr>
              <a:xfrm>
                <a:off x="1179964" y="5039519"/>
                <a:ext cx="1701322" cy="275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organization</a:t>
                </a:r>
              </a:p>
            </p:txBody>
          </p:sp>
        </p:grpSp>
        <p:sp>
          <p:nvSpPr>
            <p:cNvPr id="21" name="Right Arrow 20">
              <a:extLst>
                <a:ext uri="{FF2B5EF4-FFF2-40B4-BE49-F238E27FC236}">
                  <a16:creationId xmlns:a16="http://schemas.microsoft.com/office/drawing/2014/main" id="{4EFF896C-7CB1-C64F-90A5-AF8185AE74EE}"/>
                </a:ext>
              </a:extLst>
            </p:cNvPr>
            <p:cNvSpPr/>
            <p:nvPr/>
          </p:nvSpPr>
          <p:spPr>
            <a:xfrm rot="16200000">
              <a:off x="6042757" y="5049179"/>
              <a:ext cx="53740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ular Callout 23">
            <a:extLst>
              <a:ext uri="{FF2B5EF4-FFF2-40B4-BE49-F238E27FC236}">
                <a16:creationId xmlns:a16="http://schemas.microsoft.com/office/drawing/2014/main" id="{1281895D-8329-8E43-893F-89D58DC7FFBC}"/>
              </a:ext>
            </a:extLst>
          </p:cNvPr>
          <p:cNvSpPr/>
          <p:nvPr/>
        </p:nvSpPr>
        <p:spPr>
          <a:xfrm>
            <a:off x="8961075" y="5287245"/>
            <a:ext cx="2428623" cy="805478"/>
          </a:xfrm>
          <a:prstGeom prst="wedgeRectCallout">
            <a:avLst>
              <a:gd name="adj1" fmla="val -85633"/>
              <a:gd name="adj2" fmla="val 2855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Merriweather Sans" panose="02000503060000020004" pitchFamily="2" charset="77"/>
              </a:rPr>
              <a:t>Classifies into a </a:t>
            </a:r>
            <a:r>
              <a:rPr lang="en-US" b="1" dirty="0">
                <a:latin typeface="Merriweather Sans" panose="02000503060000020004" pitchFamily="2" charset="77"/>
              </a:rPr>
              <a:t>given taxonomy</a:t>
            </a:r>
          </a:p>
        </p:txBody>
      </p:sp>
      <p:sp>
        <p:nvSpPr>
          <p:cNvPr id="25" name="Rounded Rectangle 24">
            <a:extLst>
              <a:ext uri="{FF2B5EF4-FFF2-40B4-BE49-F238E27FC236}">
                <a16:creationId xmlns:a16="http://schemas.microsoft.com/office/drawing/2014/main" id="{80437207-1A0E-D840-BAAE-A6E8C8465E86}"/>
              </a:ext>
            </a:extLst>
          </p:cNvPr>
          <p:cNvSpPr/>
          <p:nvPr/>
        </p:nvSpPr>
        <p:spPr>
          <a:xfrm>
            <a:off x="240847" y="3278710"/>
            <a:ext cx="3505783" cy="1356244"/>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A former Democrat,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switched his party registration in 2001. </a:t>
            </a:r>
          </a:p>
        </p:txBody>
      </p:sp>
      <p:sp>
        <p:nvSpPr>
          <p:cNvPr id="9" name="Rectangle 8">
            <a:extLst>
              <a:ext uri="{FF2B5EF4-FFF2-40B4-BE49-F238E27FC236}">
                <a16:creationId xmlns:a16="http://schemas.microsoft.com/office/drawing/2014/main" id="{EF1AFAA6-E07A-C648-A7A4-3D2E56E5AA6A}"/>
              </a:ext>
            </a:extLst>
          </p:cNvPr>
          <p:cNvSpPr/>
          <p:nvPr/>
        </p:nvSpPr>
        <p:spPr>
          <a:xfrm>
            <a:off x="3778622" y="1694476"/>
            <a:ext cx="2714205" cy="400110"/>
          </a:xfrm>
          <a:prstGeom prst="rect">
            <a:avLst/>
          </a:prstGeom>
        </p:spPr>
        <p:txBody>
          <a:bodyPr wrap="none">
            <a:spAutoFit/>
          </a:bodyPr>
          <a:lstStyle/>
          <a:p>
            <a:r>
              <a:rPr lang="en-US" sz="2000" dirty="0">
                <a:latin typeface="Merriweather Sans" panose="02000503060000020004" pitchFamily="2" charset="77"/>
              </a:rPr>
              <a:t>, </a:t>
            </a:r>
            <a:r>
              <a:rPr lang="en-US" sz="2000" b="1" dirty="0">
                <a:solidFill>
                  <a:schemeClr val="accent6">
                    <a:lumMod val="75000"/>
                  </a:schemeClr>
                </a:solidFill>
                <a:latin typeface="Merriweather Sans" panose="02000503060000020004" pitchFamily="2" charset="77"/>
              </a:rPr>
              <a:t>target taxonomy</a:t>
            </a:r>
            <a:r>
              <a:rPr lang="en-US" sz="2000" dirty="0">
                <a:latin typeface="Merriweather Sans" panose="02000503060000020004" pitchFamily="2" charset="77"/>
              </a:rPr>
              <a:t>. </a:t>
            </a:r>
          </a:p>
        </p:txBody>
      </p:sp>
      <p:sp>
        <p:nvSpPr>
          <p:cNvPr id="22" name="Rounded Rectangle 21">
            <a:extLst>
              <a:ext uri="{FF2B5EF4-FFF2-40B4-BE49-F238E27FC236}">
                <a16:creationId xmlns:a16="http://schemas.microsoft.com/office/drawing/2014/main" id="{A717492C-C786-AD4E-B083-A7E93F05F26A}"/>
              </a:ext>
            </a:extLst>
          </p:cNvPr>
          <p:cNvSpPr/>
          <p:nvPr/>
        </p:nvSpPr>
        <p:spPr>
          <a:xfrm>
            <a:off x="9521222" y="3715884"/>
            <a:ext cx="1308327"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person</a:t>
            </a:r>
          </a:p>
        </p:txBody>
      </p:sp>
      <p:grpSp>
        <p:nvGrpSpPr>
          <p:cNvPr id="13" name="Group 12">
            <a:extLst>
              <a:ext uri="{FF2B5EF4-FFF2-40B4-BE49-F238E27FC236}">
                <a16:creationId xmlns:a16="http://schemas.microsoft.com/office/drawing/2014/main" id="{C763210D-63AF-B241-AD39-E994CEBD097F}"/>
              </a:ext>
            </a:extLst>
          </p:cNvPr>
          <p:cNvGrpSpPr/>
          <p:nvPr/>
        </p:nvGrpSpPr>
        <p:grpSpPr>
          <a:xfrm>
            <a:off x="4545426" y="3010626"/>
            <a:ext cx="3532069" cy="2050389"/>
            <a:chOff x="4545426" y="3010626"/>
            <a:chExt cx="3532069" cy="2050389"/>
          </a:xfrm>
        </p:grpSpPr>
        <p:pic>
          <p:nvPicPr>
            <p:cNvPr id="7" name="Picture 6">
              <a:extLst>
                <a:ext uri="{FF2B5EF4-FFF2-40B4-BE49-F238E27FC236}">
                  <a16:creationId xmlns:a16="http://schemas.microsoft.com/office/drawing/2014/main" id="{AF5B8C37-220C-C541-AB56-D5CE1B883E90}"/>
                </a:ext>
              </a:extLst>
            </p:cNvPr>
            <p:cNvPicPr>
              <a:picLocks noChangeAspect="1"/>
            </p:cNvPicPr>
            <p:nvPr/>
          </p:nvPicPr>
          <p:blipFill rotWithShape="1">
            <a:blip r:embed="rId3"/>
            <a:srcRect b="46126"/>
            <a:stretch/>
          </p:blipFill>
          <p:spPr>
            <a:xfrm>
              <a:off x="5483848" y="3724299"/>
              <a:ext cx="1755215" cy="1336716"/>
            </a:xfrm>
            <a:prstGeom prst="rect">
              <a:avLst/>
            </a:prstGeom>
          </p:spPr>
        </p:pic>
        <p:sp>
          <p:nvSpPr>
            <p:cNvPr id="12" name="Rectangle 11">
              <a:extLst>
                <a:ext uri="{FF2B5EF4-FFF2-40B4-BE49-F238E27FC236}">
                  <a16:creationId xmlns:a16="http://schemas.microsoft.com/office/drawing/2014/main" id="{F543AAC6-CD41-E04A-BF8E-840AD0D64B17}"/>
                </a:ext>
              </a:extLst>
            </p:cNvPr>
            <p:cNvSpPr/>
            <p:nvPr/>
          </p:nvSpPr>
          <p:spPr>
            <a:xfrm>
              <a:off x="4545426" y="3010626"/>
              <a:ext cx="3532069" cy="615553"/>
            </a:xfrm>
            <a:prstGeom prst="rect">
              <a:avLst/>
            </a:prstGeom>
          </p:spPr>
          <p:txBody>
            <a:bodyPr wrap="square">
              <a:spAutoFit/>
            </a:bodyPr>
            <a:lstStyle/>
            <a:p>
              <a:pPr algn="ctr"/>
              <a:r>
                <a:rPr lang="en-US" b="1" i="1" dirty="0">
                  <a:latin typeface="Merriweather Sans" panose="02000503060000020004" pitchFamily="2" charset="77"/>
                </a:rPr>
                <a:t>ZOE</a:t>
              </a:r>
              <a:r>
                <a:rPr lang="en-US" i="1" dirty="0">
                  <a:latin typeface="Merriweather Sans" panose="02000503060000020004" pitchFamily="2" charset="77"/>
                </a:rPr>
                <a:t> </a:t>
              </a:r>
              <a:br>
                <a:rPr lang="en-US" i="1" dirty="0">
                  <a:latin typeface="Merriweather Sans" panose="02000503060000020004" pitchFamily="2" charset="77"/>
                </a:rPr>
              </a:br>
              <a:r>
                <a:rPr lang="en-US" sz="1600" dirty="0">
                  <a:latin typeface="Merriweather Sans" panose="02000503060000020004" pitchFamily="2" charset="77"/>
                </a:rPr>
                <a:t>(</a:t>
              </a:r>
              <a:r>
                <a:rPr lang="en-US" sz="1600" u="sng" dirty="0">
                  <a:latin typeface="Merriweather Sans" panose="02000503060000020004" pitchFamily="2" charset="77"/>
                </a:rPr>
                <a:t>Z</a:t>
              </a:r>
              <a:r>
                <a:rPr lang="en-US" sz="1600" dirty="0">
                  <a:latin typeface="Merriweather Sans" panose="02000503060000020004" pitchFamily="2" charset="77"/>
                </a:rPr>
                <a:t>ero-shot </a:t>
              </a:r>
              <a:r>
                <a:rPr lang="en-US" sz="1600" u="sng" dirty="0">
                  <a:latin typeface="Merriweather Sans" panose="02000503060000020004" pitchFamily="2" charset="77"/>
                </a:rPr>
                <a:t>O</a:t>
              </a:r>
              <a:r>
                <a:rPr lang="en-US" sz="1600" dirty="0">
                  <a:latin typeface="Merriweather Sans" panose="02000503060000020004" pitchFamily="2" charset="77"/>
                </a:rPr>
                <a:t>pen </a:t>
              </a:r>
              <a:r>
                <a:rPr lang="en-US" sz="1600" u="sng" dirty="0">
                  <a:latin typeface="Merriweather Sans" panose="02000503060000020004" pitchFamily="2" charset="77"/>
                </a:rPr>
                <a:t>E</a:t>
              </a:r>
              <a:r>
                <a:rPr lang="en-US" sz="1600" dirty="0">
                  <a:latin typeface="Merriweather Sans" panose="02000503060000020004" pitchFamily="2" charset="77"/>
                </a:rPr>
                <a:t>ntity Typing)</a:t>
              </a:r>
            </a:p>
          </p:txBody>
        </p:sp>
      </p:grpSp>
      <p:sp>
        <p:nvSpPr>
          <p:cNvPr id="33" name="Rectangle 32">
            <a:extLst>
              <a:ext uri="{FF2B5EF4-FFF2-40B4-BE49-F238E27FC236}">
                <a16:creationId xmlns:a16="http://schemas.microsoft.com/office/drawing/2014/main" id="{A3FB7C72-701F-C34C-AD36-308322A4FC5B}"/>
              </a:ext>
            </a:extLst>
          </p:cNvPr>
          <p:cNvSpPr/>
          <p:nvPr/>
        </p:nvSpPr>
        <p:spPr>
          <a:xfrm>
            <a:off x="3158264" y="5809943"/>
            <a:ext cx="1620647" cy="646331"/>
          </a:xfrm>
          <a:prstGeom prst="rect">
            <a:avLst/>
          </a:prstGeom>
        </p:spPr>
        <p:txBody>
          <a:bodyPr wrap="square">
            <a:spAutoFit/>
          </a:bodyPr>
          <a:lstStyle/>
          <a:p>
            <a:pPr algn="ctr"/>
            <a:r>
              <a:rPr lang="en-US" dirty="0">
                <a:latin typeface="Merriweather Sans" panose="02000503060000020004" pitchFamily="2" charset="77"/>
              </a:rPr>
              <a:t>Target Taxonomy</a:t>
            </a:r>
          </a:p>
        </p:txBody>
      </p:sp>
      <p:sp>
        <p:nvSpPr>
          <p:cNvPr id="15" name="Rectangle 14">
            <a:extLst>
              <a:ext uri="{FF2B5EF4-FFF2-40B4-BE49-F238E27FC236}">
                <a16:creationId xmlns:a16="http://schemas.microsoft.com/office/drawing/2014/main" id="{25FC3E41-DD09-294E-A330-4C2874B26FD8}"/>
              </a:ext>
            </a:extLst>
          </p:cNvPr>
          <p:cNvSpPr/>
          <p:nvPr/>
        </p:nvSpPr>
        <p:spPr>
          <a:xfrm>
            <a:off x="3460060" y="2278644"/>
            <a:ext cx="5355953" cy="400110"/>
          </a:xfrm>
          <a:prstGeom prst="rect">
            <a:avLst/>
          </a:prstGeom>
        </p:spPr>
        <p:txBody>
          <a:bodyPr wrap="none">
            <a:spAutoFit/>
          </a:bodyPr>
          <a:lstStyle/>
          <a:p>
            <a:r>
              <a:rPr lang="en-US" sz="2000" dirty="0">
                <a:solidFill>
                  <a:schemeClr val="accent6">
                    <a:lumMod val="50000"/>
                  </a:schemeClr>
                </a:solidFill>
                <a:latin typeface="Merriweather Sans" panose="02000503060000020004" pitchFamily="2" charset="77"/>
              </a:rPr>
              <a:t>(according to the target type taxonomy)</a:t>
            </a:r>
            <a:r>
              <a:rPr lang="en-US" sz="2000" b="1" dirty="0">
                <a:latin typeface="Merriweather Sans" panose="02000503060000020004" pitchFamily="2" charset="77"/>
              </a:rPr>
              <a:t>. </a:t>
            </a:r>
            <a:endParaRPr lang="en-US" sz="2000" dirty="0">
              <a:latin typeface="Merriweather Sans" panose="02000503060000020004" pitchFamily="2" charset="77"/>
            </a:endParaRPr>
          </a:p>
        </p:txBody>
      </p:sp>
    </p:spTree>
    <p:extLst>
      <p:ext uri="{BB962C8B-B14F-4D97-AF65-F5344CB8AC3E}">
        <p14:creationId xmlns:p14="http://schemas.microsoft.com/office/powerpoint/2010/main" val="3709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p:bldP spid="22" grpId="0" animBg="1"/>
      <p:bldP spid="3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a:xfrm>
            <a:off x="419100" y="1584325"/>
            <a:ext cx="11394948" cy="4458732"/>
          </a:xfrm>
        </p:spPr>
        <p:txBody>
          <a:bodyPr/>
          <a:lstStyle/>
          <a:p>
            <a:r>
              <a:rPr lang="en-US" sz="2000" b="1" dirty="0"/>
              <a:t>Input:</a:t>
            </a:r>
            <a:r>
              <a:rPr lang="en-US" sz="2000" dirty="0"/>
              <a:t> sentence, mention, </a:t>
            </a:r>
            <a:r>
              <a:rPr lang="en-US" sz="2000" b="1" dirty="0">
                <a:solidFill>
                  <a:schemeClr val="accent6">
                    <a:lumMod val="75000"/>
                  </a:schemeClr>
                </a:solidFill>
              </a:rPr>
              <a:t>target taxonomy</a:t>
            </a:r>
            <a:r>
              <a:rPr lang="en-US" sz="2000" dirty="0"/>
              <a:t>. </a:t>
            </a:r>
          </a:p>
          <a:p>
            <a:r>
              <a:rPr lang="en-US" sz="2000" b="1" dirty="0"/>
              <a:t>Output:</a:t>
            </a:r>
            <a:r>
              <a:rPr lang="en-US" sz="2000" dirty="0"/>
              <a:t> a set of types </a:t>
            </a:r>
            <a:r>
              <a:rPr lang="en-US" sz="2000" dirty="0">
                <a:solidFill>
                  <a:schemeClr val="accent6">
                    <a:lumMod val="50000"/>
                  </a:schemeClr>
                </a:solidFill>
                <a:latin typeface="Merriweather Sans" panose="02000503060000020004" pitchFamily="2" charset="77"/>
              </a:rPr>
              <a:t>(according to the target type taxonomy)</a:t>
            </a:r>
            <a:r>
              <a:rPr lang="en-US" sz="2000" b="1" dirty="0">
                <a:latin typeface="Merriweather Sans" panose="02000503060000020004" pitchFamily="2" charset="77"/>
              </a:rPr>
              <a:t>. </a:t>
            </a:r>
            <a:endParaRPr lang="en-US" sz="2000" dirty="0">
              <a:latin typeface="Merriweather Sans" panose="02000503060000020004" pitchFamily="2" charset="77"/>
            </a:endParaRPr>
          </a:p>
          <a:p>
            <a:endParaRPr lang="en-US" sz="2000" dirty="0"/>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46</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lstStyle/>
          <a:p>
            <a:r>
              <a:rPr lang="en-US" dirty="0"/>
              <a:t>Zero-Shot Open Entity Typing </a:t>
            </a:r>
          </a:p>
        </p:txBody>
      </p:sp>
      <p:grpSp>
        <p:nvGrpSpPr>
          <p:cNvPr id="6" name="Group 5">
            <a:extLst>
              <a:ext uri="{FF2B5EF4-FFF2-40B4-BE49-F238E27FC236}">
                <a16:creationId xmlns:a16="http://schemas.microsoft.com/office/drawing/2014/main" id="{F1544921-037B-E142-9595-5F5D687D6307}"/>
              </a:ext>
            </a:extLst>
          </p:cNvPr>
          <p:cNvGrpSpPr/>
          <p:nvPr/>
        </p:nvGrpSpPr>
        <p:grpSpPr>
          <a:xfrm>
            <a:off x="2310843" y="5670007"/>
            <a:ext cx="6356638" cy="1118939"/>
            <a:chOff x="2310843" y="5670007"/>
            <a:chExt cx="6356638" cy="1118939"/>
          </a:xfrm>
        </p:grpSpPr>
        <p:sp>
          <p:nvSpPr>
            <p:cNvPr id="18" name="Rounded Rectangle 17">
              <a:extLst>
                <a:ext uri="{FF2B5EF4-FFF2-40B4-BE49-F238E27FC236}">
                  <a16:creationId xmlns:a16="http://schemas.microsoft.com/office/drawing/2014/main" id="{9C90ECC2-7D98-1645-8BF4-D9C814724811}"/>
                </a:ext>
              </a:extLst>
            </p:cNvPr>
            <p:cNvSpPr/>
            <p:nvPr/>
          </p:nvSpPr>
          <p:spPr>
            <a:xfrm>
              <a:off x="3863661" y="5670007"/>
              <a:ext cx="4803820" cy="1118939"/>
            </a:xfrm>
            <a:prstGeom prst="roundRect">
              <a:avLst/>
            </a:prstGeom>
            <a:solidFill>
              <a:schemeClr val="accent6">
                <a:lumMod val="20000"/>
                <a:lumOff val="80000"/>
              </a:schemeClr>
            </a:solid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erriweather Sans" panose="02000503060000020004" pitchFamily="2" charset="77"/>
              </a:endParaRPr>
            </a:p>
            <a:p>
              <a:pPr algn="ctr"/>
              <a:endParaRPr lang="en-US" dirty="0">
                <a:solidFill>
                  <a:schemeClr val="tx1"/>
                </a:solidFill>
                <a:latin typeface="Merriweather Sans" panose="02000503060000020004" pitchFamily="2" charset="77"/>
              </a:endParaRPr>
            </a:p>
            <a:p>
              <a:pPr algn="ctr"/>
              <a:endParaRPr lang="en-US" dirty="0">
                <a:solidFill>
                  <a:schemeClr val="tx1"/>
                </a:solidFill>
                <a:latin typeface="Merriweather Sans" panose="02000503060000020004" pitchFamily="2" charset="77"/>
              </a:endParaRPr>
            </a:p>
          </p:txBody>
        </p:sp>
        <p:sp>
          <p:nvSpPr>
            <p:cNvPr id="14" name="Rounded Rectangle 13">
              <a:extLst>
                <a:ext uri="{FF2B5EF4-FFF2-40B4-BE49-F238E27FC236}">
                  <a16:creationId xmlns:a16="http://schemas.microsoft.com/office/drawing/2014/main" id="{C300897D-831C-124D-8549-6D7D78CE0E76}"/>
                </a:ext>
              </a:extLst>
            </p:cNvPr>
            <p:cNvSpPr/>
            <p:nvPr/>
          </p:nvSpPr>
          <p:spPr>
            <a:xfrm>
              <a:off x="4054840" y="6391385"/>
              <a:ext cx="1188650"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politician</a:t>
              </a:r>
            </a:p>
          </p:txBody>
        </p:sp>
        <p:cxnSp>
          <p:nvCxnSpPr>
            <p:cNvPr id="15" name="Straight Arrow Connector 14">
              <a:extLst>
                <a:ext uri="{FF2B5EF4-FFF2-40B4-BE49-F238E27FC236}">
                  <a16:creationId xmlns:a16="http://schemas.microsoft.com/office/drawing/2014/main" id="{B5AD6790-F35C-314A-BA13-05051A79C5A1}"/>
                </a:ext>
              </a:extLst>
            </p:cNvPr>
            <p:cNvCxnSpPr>
              <a:cxnSpLocks/>
              <a:stCxn id="24" idx="0"/>
              <a:endCxn id="14" idx="0"/>
            </p:cNvCxnSpPr>
            <p:nvPr/>
          </p:nvCxnSpPr>
          <p:spPr>
            <a:xfrm flipH="1">
              <a:off x="4649165" y="5836060"/>
              <a:ext cx="645773" cy="555325"/>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3A9BEC-624C-6248-97EF-C0369AFC854A}"/>
                </a:ext>
              </a:extLst>
            </p:cNvPr>
            <p:cNvCxnSpPr>
              <a:cxnSpLocks/>
              <a:stCxn id="24" idx="0"/>
              <a:endCxn id="25" idx="0"/>
            </p:cNvCxnSpPr>
            <p:nvPr/>
          </p:nvCxnSpPr>
          <p:spPr>
            <a:xfrm>
              <a:off x="5294938" y="5836060"/>
              <a:ext cx="578612" cy="561627"/>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D689DAA-D350-5840-BE00-04C0E5D02BC4}"/>
                </a:ext>
              </a:extLst>
            </p:cNvPr>
            <p:cNvSpPr/>
            <p:nvPr/>
          </p:nvSpPr>
          <p:spPr>
            <a:xfrm>
              <a:off x="4747572" y="5836060"/>
              <a:ext cx="1094732"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person</a:t>
              </a:r>
            </a:p>
          </p:txBody>
        </p:sp>
        <p:cxnSp>
          <p:nvCxnSpPr>
            <p:cNvPr id="36" name="Straight Arrow Connector 35">
              <a:extLst>
                <a:ext uri="{FF2B5EF4-FFF2-40B4-BE49-F238E27FC236}">
                  <a16:creationId xmlns:a16="http://schemas.microsoft.com/office/drawing/2014/main" id="{9BC8EAAE-143B-8348-9407-0E69E0C902C0}"/>
                </a:ext>
              </a:extLst>
            </p:cNvPr>
            <p:cNvCxnSpPr>
              <a:cxnSpLocks/>
              <a:stCxn id="26" idx="0"/>
              <a:endCxn id="27" idx="0"/>
            </p:cNvCxnSpPr>
            <p:nvPr/>
          </p:nvCxnSpPr>
          <p:spPr>
            <a:xfrm flipH="1">
              <a:off x="6983526" y="5852727"/>
              <a:ext cx="584260" cy="539307"/>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C271E0-7A93-A44A-8D9B-293AF5B18F4C}"/>
                </a:ext>
              </a:extLst>
            </p:cNvPr>
            <p:cNvCxnSpPr>
              <a:cxnSpLocks/>
              <a:stCxn id="26" idx="0"/>
              <a:endCxn id="28" idx="0"/>
            </p:cNvCxnSpPr>
            <p:nvPr/>
          </p:nvCxnSpPr>
          <p:spPr>
            <a:xfrm>
              <a:off x="7567786" y="5852727"/>
              <a:ext cx="513481" cy="528983"/>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D22CC9DD-73DD-EB43-B60F-BBD686CA1352}"/>
                </a:ext>
              </a:extLst>
            </p:cNvPr>
            <p:cNvSpPr/>
            <p:nvPr/>
          </p:nvSpPr>
          <p:spPr>
            <a:xfrm>
              <a:off x="5445926" y="6397687"/>
              <a:ext cx="855247"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doctor</a:t>
              </a:r>
            </a:p>
          </p:txBody>
        </p:sp>
        <p:sp>
          <p:nvSpPr>
            <p:cNvPr id="26" name="Rounded Rectangle 25">
              <a:extLst>
                <a:ext uri="{FF2B5EF4-FFF2-40B4-BE49-F238E27FC236}">
                  <a16:creationId xmlns:a16="http://schemas.microsoft.com/office/drawing/2014/main" id="{C988CDB7-DD7A-0B45-88FC-6E28F0DF784D}"/>
                </a:ext>
              </a:extLst>
            </p:cNvPr>
            <p:cNvSpPr/>
            <p:nvPr/>
          </p:nvSpPr>
          <p:spPr>
            <a:xfrm>
              <a:off x="7140162" y="5852727"/>
              <a:ext cx="855247"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org</a:t>
              </a:r>
            </a:p>
          </p:txBody>
        </p:sp>
        <p:sp>
          <p:nvSpPr>
            <p:cNvPr id="27" name="Rounded Rectangle 26">
              <a:extLst>
                <a:ext uri="{FF2B5EF4-FFF2-40B4-BE49-F238E27FC236}">
                  <a16:creationId xmlns:a16="http://schemas.microsoft.com/office/drawing/2014/main" id="{B96A64A7-E777-D044-9C07-039B4D3BC7FF}"/>
                </a:ext>
              </a:extLst>
            </p:cNvPr>
            <p:cNvSpPr/>
            <p:nvPr/>
          </p:nvSpPr>
          <p:spPr>
            <a:xfrm>
              <a:off x="6447393" y="6392034"/>
              <a:ext cx="1072265"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hospital</a:t>
              </a:r>
            </a:p>
          </p:txBody>
        </p:sp>
        <p:sp>
          <p:nvSpPr>
            <p:cNvPr id="28" name="Rounded Rectangle 27">
              <a:extLst>
                <a:ext uri="{FF2B5EF4-FFF2-40B4-BE49-F238E27FC236}">
                  <a16:creationId xmlns:a16="http://schemas.microsoft.com/office/drawing/2014/main" id="{93F7C80E-CF8E-934D-852F-4A3F258F444E}"/>
                </a:ext>
              </a:extLst>
            </p:cNvPr>
            <p:cNvSpPr/>
            <p:nvPr/>
          </p:nvSpPr>
          <p:spPr>
            <a:xfrm>
              <a:off x="7653643" y="6381710"/>
              <a:ext cx="855247" cy="3017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noAutofit/>
            </a:bodyPr>
            <a:lstStyle/>
            <a:p>
              <a:pPr algn="ctr"/>
              <a:r>
                <a:rPr lang="en-US" sz="1600" dirty="0">
                  <a:latin typeface="Consolas" panose="020B0609020204030204" pitchFamily="49" charset="0"/>
                  <a:cs typeface="Consolas" panose="020B0609020204030204" pitchFamily="49" charset="0"/>
                </a:rPr>
                <a:t>hotel</a:t>
              </a:r>
            </a:p>
          </p:txBody>
        </p:sp>
        <p:sp>
          <p:nvSpPr>
            <p:cNvPr id="29" name="Rectangle 28">
              <a:extLst>
                <a:ext uri="{FF2B5EF4-FFF2-40B4-BE49-F238E27FC236}">
                  <a16:creationId xmlns:a16="http://schemas.microsoft.com/office/drawing/2014/main" id="{A1784F91-53F1-5F4B-909B-CBCC99D9B8FC}"/>
                </a:ext>
              </a:extLst>
            </p:cNvPr>
            <p:cNvSpPr/>
            <p:nvPr/>
          </p:nvSpPr>
          <p:spPr>
            <a:xfrm>
              <a:off x="2310843" y="5840291"/>
              <a:ext cx="1620647" cy="646331"/>
            </a:xfrm>
            <a:prstGeom prst="rect">
              <a:avLst/>
            </a:prstGeom>
          </p:spPr>
          <p:txBody>
            <a:bodyPr wrap="square">
              <a:spAutoFit/>
            </a:bodyPr>
            <a:lstStyle/>
            <a:p>
              <a:pPr algn="ctr"/>
              <a:r>
                <a:rPr lang="en-US" dirty="0">
                  <a:latin typeface="Merriweather Sans" panose="02000503060000020004" pitchFamily="2" charset="77"/>
                </a:rPr>
                <a:t>Target Taxonomy</a:t>
              </a:r>
            </a:p>
          </p:txBody>
        </p:sp>
      </p:grpSp>
      <p:sp>
        <p:nvSpPr>
          <p:cNvPr id="44" name="Rounded Rectangle 43">
            <a:extLst>
              <a:ext uri="{FF2B5EF4-FFF2-40B4-BE49-F238E27FC236}">
                <a16:creationId xmlns:a16="http://schemas.microsoft.com/office/drawing/2014/main" id="{9976A2CE-A0E4-0D4E-8DC6-87E3A4E02621}"/>
              </a:ext>
            </a:extLst>
          </p:cNvPr>
          <p:cNvSpPr/>
          <p:nvPr/>
        </p:nvSpPr>
        <p:spPr>
          <a:xfrm>
            <a:off x="240847" y="3278710"/>
            <a:ext cx="3505783" cy="1356244"/>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A former Democrat,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switched his party registration in 2001. </a:t>
            </a:r>
          </a:p>
        </p:txBody>
      </p:sp>
      <p:sp>
        <p:nvSpPr>
          <p:cNvPr id="45" name="Rounded Rectangle 44">
            <a:extLst>
              <a:ext uri="{FF2B5EF4-FFF2-40B4-BE49-F238E27FC236}">
                <a16:creationId xmlns:a16="http://schemas.microsoft.com/office/drawing/2014/main" id="{FA55C884-FDEB-9845-9B9C-A19F164785C2}"/>
              </a:ext>
            </a:extLst>
          </p:cNvPr>
          <p:cNvSpPr/>
          <p:nvPr/>
        </p:nvSpPr>
        <p:spPr>
          <a:xfrm>
            <a:off x="9781677" y="3510675"/>
            <a:ext cx="1308327"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person</a:t>
            </a:r>
          </a:p>
        </p:txBody>
      </p:sp>
      <p:sp>
        <p:nvSpPr>
          <p:cNvPr id="46" name="Rounded Rectangle 45">
            <a:extLst>
              <a:ext uri="{FF2B5EF4-FFF2-40B4-BE49-F238E27FC236}">
                <a16:creationId xmlns:a16="http://schemas.microsoft.com/office/drawing/2014/main" id="{10F131F5-D39C-FD40-85A6-FB569E17F2DF}"/>
              </a:ext>
            </a:extLst>
          </p:cNvPr>
          <p:cNvSpPr/>
          <p:nvPr/>
        </p:nvSpPr>
        <p:spPr>
          <a:xfrm>
            <a:off x="9297963" y="4082625"/>
            <a:ext cx="2342592" cy="42786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sz="2400" dirty="0">
                <a:latin typeface="Consolas" panose="020B0609020204030204" pitchFamily="49" charset="0"/>
                <a:cs typeface="Consolas" panose="020B0609020204030204" pitchFamily="49" charset="0"/>
              </a:rPr>
              <a:t>politician</a:t>
            </a:r>
          </a:p>
        </p:txBody>
      </p:sp>
      <p:sp>
        <p:nvSpPr>
          <p:cNvPr id="54" name="Rectangular Callout 53">
            <a:extLst>
              <a:ext uri="{FF2B5EF4-FFF2-40B4-BE49-F238E27FC236}">
                <a16:creationId xmlns:a16="http://schemas.microsoft.com/office/drawing/2014/main" id="{AA74BE59-DE68-8246-9167-E76F18F3315F}"/>
              </a:ext>
            </a:extLst>
          </p:cNvPr>
          <p:cNvSpPr/>
          <p:nvPr/>
        </p:nvSpPr>
        <p:spPr>
          <a:xfrm>
            <a:off x="8810370" y="5059955"/>
            <a:ext cx="3165669" cy="923988"/>
          </a:xfrm>
          <a:prstGeom prst="wedgeRectCallout">
            <a:avLst>
              <a:gd name="adj1" fmla="val -57178"/>
              <a:gd name="adj2" fmla="val -7394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Merriweather Sans" panose="02000503060000020004" pitchFamily="2" charset="77"/>
              </a:rPr>
              <a:t>Zero-shot: </a:t>
            </a:r>
            <a:br>
              <a:rPr lang="en-US" b="1" dirty="0">
                <a:latin typeface="Merriweather Sans" panose="02000503060000020004" pitchFamily="2" charset="77"/>
              </a:rPr>
            </a:br>
            <a:r>
              <a:rPr lang="en-US" dirty="0">
                <a:latin typeface="Merriweather Sans" panose="02000503060000020004" pitchFamily="2" charset="77"/>
              </a:rPr>
              <a:t>no taxonomy-specific supervision</a:t>
            </a:r>
          </a:p>
        </p:txBody>
      </p:sp>
      <p:sp>
        <p:nvSpPr>
          <p:cNvPr id="55" name="Rectangular Callout 54">
            <a:extLst>
              <a:ext uri="{FF2B5EF4-FFF2-40B4-BE49-F238E27FC236}">
                <a16:creationId xmlns:a16="http://schemas.microsoft.com/office/drawing/2014/main" id="{1B4C2034-7EF1-7044-B421-C9F4CD3E5223}"/>
              </a:ext>
            </a:extLst>
          </p:cNvPr>
          <p:cNvSpPr/>
          <p:nvPr/>
        </p:nvSpPr>
        <p:spPr>
          <a:xfrm>
            <a:off x="735398" y="4817325"/>
            <a:ext cx="2271983" cy="937824"/>
          </a:xfrm>
          <a:prstGeom prst="wedgeRectCallout">
            <a:avLst>
              <a:gd name="adj1" fmla="val 67348"/>
              <a:gd name="adj2" fmla="val 3883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Merriweather Sans" panose="02000503060000020004" pitchFamily="2" charset="77"/>
              </a:rPr>
              <a:t>Open: </a:t>
            </a:r>
            <a:br>
              <a:rPr lang="en-US" b="1" dirty="0">
                <a:latin typeface="Merriweather Sans" panose="02000503060000020004" pitchFamily="2" charset="77"/>
              </a:rPr>
            </a:br>
            <a:r>
              <a:rPr lang="en-US" dirty="0">
                <a:latin typeface="Merriweather Sans" panose="02000503060000020004" pitchFamily="2" charset="77"/>
              </a:rPr>
              <a:t>Classifies into a given taxonomy</a:t>
            </a:r>
          </a:p>
        </p:txBody>
      </p:sp>
      <p:sp>
        <p:nvSpPr>
          <p:cNvPr id="30" name="Rounded Rectangle 29">
            <a:extLst>
              <a:ext uri="{FF2B5EF4-FFF2-40B4-BE49-F238E27FC236}">
                <a16:creationId xmlns:a16="http://schemas.microsoft.com/office/drawing/2014/main" id="{E4746189-C280-B144-87F1-EAE8FC871D35}"/>
              </a:ext>
            </a:extLst>
          </p:cNvPr>
          <p:cNvSpPr/>
          <p:nvPr/>
        </p:nvSpPr>
        <p:spPr>
          <a:xfrm>
            <a:off x="4531371" y="3010626"/>
            <a:ext cx="3584448" cy="2059410"/>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sp>
        <p:nvSpPr>
          <p:cNvPr id="31" name="Right Arrow 30">
            <a:extLst>
              <a:ext uri="{FF2B5EF4-FFF2-40B4-BE49-F238E27FC236}">
                <a16:creationId xmlns:a16="http://schemas.microsoft.com/office/drawing/2014/main" id="{2152CADF-10B2-644D-AC85-A71386AECF55}"/>
              </a:ext>
            </a:extLst>
          </p:cNvPr>
          <p:cNvSpPr/>
          <p:nvPr/>
        </p:nvSpPr>
        <p:spPr>
          <a:xfrm>
            <a:off x="3861655" y="369490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1F6FAEBC-4499-1A46-A0D9-A92C23375E26}"/>
              </a:ext>
            </a:extLst>
          </p:cNvPr>
          <p:cNvSpPr/>
          <p:nvPr/>
        </p:nvSpPr>
        <p:spPr>
          <a:xfrm>
            <a:off x="8282051" y="3686066"/>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76C4837-F984-764A-BA64-D78D4361D144}"/>
              </a:ext>
            </a:extLst>
          </p:cNvPr>
          <p:cNvGrpSpPr/>
          <p:nvPr/>
        </p:nvGrpSpPr>
        <p:grpSpPr>
          <a:xfrm>
            <a:off x="4545426" y="3010626"/>
            <a:ext cx="3532069" cy="2050389"/>
            <a:chOff x="4545426" y="3010626"/>
            <a:chExt cx="3532069" cy="2050389"/>
          </a:xfrm>
        </p:grpSpPr>
        <p:pic>
          <p:nvPicPr>
            <p:cNvPr id="35" name="Picture 34">
              <a:extLst>
                <a:ext uri="{FF2B5EF4-FFF2-40B4-BE49-F238E27FC236}">
                  <a16:creationId xmlns:a16="http://schemas.microsoft.com/office/drawing/2014/main" id="{16F9EA18-3641-F040-8409-02ADC3322C9D}"/>
                </a:ext>
              </a:extLst>
            </p:cNvPr>
            <p:cNvPicPr>
              <a:picLocks noChangeAspect="1"/>
            </p:cNvPicPr>
            <p:nvPr/>
          </p:nvPicPr>
          <p:blipFill rotWithShape="1">
            <a:blip r:embed="rId2"/>
            <a:srcRect b="46126"/>
            <a:stretch/>
          </p:blipFill>
          <p:spPr>
            <a:xfrm>
              <a:off x="5483848" y="3724299"/>
              <a:ext cx="1755215" cy="1336716"/>
            </a:xfrm>
            <a:prstGeom prst="rect">
              <a:avLst/>
            </a:prstGeom>
          </p:spPr>
        </p:pic>
        <p:sp>
          <p:nvSpPr>
            <p:cNvPr id="37" name="Rectangle 36">
              <a:extLst>
                <a:ext uri="{FF2B5EF4-FFF2-40B4-BE49-F238E27FC236}">
                  <a16:creationId xmlns:a16="http://schemas.microsoft.com/office/drawing/2014/main" id="{3ACDEA7B-433F-1843-A397-EC6523495CD5}"/>
                </a:ext>
              </a:extLst>
            </p:cNvPr>
            <p:cNvSpPr/>
            <p:nvPr/>
          </p:nvSpPr>
          <p:spPr>
            <a:xfrm>
              <a:off x="4545426" y="3010626"/>
              <a:ext cx="3532069" cy="615553"/>
            </a:xfrm>
            <a:prstGeom prst="rect">
              <a:avLst/>
            </a:prstGeom>
          </p:spPr>
          <p:txBody>
            <a:bodyPr wrap="square">
              <a:spAutoFit/>
            </a:bodyPr>
            <a:lstStyle/>
            <a:p>
              <a:pPr algn="ctr"/>
              <a:r>
                <a:rPr lang="en-US" b="1" i="1" dirty="0">
                  <a:latin typeface="Merriweather Sans" panose="02000503060000020004" pitchFamily="2" charset="77"/>
                </a:rPr>
                <a:t>ZOE</a:t>
              </a:r>
              <a:r>
                <a:rPr lang="en-US" i="1" dirty="0">
                  <a:latin typeface="Merriweather Sans" panose="02000503060000020004" pitchFamily="2" charset="77"/>
                </a:rPr>
                <a:t> </a:t>
              </a:r>
              <a:br>
                <a:rPr lang="en-US" i="1" dirty="0">
                  <a:latin typeface="Merriweather Sans" panose="02000503060000020004" pitchFamily="2" charset="77"/>
                </a:rPr>
              </a:br>
              <a:r>
                <a:rPr lang="en-US" sz="1600" dirty="0">
                  <a:latin typeface="Merriweather Sans" panose="02000503060000020004" pitchFamily="2" charset="77"/>
                </a:rPr>
                <a:t>(</a:t>
              </a:r>
              <a:r>
                <a:rPr lang="en-US" sz="1600" u="sng" dirty="0">
                  <a:latin typeface="Merriweather Sans" panose="02000503060000020004" pitchFamily="2" charset="77"/>
                </a:rPr>
                <a:t>Z</a:t>
              </a:r>
              <a:r>
                <a:rPr lang="en-US" sz="1600" dirty="0">
                  <a:latin typeface="Merriweather Sans" panose="02000503060000020004" pitchFamily="2" charset="77"/>
                </a:rPr>
                <a:t>ero-shot </a:t>
              </a:r>
              <a:r>
                <a:rPr lang="en-US" sz="1600" u="sng" dirty="0">
                  <a:latin typeface="Merriweather Sans" panose="02000503060000020004" pitchFamily="2" charset="77"/>
                </a:rPr>
                <a:t>O</a:t>
              </a:r>
              <a:r>
                <a:rPr lang="en-US" sz="1600" dirty="0">
                  <a:latin typeface="Merriweather Sans" panose="02000503060000020004" pitchFamily="2" charset="77"/>
                </a:rPr>
                <a:t>pen </a:t>
              </a:r>
              <a:r>
                <a:rPr lang="en-US" sz="1600" u="sng" dirty="0">
                  <a:latin typeface="Merriweather Sans" panose="02000503060000020004" pitchFamily="2" charset="77"/>
                </a:rPr>
                <a:t>E</a:t>
              </a:r>
              <a:r>
                <a:rPr lang="en-US" sz="1600" dirty="0">
                  <a:latin typeface="Merriweather Sans" panose="02000503060000020004" pitchFamily="2" charset="77"/>
                </a:rPr>
                <a:t>ntity Typing)</a:t>
              </a:r>
            </a:p>
          </p:txBody>
        </p:sp>
      </p:grpSp>
      <p:sp>
        <p:nvSpPr>
          <p:cNvPr id="38" name="Right Arrow 37">
            <a:extLst>
              <a:ext uri="{FF2B5EF4-FFF2-40B4-BE49-F238E27FC236}">
                <a16:creationId xmlns:a16="http://schemas.microsoft.com/office/drawing/2014/main" id="{D8A8DB4F-8E66-B64E-AB78-346C14AC6507}"/>
              </a:ext>
            </a:extLst>
          </p:cNvPr>
          <p:cNvSpPr/>
          <p:nvPr/>
        </p:nvSpPr>
        <p:spPr>
          <a:xfrm rot="16200000">
            <a:off x="6042757" y="5104555"/>
            <a:ext cx="53740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7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4" grpId="0" animBg="1"/>
      <p:bldP spid="5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F8C35-3AB8-5540-B2D0-66F59241D981}"/>
              </a:ext>
            </a:extLst>
          </p:cNvPr>
          <p:cNvSpPr>
            <a:spLocks noGrp="1"/>
          </p:cNvSpPr>
          <p:nvPr>
            <p:ph idx="1"/>
          </p:nvPr>
        </p:nvSpPr>
        <p:spPr>
          <a:xfrm>
            <a:off x="419100" y="1584325"/>
            <a:ext cx="10231728" cy="1249027"/>
          </a:xfrm>
        </p:spPr>
        <p:txBody>
          <a:bodyPr/>
          <a:lstStyle/>
          <a:p>
            <a:r>
              <a:rPr lang="en-US" dirty="0"/>
              <a:t>“Type” as conceptual container binding entities together. </a:t>
            </a:r>
          </a:p>
          <a:p>
            <a:endParaRPr lang="en-US" dirty="0"/>
          </a:p>
          <a:p>
            <a:endParaRPr lang="en-US" dirty="0"/>
          </a:p>
        </p:txBody>
      </p:sp>
      <p:sp>
        <p:nvSpPr>
          <p:cNvPr id="3" name="Slide Number Placeholder 2">
            <a:extLst>
              <a:ext uri="{FF2B5EF4-FFF2-40B4-BE49-F238E27FC236}">
                <a16:creationId xmlns:a16="http://schemas.microsoft.com/office/drawing/2014/main" id="{B68BF88A-55B9-E847-BD40-415FFA3339AD}"/>
              </a:ext>
            </a:extLst>
          </p:cNvPr>
          <p:cNvSpPr>
            <a:spLocks noGrp="1"/>
          </p:cNvSpPr>
          <p:nvPr>
            <p:ph type="sldNum" sz="quarter" idx="12"/>
          </p:nvPr>
        </p:nvSpPr>
        <p:spPr/>
        <p:txBody>
          <a:bodyPr/>
          <a:lstStyle/>
          <a:p>
            <a:fld id="{86B4B35C-345F-9846-8E6A-29269C850829}" type="slidenum">
              <a:rPr lang="en-US" smtClean="0"/>
              <a:pPr/>
              <a:t>47</a:t>
            </a:fld>
            <a:endParaRPr lang="en-US"/>
          </a:p>
        </p:txBody>
      </p:sp>
      <p:sp>
        <p:nvSpPr>
          <p:cNvPr id="4" name="Title 3">
            <a:extLst>
              <a:ext uri="{FF2B5EF4-FFF2-40B4-BE49-F238E27FC236}">
                <a16:creationId xmlns:a16="http://schemas.microsoft.com/office/drawing/2014/main" id="{3635ED91-F7D5-AE4F-A9DE-D76A98ECA7E8}"/>
              </a:ext>
            </a:extLst>
          </p:cNvPr>
          <p:cNvSpPr>
            <a:spLocks noGrp="1"/>
          </p:cNvSpPr>
          <p:nvPr>
            <p:ph type="title"/>
          </p:nvPr>
        </p:nvSpPr>
        <p:spPr/>
        <p:txBody>
          <a:bodyPr/>
          <a:lstStyle/>
          <a:p>
            <a:r>
              <a:rPr lang="en-US" dirty="0"/>
              <a:t>ZOE: Type-Compatible Grounding</a:t>
            </a:r>
          </a:p>
        </p:txBody>
      </p:sp>
      <p:sp>
        <p:nvSpPr>
          <p:cNvPr id="35" name="Rounded Rectangle 34">
            <a:extLst>
              <a:ext uri="{FF2B5EF4-FFF2-40B4-BE49-F238E27FC236}">
                <a16:creationId xmlns:a16="http://schemas.microsoft.com/office/drawing/2014/main" id="{6B445763-7AEC-F644-9BC3-B3AC5292D019}"/>
              </a:ext>
            </a:extLst>
          </p:cNvPr>
          <p:cNvSpPr/>
          <p:nvPr/>
        </p:nvSpPr>
        <p:spPr>
          <a:xfrm>
            <a:off x="1044580" y="2597691"/>
            <a:ext cx="4889631" cy="745939"/>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A former Democrat,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switched his party registration in 2001. </a:t>
            </a:r>
          </a:p>
        </p:txBody>
      </p:sp>
      <p:sp>
        <p:nvSpPr>
          <p:cNvPr id="37" name="Rounded Rectangle 36">
            <a:extLst>
              <a:ext uri="{FF2B5EF4-FFF2-40B4-BE49-F238E27FC236}">
                <a16:creationId xmlns:a16="http://schemas.microsoft.com/office/drawing/2014/main" id="{9B301862-F728-1A4C-A19E-CC22959D0CF8}"/>
              </a:ext>
            </a:extLst>
          </p:cNvPr>
          <p:cNvSpPr/>
          <p:nvPr/>
        </p:nvSpPr>
        <p:spPr>
          <a:xfrm>
            <a:off x="1011944" y="4334889"/>
            <a:ext cx="4980301" cy="146901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000" b="1" dirty="0">
                <a:latin typeface="Merriweather Sans" panose="02000503060000020004" pitchFamily="2" charset="77"/>
              </a:rPr>
              <a:t>Key idea: </a:t>
            </a:r>
            <a:r>
              <a:rPr lang="en-US" sz="2000" dirty="0">
                <a:latin typeface="Merriweather Sans" panose="02000503060000020004" pitchFamily="2" charset="77"/>
              </a:rPr>
              <a:t>Determine the </a:t>
            </a:r>
            <a:r>
              <a:rPr lang="en-US" sz="2000" b="1" dirty="0">
                <a:solidFill>
                  <a:srgbClr val="0000FF"/>
                </a:solidFill>
                <a:latin typeface="Merriweather Sans" panose="02000503060000020004" pitchFamily="2" charset="77"/>
              </a:rPr>
              <a:t>type</a:t>
            </a:r>
            <a:r>
              <a:rPr lang="en-US" sz="2000" dirty="0">
                <a:latin typeface="Merriweather Sans" panose="02000503060000020004" pitchFamily="2" charset="77"/>
              </a:rPr>
              <a:t> of an input mention by finding entities in the </a:t>
            </a:r>
            <a:r>
              <a:rPr lang="en-US" sz="2000" b="1" dirty="0">
                <a:solidFill>
                  <a:srgbClr val="0000FF"/>
                </a:solidFill>
                <a:latin typeface="Merriweather Sans" panose="02000503060000020004" pitchFamily="2" charset="77"/>
              </a:rPr>
              <a:t>type defining set </a:t>
            </a:r>
            <a:r>
              <a:rPr lang="en-US" sz="2000" dirty="0">
                <a:latin typeface="Merriweather Sans" panose="02000503060000020004" pitchFamily="2" charset="77"/>
              </a:rPr>
              <a:t>that share a similar context</a:t>
            </a:r>
          </a:p>
        </p:txBody>
      </p:sp>
      <p:sp>
        <p:nvSpPr>
          <p:cNvPr id="38" name="Rounded Rectangle 37">
            <a:extLst>
              <a:ext uri="{FF2B5EF4-FFF2-40B4-BE49-F238E27FC236}">
                <a16:creationId xmlns:a16="http://schemas.microsoft.com/office/drawing/2014/main" id="{2F8E41C8-44E1-E544-83A1-25B4E0725C4E}"/>
              </a:ext>
            </a:extLst>
          </p:cNvPr>
          <p:cNvSpPr/>
          <p:nvPr/>
        </p:nvSpPr>
        <p:spPr>
          <a:xfrm>
            <a:off x="7160654" y="2632515"/>
            <a:ext cx="3889421" cy="1561173"/>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politician</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39" name="Rounded Rectangle 38">
            <a:extLst>
              <a:ext uri="{FF2B5EF4-FFF2-40B4-BE49-F238E27FC236}">
                <a16:creationId xmlns:a16="http://schemas.microsoft.com/office/drawing/2014/main" id="{11DE0DFA-30BB-F14F-B5DE-ECFFB87A14AB}"/>
              </a:ext>
            </a:extLst>
          </p:cNvPr>
          <p:cNvSpPr/>
          <p:nvPr/>
        </p:nvSpPr>
        <p:spPr>
          <a:xfrm>
            <a:off x="7160654" y="4516343"/>
            <a:ext cx="3889421" cy="1561174"/>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company</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40" name="Rounded Rectangle 39">
            <a:extLst>
              <a:ext uri="{FF2B5EF4-FFF2-40B4-BE49-F238E27FC236}">
                <a16:creationId xmlns:a16="http://schemas.microsoft.com/office/drawing/2014/main" id="{AD8C6D6D-050D-7F43-A172-6D3CD0DACE8D}"/>
              </a:ext>
            </a:extLst>
          </p:cNvPr>
          <p:cNvSpPr/>
          <p:nvPr/>
        </p:nvSpPr>
        <p:spPr>
          <a:xfrm>
            <a:off x="7371009" y="3284112"/>
            <a:ext cx="1804701"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Richard Nixon</a:t>
            </a:r>
            <a:endParaRPr lang="en-US" sz="1600" i="1" dirty="0">
              <a:latin typeface="Merriweather Sans" panose="02000503060000020004" pitchFamily="2" charset="77"/>
            </a:endParaRPr>
          </a:p>
        </p:txBody>
      </p:sp>
      <p:sp>
        <p:nvSpPr>
          <p:cNvPr id="41" name="Rounded Rectangle 40">
            <a:extLst>
              <a:ext uri="{FF2B5EF4-FFF2-40B4-BE49-F238E27FC236}">
                <a16:creationId xmlns:a16="http://schemas.microsoft.com/office/drawing/2014/main" id="{51FCB696-3662-9841-B307-55B8FF3091B1}"/>
              </a:ext>
            </a:extLst>
          </p:cNvPr>
          <p:cNvSpPr/>
          <p:nvPr/>
        </p:nvSpPr>
        <p:spPr>
          <a:xfrm>
            <a:off x="9304499" y="3742925"/>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Boris Johnson</a:t>
            </a:r>
            <a:endParaRPr lang="en-US" sz="1600" i="1" dirty="0">
              <a:latin typeface="Merriweather Sans" panose="02000503060000020004" pitchFamily="2" charset="77"/>
            </a:endParaRPr>
          </a:p>
        </p:txBody>
      </p:sp>
      <p:sp>
        <p:nvSpPr>
          <p:cNvPr id="42" name="Rounded Rectangle 41">
            <a:extLst>
              <a:ext uri="{FF2B5EF4-FFF2-40B4-BE49-F238E27FC236}">
                <a16:creationId xmlns:a16="http://schemas.microsoft.com/office/drawing/2014/main" id="{6203FCB5-F4D7-9446-9E71-04EF56C7B5FE}"/>
              </a:ext>
            </a:extLst>
          </p:cNvPr>
          <p:cNvSpPr/>
          <p:nvPr/>
        </p:nvSpPr>
        <p:spPr>
          <a:xfrm>
            <a:off x="9304499" y="3253751"/>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Bill Clinton</a:t>
            </a:r>
            <a:endParaRPr lang="en-US" sz="1600" i="1" dirty="0">
              <a:latin typeface="Merriweather Sans" panose="02000503060000020004" pitchFamily="2" charset="77"/>
            </a:endParaRPr>
          </a:p>
        </p:txBody>
      </p:sp>
      <p:sp>
        <p:nvSpPr>
          <p:cNvPr id="43" name="Rounded Rectangle 42">
            <a:extLst>
              <a:ext uri="{FF2B5EF4-FFF2-40B4-BE49-F238E27FC236}">
                <a16:creationId xmlns:a16="http://schemas.microsoft.com/office/drawing/2014/main" id="{66881DBB-15B7-AA41-B56C-99AEC81DE44F}"/>
              </a:ext>
            </a:extLst>
          </p:cNvPr>
          <p:cNvSpPr/>
          <p:nvPr/>
        </p:nvSpPr>
        <p:spPr>
          <a:xfrm>
            <a:off x="7371009" y="3742925"/>
            <a:ext cx="1828801" cy="374571"/>
          </a:xfrm>
          <a:prstGeom prst="roundRect">
            <a:avLst/>
          </a:prstGeom>
          <a:solidFill>
            <a:srgbClr val="FFEA00">
              <a:alpha val="33725"/>
            </a:srgbClr>
          </a:solidFill>
        </p:spPr>
        <p:txBody>
          <a:bodyPr wrap="square" lIns="0" rIns="0">
            <a:spAutoFit/>
          </a:bodyPr>
          <a:lstStyle/>
          <a:p>
            <a:pPr algn="ctr"/>
            <a:r>
              <a:rPr lang="en-US" sz="1600" b="1" i="1" dirty="0">
                <a:solidFill>
                  <a:srgbClr val="C00000"/>
                </a:solidFill>
                <a:latin typeface="Merriweather Sans" panose="02000503060000020004" pitchFamily="2" charset="77"/>
              </a:rPr>
              <a:t>Elizabeth Warren</a:t>
            </a:r>
            <a:endParaRPr lang="en-US" sz="1600" i="1" dirty="0">
              <a:latin typeface="Merriweather Sans" panose="02000503060000020004" pitchFamily="2" charset="77"/>
            </a:endParaRPr>
          </a:p>
        </p:txBody>
      </p:sp>
      <p:sp>
        <p:nvSpPr>
          <p:cNvPr id="44" name="Rounded Rectangle 43">
            <a:extLst>
              <a:ext uri="{FF2B5EF4-FFF2-40B4-BE49-F238E27FC236}">
                <a16:creationId xmlns:a16="http://schemas.microsoft.com/office/drawing/2014/main" id="{C741E895-EC08-614E-A429-DEAC8F11BCE8}"/>
              </a:ext>
            </a:extLst>
          </p:cNvPr>
          <p:cNvSpPr/>
          <p:nvPr/>
        </p:nvSpPr>
        <p:spPr>
          <a:xfrm>
            <a:off x="7256755"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Lehman Brothers</a:t>
            </a:r>
            <a:endParaRPr lang="en-US" sz="1550" i="1" dirty="0">
              <a:latin typeface="Merriweather Sans" panose="02000503060000020004" pitchFamily="2" charset="77"/>
            </a:endParaRPr>
          </a:p>
        </p:txBody>
      </p:sp>
      <p:sp>
        <p:nvSpPr>
          <p:cNvPr id="45" name="Rounded Rectangle 44">
            <a:extLst>
              <a:ext uri="{FF2B5EF4-FFF2-40B4-BE49-F238E27FC236}">
                <a16:creationId xmlns:a16="http://schemas.microsoft.com/office/drawing/2014/main" id="{EDFB92A9-2AA2-EE4D-8B7F-CC4F36BCCEC0}"/>
              </a:ext>
            </a:extLst>
          </p:cNvPr>
          <p:cNvSpPr/>
          <p:nvPr/>
        </p:nvSpPr>
        <p:spPr>
          <a:xfrm>
            <a:off x="9144160"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Reuters</a:t>
            </a:r>
            <a:endParaRPr lang="en-US" sz="1550" i="1" dirty="0">
              <a:latin typeface="Merriweather Sans" panose="02000503060000020004" pitchFamily="2" charset="77"/>
            </a:endParaRPr>
          </a:p>
        </p:txBody>
      </p:sp>
      <p:sp>
        <p:nvSpPr>
          <p:cNvPr id="46" name="Rounded Rectangle 45">
            <a:extLst>
              <a:ext uri="{FF2B5EF4-FFF2-40B4-BE49-F238E27FC236}">
                <a16:creationId xmlns:a16="http://schemas.microsoft.com/office/drawing/2014/main" id="{59A11333-55DB-DD43-828E-85C5161E2E6F}"/>
              </a:ext>
            </a:extLst>
          </p:cNvPr>
          <p:cNvSpPr/>
          <p:nvPr/>
        </p:nvSpPr>
        <p:spPr>
          <a:xfrm>
            <a:off x="7256755" y="560412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CNN</a:t>
            </a:r>
            <a:endParaRPr lang="en-US" sz="1550" i="1" dirty="0">
              <a:latin typeface="Merriweather Sans" panose="02000503060000020004" pitchFamily="2" charset="77"/>
            </a:endParaRPr>
          </a:p>
        </p:txBody>
      </p:sp>
      <p:sp>
        <p:nvSpPr>
          <p:cNvPr id="47" name="Rounded Rectangle 46">
            <a:extLst>
              <a:ext uri="{FF2B5EF4-FFF2-40B4-BE49-F238E27FC236}">
                <a16:creationId xmlns:a16="http://schemas.microsoft.com/office/drawing/2014/main" id="{47012AAD-4113-A44B-958A-6582AE078D27}"/>
              </a:ext>
            </a:extLst>
          </p:cNvPr>
          <p:cNvSpPr/>
          <p:nvPr/>
        </p:nvSpPr>
        <p:spPr>
          <a:xfrm>
            <a:off x="9144160" y="560412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Google</a:t>
            </a:r>
            <a:endParaRPr lang="en-US" sz="1550" i="1" dirty="0">
              <a:latin typeface="Merriweather Sans" panose="02000503060000020004" pitchFamily="2" charset="77"/>
            </a:endParaRPr>
          </a:p>
        </p:txBody>
      </p:sp>
    </p:spTree>
    <p:extLst>
      <p:ext uri="{BB962C8B-B14F-4D97-AF65-F5344CB8AC3E}">
        <p14:creationId xmlns:p14="http://schemas.microsoft.com/office/powerpoint/2010/main" val="188886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F8C35-3AB8-5540-B2D0-66F59241D981}"/>
              </a:ext>
            </a:extLst>
          </p:cNvPr>
          <p:cNvSpPr>
            <a:spLocks noGrp="1"/>
          </p:cNvSpPr>
          <p:nvPr>
            <p:ph idx="1"/>
          </p:nvPr>
        </p:nvSpPr>
        <p:spPr/>
        <p:txBody>
          <a:bodyPr/>
          <a:lstStyle/>
          <a:p>
            <a:r>
              <a:rPr lang="en-US" dirty="0"/>
              <a:t>“Type” as conceptual container binding entities together. </a:t>
            </a:r>
          </a:p>
          <a:p>
            <a:endParaRPr lang="en-US" dirty="0"/>
          </a:p>
          <a:p>
            <a:endParaRPr lang="en-US" dirty="0"/>
          </a:p>
        </p:txBody>
      </p:sp>
      <p:sp>
        <p:nvSpPr>
          <p:cNvPr id="3" name="Slide Number Placeholder 2">
            <a:extLst>
              <a:ext uri="{FF2B5EF4-FFF2-40B4-BE49-F238E27FC236}">
                <a16:creationId xmlns:a16="http://schemas.microsoft.com/office/drawing/2014/main" id="{B68BF88A-55B9-E847-BD40-415FFA3339AD}"/>
              </a:ext>
            </a:extLst>
          </p:cNvPr>
          <p:cNvSpPr>
            <a:spLocks noGrp="1"/>
          </p:cNvSpPr>
          <p:nvPr>
            <p:ph type="sldNum" sz="quarter" idx="12"/>
          </p:nvPr>
        </p:nvSpPr>
        <p:spPr/>
        <p:txBody>
          <a:bodyPr/>
          <a:lstStyle/>
          <a:p>
            <a:fld id="{86B4B35C-345F-9846-8E6A-29269C850829}" type="slidenum">
              <a:rPr lang="en-US" smtClean="0"/>
              <a:pPr/>
              <a:t>48</a:t>
            </a:fld>
            <a:endParaRPr lang="en-US"/>
          </a:p>
        </p:txBody>
      </p:sp>
      <p:sp>
        <p:nvSpPr>
          <p:cNvPr id="4" name="Title 3">
            <a:extLst>
              <a:ext uri="{FF2B5EF4-FFF2-40B4-BE49-F238E27FC236}">
                <a16:creationId xmlns:a16="http://schemas.microsoft.com/office/drawing/2014/main" id="{3635ED91-F7D5-AE4F-A9DE-D76A98ECA7E8}"/>
              </a:ext>
            </a:extLst>
          </p:cNvPr>
          <p:cNvSpPr>
            <a:spLocks noGrp="1"/>
          </p:cNvSpPr>
          <p:nvPr>
            <p:ph type="title"/>
          </p:nvPr>
        </p:nvSpPr>
        <p:spPr/>
        <p:txBody>
          <a:bodyPr/>
          <a:lstStyle/>
          <a:p>
            <a:r>
              <a:rPr lang="en-US" dirty="0"/>
              <a:t>ZOE: Type-Compatible Grounding</a:t>
            </a:r>
          </a:p>
        </p:txBody>
      </p:sp>
      <p:sp>
        <p:nvSpPr>
          <p:cNvPr id="20" name="Rounded Rectangle 19">
            <a:extLst>
              <a:ext uri="{FF2B5EF4-FFF2-40B4-BE49-F238E27FC236}">
                <a16:creationId xmlns:a16="http://schemas.microsoft.com/office/drawing/2014/main" id="{C35821CB-0382-5A49-912F-468DF9561DF4}"/>
              </a:ext>
            </a:extLst>
          </p:cNvPr>
          <p:cNvSpPr/>
          <p:nvPr/>
        </p:nvSpPr>
        <p:spPr>
          <a:xfrm>
            <a:off x="7160654" y="2632515"/>
            <a:ext cx="3889421" cy="1561173"/>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politician</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53A0058E-C5BC-3945-8961-F302A72FF1F5}"/>
              </a:ext>
            </a:extLst>
          </p:cNvPr>
          <p:cNvSpPr/>
          <p:nvPr/>
        </p:nvSpPr>
        <p:spPr>
          <a:xfrm>
            <a:off x="7160654" y="4516343"/>
            <a:ext cx="3889421" cy="1561174"/>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company</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846F9FE-E9FE-FE4C-8510-29CFA4772DA4}"/>
              </a:ext>
            </a:extLst>
          </p:cNvPr>
          <p:cNvSpPr/>
          <p:nvPr/>
        </p:nvSpPr>
        <p:spPr>
          <a:xfrm>
            <a:off x="7371009" y="3284112"/>
            <a:ext cx="1804701"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Richard Nixon</a:t>
            </a:r>
            <a:endParaRPr lang="en-US" sz="1600" i="1" dirty="0">
              <a:latin typeface="Merriweather Sans" panose="02000503060000020004" pitchFamily="2" charset="77"/>
            </a:endParaRPr>
          </a:p>
        </p:txBody>
      </p:sp>
      <p:sp>
        <p:nvSpPr>
          <p:cNvPr id="23" name="Rounded Rectangle 22">
            <a:extLst>
              <a:ext uri="{FF2B5EF4-FFF2-40B4-BE49-F238E27FC236}">
                <a16:creationId xmlns:a16="http://schemas.microsoft.com/office/drawing/2014/main" id="{022B6C94-378A-884D-8CA0-1870717DDE6B}"/>
              </a:ext>
            </a:extLst>
          </p:cNvPr>
          <p:cNvSpPr/>
          <p:nvPr/>
        </p:nvSpPr>
        <p:spPr>
          <a:xfrm>
            <a:off x="9304499" y="3742925"/>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Boris Johnson</a:t>
            </a:r>
            <a:endParaRPr lang="en-US" sz="1600" i="1" dirty="0">
              <a:latin typeface="Merriweather Sans" panose="02000503060000020004" pitchFamily="2" charset="77"/>
            </a:endParaRPr>
          </a:p>
        </p:txBody>
      </p:sp>
      <p:sp>
        <p:nvSpPr>
          <p:cNvPr id="24" name="Rounded Rectangle 23">
            <a:extLst>
              <a:ext uri="{FF2B5EF4-FFF2-40B4-BE49-F238E27FC236}">
                <a16:creationId xmlns:a16="http://schemas.microsoft.com/office/drawing/2014/main" id="{B36E437C-14C5-4B4B-9EF1-B3636942F765}"/>
              </a:ext>
            </a:extLst>
          </p:cNvPr>
          <p:cNvSpPr/>
          <p:nvPr/>
        </p:nvSpPr>
        <p:spPr>
          <a:xfrm>
            <a:off x="9304499" y="3253751"/>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Bill Clinton</a:t>
            </a:r>
            <a:endParaRPr lang="en-US" sz="1600" i="1" dirty="0">
              <a:latin typeface="Merriweather Sans" panose="02000503060000020004" pitchFamily="2" charset="77"/>
            </a:endParaRPr>
          </a:p>
        </p:txBody>
      </p:sp>
      <p:sp>
        <p:nvSpPr>
          <p:cNvPr id="25" name="Rounded Rectangle 24">
            <a:extLst>
              <a:ext uri="{FF2B5EF4-FFF2-40B4-BE49-F238E27FC236}">
                <a16:creationId xmlns:a16="http://schemas.microsoft.com/office/drawing/2014/main" id="{E06A2C11-BC1C-8F42-98F4-90BCFDAA60AC}"/>
              </a:ext>
            </a:extLst>
          </p:cNvPr>
          <p:cNvSpPr/>
          <p:nvPr/>
        </p:nvSpPr>
        <p:spPr>
          <a:xfrm>
            <a:off x="7371009" y="3742925"/>
            <a:ext cx="1828801" cy="374571"/>
          </a:xfrm>
          <a:prstGeom prst="roundRect">
            <a:avLst/>
          </a:prstGeom>
          <a:solidFill>
            <a:srgbClr val="FFEA00">
              <a:alpha val="33725"/>
            </a:srgbClr>
          </a:solidFill>
        </p:spPr>
        <p:txBody>
          <a:bodyPr wrap="square" lIns="0" rIns="0">
            <a:spAutoFit/>
          </a:bodyPr>
          <a:lstStyle/>
          <a:p>
            <a:pPr algn="ctr"/>
            <a:r>
              <a:rPr lang="en-US" sz="1600" b="1" i="1" dirty="0">
                <a:solidFill>
                  <a:srgbClr val="C00000"/>
                </a:solidFill>
                <a:latin typeface="Merriweather Sans" panose="02000503060000020004" pitchFamily="2" charset="77"/>
              </a:rPr>
              <a:t>Elizabeth Warren</a:t>
            </a:r>
            <a:endParaRPr lang="en-US" sz="1600" i="1" dirty="0">
              <a:latin typeface="Merriweather Sans" panose="02000503060000020004" pitchFamily="2" charset="77"/>
            </a:endParaRPr>
          </a:p>
        </p:txBody>
      </p:sp>
      <p:sp>
        <p:nvSpPr>
          <p:cNvPr id="26" name="Rounded Rectangle 25">
            <a:extLst>
              <a:ext uri="{FF2B5EF4-FFF2-40B4-BE49-F238E27FC236}">
                <a16:creationId xmlns:a16="http://schemas.microsoft.com/office/drawing/2014/main" id="{31EA28E7-FB3B-7145-B9F1-200FA79C94DF}"/>
              </a:ext>
            </a:extLst>
          </p:cNvPr>
          <p:cNvSpPr/>
          <p:nvPr/>
        </p:nvSpPr>
        <p:spPr>
          <a:xfrm>
            <a:off x="7256755"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Lehman Brothers</a:t>
            </a:r>
            <a:endParaRPr lang="en-US" sz="1550" i="1" dirty="0">
              <a:latin typeface="Merriweather Sans" panose="02000503060000020004" pitchFamily="2" charset="77"/>
            </a:endParaRPr>
          </a:p>
        </p:txBody>
      </p:sp>
      <p:sp>
        <p:nvSpPr>
          <p:cNvPr id="27" name="Rounded Rectangle 26">
            <a:extLst>
              <a:ext uri="{FF2B5EF4-FFF2-40B4-BE49-F238E27FC236}">
                <a16:creationId xmlns:a16="http://schemas.microsoft.com/office/drawing/2014/main" id="{ADA3E3E2-4C80-EE4D-84EF-EC200B7CA06E}"/>
              </a:ext>
            </a:extLst>
          </p:cNvPr>
          <p:cNvSpPr/>
          <p:nvPr/>
        </p:nvSpPr>
        <p:spPr>
          <a:xfrm>
            <a:off x="9144160"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Reuters</a:t>
            </a:r>
            <a:endParaRPr lang="en-US" sz="1550" i="1" dirty="0">
              <a:latin typeface="Merriweather Sans" panose="02000503060000020004" pitchFamily="2" charset="77"/>
            </a:endParaRPr>
          </a:p>
        </p:txBody>
      </p:sp>
      <p:sp>
        <p:nvSpPr>
          <p:cNvPr id="28" name="Rounded Rectangle 27">
            <a:extLst>
              <a:ext uri="{FF2B5EF4-FFF2-40B4-BE49-F238E27FC236}">
                <a16:creationId xmlns:a16="http://schemas.microsoft.com/office/drawing/2014/main" id="{BAC4665D-32F3-DA41-8B2E-A766D424D21E}"/>
              </a:ext>
            </a:extLst>
          </p:cNvPr>
          <p:cNvSpPr/>
          <p:nvPr/>
        </p:nvSpPr>
        <p:spPr>
          <a:xfrm>
            <a:off x="7256755" y="560412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CNN</a:t>
            </a:r>
            <a:endParaRPr lang="en-US" sz="1550" i="1" dirty="0">
              <a:latin typeface="Merriweather Sans" panose="02000503060000020004" pitchFamily="2" charset="77"/>
            </a:endParaRPr>
          </a:p>
        </p:txBody>
      </p:sp>
      <p:sp>
        <p:nvSpPr>
          <p:cNvPr id="29" name="Rounded Rectangle 28">
            <a:extLst>
              <a:ext uri="{FF2B5EF4-FFF2-40B4-BE49-F238E27FC236}">
                <a16:creationId xmlns:a16="http://schemas.microsoft.com/office/drawing/2014/main" id="{DD1AE67E-13D6-0447-89C2-B14F1186A3E2}"/>
              </a:ext>
            </a:extLst>
          </p:cNvPr>
          <p:cNvSpPr/>
          <p:nvPr/>
        </p:nvSpPr>
        <p:spPr>
          <a:xfrm>
            <a:off x="9144160" y="560412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Google</a:t>
            </a:r>
            <a:endParaRPr lang="en-US" sz="1550" i="1" dirty="0">
              <a:latin typeface="Merriweather Sans" panose="02000503060000020004" pitchFamily="2" charset="77"/>
            </a:endParaRPr>
          </a:p>
        </p:txBody>
      </p:sp>
      <p:sp>
        <p:nvSpPr>
          <p:cNvPr id="15" name="Rounded Rectangle 14">
            <a:extLst>
              <a:ext uri="{FF2B5EF4-FFF2-40B4-BE49-F238E27FC236}">
                <a16:creationId xmlns:a16="http://schemas.microsoft.com/office/drawing/2014/main" id="{EE8BE752-892F-3C46-ABB7-CF9E5B6FFD1D}"/>
              </a:ext>
            </a:extLst>
          </p:cNvPr>
          <p:cNvSpPr/>
          <p:nvPr/>
        </p:nvSpPr>
        <p:spPr>
          <a:xfrm>
            <a:off x="1044580" y="2597691"/>
            <a:ext cx="4889631" cy="745939"/>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A former Democrat,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switched his party registration in 2001. </a:t>
            </a:r>
          </a:p>
        </p:txBody>
      </p:sp>
      <p:sp>
        <p:nvSpPr>
          <p:cNvPr id="5" name="Rectangular Callout 4">
            <a:extLst>
              <a:ext uri="{FF2B5EF4-FFF2-40B4-BE49-F238E27FC236}">
                <a16:creationId xmlns:a16="http://schemas.microsoft.com/office/drawing/2014/main" id="{5EC1624F-5C25-6244-A8A0-15591D7AE259}"/>
              </a:ext>
            </a:extLst>
          </p:cNvPr>
          <p:cNvSpPr/>
          <p:nvPr/>
        </p:nvSpPr>
        <p:spPr>
          <a:xfrm>
            <a:off x="590650" y="3986515"/>
            <a:ext cx="6145000" cy="1936454"/>
          </a:xfrm>
          <a:prstGeom prst="wedgeRectCallout">
            <a:avLst>
              <a:gd name="adj1" fmla="val 60781"/>
              <a:gd name="adj2" fmla="val -45397"/>
            </a:avLst>
          </a:prstGeom>
          <a:solidFill>
            <a:srgbClr val="FFEA00">
              <a:alpha val="27000"/>
            </a:srgbClr>
          </a:solidFill>
          <a:ln>
            <a:solidFill>
              <a:schemeClr val="bg1">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Merriweather Sans" panose="02000503060000020004" pitchFamily="2" charset="77"/>
              </a:rPr>
              <a:t>Different contexts where </a:t>
            </a:r>
            <a:r>
              <a:rPr lang="en-US" sz="1600" b="1" i="1" dirty="0">
                <a:solidFill>
                  <a:srgbClr val="C00000"/>
                </a:solidFill>
                <a:latin typeface="Merriweather Sans" panose="02000503060000020004" pitchFamily="2" charset="77"/>
              </a:rPr>
              <a:t>“Elizabeth Warren” </a:t>
            </a:r>
            <a:r>
              <a:rPr lang="en-US" sz="1600" dirty="0">
                <a:solidFill>
                  <a:schemeClr val="tx1"/>
                </a:solidFill>
                <a:latin typeface="Merriweather Sans" panose="02000503060000020004" pitchFamily="2" charset="77"/>
              </a:rPr>
              <a:t>is mentioned</a:t>
            </a:r>
          </a:p>
        </p:txBody>
      </p:sp>
      <p:sp>
        <p:nvSpPr>
          <p:cNvPr id="16" name="Rounded Rectangle 15">
            <a:extLst>
              <a:ext uri="{FF2B5EF4-FFF2-40B4-BE49-F238E27FC236}">
                <a16:creationId xmlns:a16="http://schemas.microsoft.com/office/drawing/2014/main" id="{89A9635B-1018-1543-A51C-66690EDE543C}"/>
              </a:ext>
            </a:extLst>
          </p:cNvPr>
          <p:cNvSpPr/>
          <p:nvPr/>
        </p:nvSpPr>
        <p:spPr>
          <a:xfrm>
            <a:off x="1036017" y="4223205"/>
            <a:ext cx="5072862" cy="1249027"/>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000" b="1" i="1" dirty="0">
                <a:solidFill>
                  <a:srgbClr val="C00000"/>
                </a:solidFill>
                <a:latin typeface="Merriweather Sans" panose="02000503060000020004" pitchFamily="2" charset="77"/>
              </a:rPr>
              <a:t>Warren</a:t>
            </a:r>
            <a:r>
              <a:rPr lang="en-US" sz="2000" i="1" dirty="0">
                <a:latin typeface="Merriweather Sans" panose="02000503060000020004" pitchFamily="2" charset="77"/>
              </a:rPr>
              <a:t> is a member of the Democratic Party, after switching party affiliation from the Republican Party in 1996.</a:t>
            </a:r>
          </a:p>
        </p:txBody>
      </p:sp>
      <p:sp>
        <p:nvSpPr>
          <p:cNvPr id="6" name="Up-Down Arrow 5">
            <a:extLst>
              <a:ext uri="{FF2B5EF4-FFF2-40B4-BE49-F238E27FC236}">
                <a16:creationId xmlns:a16="http://schemas.microsoft.com/office/drawing/2014/main" id="{83F835E1-AD4F-734F-9731-36F598F5974B}"/>
              </a:ext>
            </a:extLst>
          </p:cNvPr>
          <p:cNvSpPr/>
          <p:nvPr/>
        </p:nvSpPr>
        <p:spPr>
          <a:xfrm>
            <a:off x="3405022" y="3458518"/>
            <a:ext cx="334851" cy="688496"/>
          </a:xfrm>
          <a:prstGeom prst="up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F54DF-D5D3-3D48-8692-4709E51FB338}"/>
              </a:ext>
            </a:extLst>
          </p:cNvPr>
          <p:cNvSpPr/>
          <p:nvPr/>
        </p:nvSpPr>
        <p:spPr>
          <a:xfrm>
            <a:off x="3193872" y="3636176"/>
            <a:ext cx="3417254" cy="338554"/>
          </a:xfrm>
          <a:prstGeom prst="rect">
            <a:avLst/>
          </a:prstGeom>
        </p:spPr>
        <p:txBody>
          <a:bodyPr wrap="square">
            <a:spAutoFit/>
          </a:bodyPr>
          <a:lstStyle/>
          <a:p>
            <a:pPr algn="ctr"/>
            <a:r>
              <a:rPr lang="en-US" sz="1600" dirty="0">
                <a:latin typeface="Merriweather Sans" panose="02000503060000020004" pitchFamily="2" charset="77"/>
              </a:rPr>
              <a:t>Context-consistent</a:t>
            </a:r>
          </a:p>
        </p:txBody>
      </p:sp>
      <p:sp>
        <p:nvSpPr>
          <p:cNvPr id="7" name="Arc 6">
            <a:extLst>
              <a:ext uri="{FF2B5EF4-FFF2-40B4-BE49-F238E27FC236}">
                <a16:creationId xmlns:a16="http://schemas.microsoft.com/office/drawing/2014/main" id="{EB3FDBC0-5550-1D4A-A57A-00F103E01310}"/>
              </a:ext>
            </a:extLst>
          </p:cNvPr>
          <p:cNvSpPr/>
          <p:nvPr/>
        </p:nvSpPr>
        <p:spPr>
          <a:xfrm>
            <a:off x="4731354" y="2407911"/>
            <a:ext cx="2826423" cy="1249027"/>
          </a:xfrm>
          <a:prstGeom prst="arc">
            <a:avLst>
              <a:gd name="adj1" fmla="val 12246721"/>
              <a:gd name="adj2" fmla="val 20173681"/>
            </a:avLst>
          </a:prstGeom>
          <a:ln w="53975">
            <a:solidFill>
              <a:srgbClr val="C02B2D"/>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028B0A0-F2F9-804D-B575-F167CC0AA961}"/>
              </a:ext>
            </a:extLst>
          </p:cNvPr>
          <p:cNvSpPr/>
          <p:nvPr/>
        </p:nvSpPr>
        <p:spPr>
          <a:xfrm>
            <a:off x="2227367" y="6020053"/>
            <a:ext cx="2763898" cy="338554"/>
          </a:xfrm>
          <a:prstGeom prst="rect">
            <a:avLst/>
          </a:prstGeom>
        </p:spPr>
        <p:txBody>
          <a:bodyPr wrap="none">
            <a:spAutoFit/>
          </a:bodyPr>
          <a:lstStyle/>
          <a:p>
            <a:r>
              <a:rPr lang="en-US" sz="1600" dirty="0" err="1">
                <a:latin typeface="Merriweather Sans" panose="02000503060000020004" pitchFamily="2" charset="77"/>
              </a:rPr>
              <a:t>WikiLinks</a:t>
            </a:r>
            <a:r>
              <a:rPr lang="en-US" sz="1600" dirty="0">
                <a:latin typeface="Merriweather Sans" panose="02000503060000020004" pitchFamily="2" charset="77"/>
              </a:rPr>
              <a:t> </a:t>
            </a:r>
            <a:r>
              <a:rPr lang="en-US" sz="1600" dirty="0">
                <a:solidFill>
                  <a:schemeClr val="tx1">
                    <a:lumMod val="50000"/>
                    <a:lumOff val="50000"/>
                  </a:schemeClr>
                </a:solidFill>
                <a:latin typeface="Merriweather Sans" panose="02000503060000020004" pitchFamily="2" charset="77"/>
              </a:rPr>
              <a:t>[Singh et al. 12]</a:t>
            </a:r>
          </a:p>
        </p:txBody>
      </p:sp>
      <p:sp>
        <p:nvSpPr>
          <p:cNvPr id="32" name="Rectangle 31">
            <a:extLst>
              <a:ext uri="{FF2B5EF4-FFF2-40B4-BE49-F238E27FC236}">
                <a16:creationId xmlns:a16="http://schemas.microsoft.com/office/drawing/2014/main" id="{D8B991EC-DBBB-8742-8D77-36AE2B6AE8D8}"/>
              </a:ext>
            </a:extLst>
          </p:cNvPr>
          <p:cNvSpPr/>
          <p:nvPr/>
        </p:nvSpPr>
        <p:spPr>
          <a:xfrm>
            <a:off x="1214880" y="3647000"/>
            <a:ext cx="2225289" cy="338554"/>
          </a:xfrm>
          <a:prstGeom prst="rect">
            <a:avLst/>
          </a:prstGeom>
        </p:spPr>
        <p:txBody>
          <a:bodyPr wrap="none">
            <a:spAutoFit/>
          </a:bodyPr>
          <a:lstStyle/>
          <a:p>
            <a:r>
              <a:rPr lang="en-US" sz="1600" dirty="0" err="1">
                <a:latin typeface="Merriweather Sans" panose="02000503060000020004" pitchFamily="2" charset="77"/>
              </a:rPr>
              <a:t>ELMo</a:t>
            </a:r>
            <a:r>
              <a:rPr lang="en-US" sz="1600" dirty="0">
                <a:latin typeface="Merriweather Sans" panose="02000503060000020004" pitchFamily="2" charset="77"/>
              </a:rPr>
              <a:t> </a:t>
            </a:r>
            <a:r>
              <a:rPr lang="en-US" sz="1400" dirty="0">
                <a:solidFill>
                  <a:schemeClr val="tx1">
                    <a:lumMod val="50000"/>
                    <a:lumOff val="50000"/>
                  </a:schemeClr>
                </a:solidFill>
                <a:latin typeface="Merriweather Sans" panose="02000503060000020004" pitchFamily="2" charset="77"/>
              </a:rPr>
              <a:t>[Peters et al. 18]</a:t>
            </a:r>
          </a:p>
        </p:txBody>
      </p:sp>
    </p:spTree>
    <p:extLst>
      <p:ext uri="{BB962C8B-B14F-4D97-AF65-F5344CB8AC3E}">
        <p14:creationId xmlns:p14="http://schemas.microsoft.com/office/powerpoint/2010/main" val="7551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6" grpId="0" animBg="1"/>
      <p:bldP spid="19" grpId="0"/>
      <p:bldP spid="7" grpId="0" animBg="1"/>
      <p:bldP spid="8" grpId="0"/>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F8C35-3AB8-5540-B2D0-66F59241D981}"/>
              </a:ext>
            </a:extLst>
          </p:cNvPr>
          <p:cNvSpPr>
            <a:spLocks noGrp="1"/>
          </p:cNvSpPr>
          <p:nvPr>
            <p:ph idx="1"/>
          </p:nvPr>
        </p:nvSpPr>
        <p:spPr/>
        <p:txBody>
          <a:bodyPr/>
          <a:lstStyle/>
          <a:p>
            <a:r>
              <a:rPr lang="en-US" dirty="0"/>
              <a:t>“Type” as conceptual container binding entities together. </a:t>
            </a:r>
          </a:p>
          <a:p>
            <a:endParaRPr lang="en-US" dirty="0"/>
          </a:p>
          <a:p>
            <a:endParaRPr lang="en-US" dirty="0"/>
          </a:p>
        </p:txBody>
      </p:sp>
      <p:sp>
        <p:nvSpPr>
          <p:cNvPr id="3" name="Slide Number Placeholder 2">
            <a:extLst>
              <a:ext uri="{FF2B5EF4-FFF2-40B4-BE49-F238E27FC236}">
                <a16:creationId xmlns:a16="http://schemas.microsoft.com/office/drawing/2014/main" id="{B68BF88A-55B9-E847-BD40-415FFA3339AD}"/>
              </a:ext>
            </a:extLst>
          </p:cNvPr>
          <p:cNvSpPr>
            <a:spLocks noGrp="1"/>
          </p:cNvSpPr>
          <p:nvPr>
            <p:ph type="sldNum" sz="quarter" idx="12"/>
          </p:nvPr>
        </p:nvSpPr>
        <p:spPr/>
        <p:txBody>
          <a:bodyPr/>
          <a:lstStyle/>
          <a:p>
            <a:fld id="{86B4B35C-345F-9846-8E6A-29269C850829}" type="slidenum">
              <a:rPr lang="en-US" smtClean="0"/>
              <a:pPr/>
              <a:t>49</a:t>
            </a:fld>
            <a:endParaRPr lang="en-US"/>
          </a:p>
        </p:txBody>
      </p:sp>
      <p:sp>
        <p:nvSpPr>
          <p:cNvPr id="4" name="Title 3">
            <a:extLst>
              <a:ext uri="{FF2B5EF4-FFF2-40B4-BE49-F238E27FC236}">
                <a16:creationId xmlns:a16="http://schemas.microsoft.com/office/drawing/2014/main" id="{3635ED91-F7D5-AE4F-A9DE-D76A98ECA7E8}"/>
              </a:ext>
            </a:extLst>
          </p:cNvPr>
          <p:cNvSpPr>
            <a:spLocks noGrp="1"/>
          </p:cNvSpPr>
          <p:nvPr>
            <p:ph type="title"/>
          </p:nvPr>
        </p:nvSpPr>
        <p:spPr/>
        <p:txBody>
          <a:bodyPr/>
          <a:lstStyle/>
          <a:p>
            <a:r>
              <a:rPr lang="en-US" dirty="0"/>
              <a:t>ZOE: Type-Compatible Grounding</a:t>
            </a:r>
          </a:p>
        </p:txBody>
      </p:sp>
      <p:sp>
        <p:nvSpPr>
          <p:cNvPr id="20" name="Rounded Rectangle 19">
            <a:extLst>
              <a:ext uri="{FF2B5EF4-FFF2-40B4-BE49-F238E27FC236}">
                <a16:creationId xmlns:a16="http://schemas.microsoft.com/office/drawing/2014/main" id="{C35821CB-0382-5A49-912F-468DF9561DF4}"/>
              </a:ext>
            </a:extLst>
          </p:cNvPr>
          <p:cNvSpPr/>
          <p:nvPr/>
        </p:nvSpPr>
        <p:spPr>
          <a:xfrm>
            <a:off x="7160654" y="2632515"/>
            <a:ext cx="3889421" cy="1561173"/>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politician</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21" name="Rounded Rectangle 20">
            <a:extLst>
              <a:ext uri="{FF2B5EF4-FFF2-40B4-BE49-F238E27FC236}">
                <a16:creationId xmlns:a16="http://schemas.microsoft.com/office/drawing/2014/main" id="{53A0058E-C5BC-3945-8961-F302A72FF1F5}"/>
              </a:ext>
            </a:extLst>
          </p:cNvPr>
          <p:cNvSpPr/>
          <p:nvPr/>
        </p:nvSpPr>
        <p:spPr>
          <a:xfrm>
            <a:off x="7160654" y="4516343"/>
            <a:ext cx="3889421" cy="1561174"/>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company</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22" name="Rounded Rectangle 21">
            <a:extLst>
              <a:ext uri="{FF2B5EF4-FFF2-40B4-BE49-F238E27FC236}">
                <a16:creationId xmlns:a16="http://schemas.microsoft.com/office/drawing/2014/main" id="{8846F9FE-E9FE-FE4C-8510-29CFA4772DA4}"/>
              </a:ext>
            </a:extLst>
          </p:cNvPr>
          <p:cNvSpPr/>
          <p:nvPr/>
        </p:nvSpPr>
        <p:spPr>
          <a:xfrm>
            <a:off x="7371009" y="3284112"/>
            <a:ext cx="1804701"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Richard Nixon</a:t>
            </a:r>
            <a:endParaRPr lang="en-US" sz="1600" i="1" dirty="0">
              <a:latin typeface="Merriweather Sans" panose="02000503060000020004" pitchFamily="2" charset="77"/>
            </a:endParaRPr>
          </a:p>
        </p:txBody>
      </p:sp>
      <p:sp>
        <p:nvSpPr>
          <p:cNvPr id="23" name="Rounded Rectangle 22">
            <a:extLst>
              <a:ext uri="{FF2B5EF4-FFF2-40B4-BE49-F238E27FC236}">
                <a16:creationId xmlns:a16="http://schemas.microsoft.com/office/drawing/2014/main" id="{022B6C94-378A-884D-8CA0-1870717DDE6B}"/>
              </a:ext>
            </a:extLst>
          </p:cNvPr>
          <p:cNvSpPr/>
          <p:nvPr/>
        </p:nvSpPr>
        <p:spPr>
          <a:xfrm>
            <a:off x="9304499" y="3742925"/>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Boris Johnson</a:t>
            </a:r>
            <a:endParaRPr lang="en-US" sz="1600" i="1" dirty="0">
              <a:latin typeface="Merriweather Sans" panose="02000503060000020004" pitchFamily="2" charset="77"/>
            </a:endParaRPr>
          </a:p>
        </p:txBody>
      </p:sp>
      <p:sp>
        <p:nvSpPr>
          <p:cNvPr id="24" name="Rounded Rectangle 23">
            <a:extLst>
              <a:ext uri="{FF2B5EF4-FFF2-40B4-BE49-F238E27FC236}">
                <a16:creationId xmlns:a16="http://schemas.microsoft.com/office/drawing/2014/main" id="{B36E437C-14C5-4B4B-9EF1-B3636942F765}"/>
              </a:ext>
            </a:extLst>
          </p:cNvPr>
          <p:cNvSpPr/>
          <p:nvPr/>
        </p:nvSpPr>
        <p:spPr>
          <a:xfrm>
            <a:off x="9304499" y="3253751"/>
            <a:ext cx="1616787"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Bill Clinton</a:t>
            </a:r>
            <a:endParaRPr lang="en-US" sz="1600" i="1" dirty="0">
              <a:latin typeface="Merriweather Sans" panose="02000503060000020004" pitchFamily="2" charset="77"/>
            </a:endParaRPr>
          </a:p>
        </p:txBody>
      </p:sp>
      <p:sp>
        <p:nvSpPr>
          <p:cNvPr id="25" name="Rounded Rectangle 24">
            <a:extLst>
              <a:ext uri="{FF2B5EF4-FFF2-40B4-BE49-F238E27FC236}">
                <a16:creationId xmlns:a16="http://schemas.microsoft.com/office/drawing/2014/main" id="{E06A2C11-BC1C-8F42-98F4-90BCFDAA60AC}"/>
              </a:ext>
            </a:extLst>
          </p:cNvPr>
          <p:cNvSpPr/>
          <p:nvPr/>
        </p:nvSpPr>
        <p:spPr>
          <a:xfrm>
            <a:off x="7371009" y="3742925"/>
            <a:ext cx="1828801" cy="374571"/>
          </a:xfrm>
          <a:prstGeom prst="roundRect">
            <a:avLst/>
          </a:prstGeom>
          <a:solidFill>
            <a:srgbClr val="FFEA00">
              <a:alpha val="33725"/>
            </a:srgbClr>
          </a:solidFill>
        </p:spPr>
        <p:txBody>
          <a:bodyPr wrap="square" lIns="0" rIns="0">
            <a:spAutoFit/>
          </a:bodyPr>
          <a:lstStyle/>
          <a:p>
            <a:pPr algn="ctr"/>
            <a:r>
              <a:rPr lang="en-US" sz="1600" b="1" i="1" dirty="0">
                <a:solidFill>
                  <a:srgbClr val="C00000"/>
                </a:solidFill>
                <a:latin typeface="Merriweather Sans" panose="02000503060000020004" pitchFamily="2" charset="77"/>
              </a:rPr>
              <a:t>Elizabeth Warren</a:t>
            </a:r>
            <a:endParaRPr lang="en-US" sz="1600" i="1" dirty="0">
              <a:latin typeface="Merriweather Sans" panose="02000503060000020004" pitchFamily="2" charset="77"/>
            </a:endParaRPr>
          </a:p>
        </p:txBody>
      </p:sp>
      <p:sp>
        <p:nvSpPr>
          <p:cNvPr id="26" name="Rounded Rectangle 25">
            <a:extLst>
              <a:ext uri="{FF2B5EF4-FFF2-40B4-BE49-F238E27FC236}">
                <a16:creationId xmlns:a16="http://schemas.microsoft.com/office/drawing/2014/main" id="{31EA28E7-FB3B-7145-B9F1-200FA79C94DF}"/>
              </a:ext>
            </a:extLst>
          </p:cNvPr>
          <p:cNvSpPr/>
          <p:nvPr/>
        </p:nvSpPr>
        <p:spPr>
          <a:xfrm>
            <a:off x="7256755"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Lehman Brothers</a:t>
            </a:r>
            <a:endParaRPr lang="en-US" sz="1550" i="1" dirty="0">
              <a:latin typeface="Merriweather Sans" panose="02000503060000020004" pitchFamily="2" charset="77"/>
            </a:endParaRPr>
          </a:p>
        </p:txBody>
      </p:sp>
      <p:sp>
        <p:nvSpPr>
          <p:cNvPr id="27" name="Rounded Rectangle 26">
            <a:extLst>
              <a:ext uri="{FF2B5EF4-FFF2-40B4-BE49-F238E27FC236}">
                <a16:creationId xmlns:a16="http://schemas.microsoft.com/office/drawing/2014/main" id="{ADA3E3E2-4C80-EE4D-84EF-EC200B7CA06E}"/>
              </a:ext>
            </a:extLst>
          </p:cNvPr>
          <p:cNvSpPr/>
          <p:nvPr/>
        </p:nvSpPr>
        <p:spPr>
          <a:xfrm>
            <a:off x="9144160" y="516165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Reuters</a:t>
            </a:r>
            <a:endParaRPr lang="en-US" sz="1550" i="1" dirty="0">
              <a:latin typeface="Merriweather Sans" panose="02000503060000020004" pitchFamily="2" charset="77"/>
            </a:endParaRPr>
          </a:p>
        </p:txBody>
      </p:sp>
      <p:sp>
        <p:nvSpPr>
          <p:cNvPr id="28" name="Rounded Rectangle 27">
            <a:extLst>
              <a:ext uri="{FF2B5EF4-FFF2-40B4-BE49-F238E27FC236}">
                <a16:creationId xmlns:a16="http://schemas.microsoft.com/office/drawing/2014/main" id="{BAC4665D-32F3-DA41-8B2E-A766D424D21E}"/>
              </a:ext>
            </a:extLst>
          </p:cNvPr>
          <p:cNvSpPr/>
          <p:nvPr/>
        </p:nvSpPr>
        <p:spPr>
          <a:xfrm>
            <a:off x="7256755" y="5604123"/>
            <a:ext cx="1814354" cy="340519"/>
          </a:xfrm>
          <a:prstGeom prst="roundRect">
            <a:avLst/>
          </a:prstGeom>
          <a:solidFill>
            <a:srgbClr val="FFEA00">
              <a:alpha val="33725"/>
            </a:srgbClr>
          </a:solidFill>
        </p:spPr>
        <p:txBody>
          <a:bodyPr wrap="square" lIns="0" rIns="0">
            <a:spAutoFit/>
          </a:bodyPr>
          <a:lstStyle/>
          <a:p>
            <a:pPr algn="ctr"/>
            <a:r>
              <a:rPr lang="en-US" sz="1400" b="1" i="1" dirty="0">
                <a:solidFill>
                  <a:srgbClr val="C00000"/>
                </a:solidFill>
                <a:latin typeface="Merriweather Sans" panose="02000503060000020004" pitchFamily="2" charset="77"/>
              </a:rPr>
              <a:t>Berkshire Hathaway</a:t>
            </a:r>
            <a:endParaRPr lang="en-US" sz="1400" i="1" dirty="0">
              <a:latin typeface="Merriweather Sans" panose="02000503060000020004" pitchFamily="2" charset="77"/>
            </a:endParaRPr>
          </a:p>
        </p:txBody>
      </p:sp>
      <p:sp>
        <p:nvSpPr>
          <p:cNvPr id="29" name="Rounded Rectangle 28">
            <a:extLst>
              <a:ext uri="{FF2B5EF4-FFF2-40B4-BE49-F238E27FC236}">
                <a16:creationId xmlns:a16="http://schemas.microsoft.com/office/drawing/2014/main" id="{DD1AE67E-13D6-0447-89C2-B14F1186A3E2}"/>
              </a:ext>
            </a:extLst>
          </p:cNvPr>
          <p:cNvSpPr/>
          <p:nvPr/>
        </p:nvSpPr>
        <p:spPr>
          <a:xfrm>
            <a:off x="9144160" y="5604123"/>
            <a:ext cx="1814354" cy="366058"/>
          </a:xfrm>
          <a:prstGeom prst="roundRect">
            <a:avLst/>
          </a:prstGeom>
          <a:solidFill>
            <a:srgbClr val="FFEA00">
              <a:alpha val="33725"/>
            </a:srgbClr>
          </a:solidFill>
        </p:spPr>
        <p:txBody>
          <a:bodyPr wrap="square" lIns="0" rIns="0">
            <a:spAutoFit/>
          </a:bodyPr>
          <a:lstStyle/>
          <a:p>
            <a:pPr algn="ctr"/>
            <a:r>
              <a:rPr lang="en-US" sz="1550" b="1" i="1" dirty="0">
                <a:solidFill>
                  <a:srgbClr val="C00000"/>
                </a:solidFill>
                <a:latin typeface="Merriweather Sans" panose="02000503060000020004" pitchFamily="2" charset="77"/>
              </a:rPr>
              <a:t>Enron</a:t>
            </a:r>
            <a:endParaRPr lang="en-US" sz="1550" i="1" dirty="0">
              <a:latin typeface="Merriweather Sans" panose="02000503060000020004" pitchFamily="2" charset="77"/>
            </a:endParaRPr>
          </a:p>
        </p:txBody>
      </p:sp>
      <p:sp>
        <p:nvSpPr>
          <p:cNvPr id="15" name="Rounded Rectangle 14">
            <a:extLst>
              <a:ext uri="{FF2B5EF4-FFF2-40B4-BE49-F238E27FC236}">
                <a16:creationId xmlns:a16="http://schemas.microsoft.com/office/drawing/2014/main" id="{EE8BE752-892F-3C46-ABB7-CF9E5B6FFD1D}"/>
              </a:ext>
            </a:extLst>
          </p:cNvPr>
          <p:cNvSpPr/>
          <p:nvPr/>
        </p:nvSpPr>
        <p:spPr>
          <a:xfrm>
            <a:off x="1044580" y="2597691"/>
            <a:ext cx="4889631" cy="745939"/>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2100" i="1" dirty="0">
                <a:latin typeface="Merriweather Sans" panose="02000503060000020004" pitchFamily="2" charset="77"/>
              </a:rPr>
              <a:t>Since its founding, </a:t>
            </a:r>
            <a:r>
              <a:rPr lang="en-US" sz="2100" b="1" i="1" dirty="0">
                <a:solidFill>
                  <a:srgbClr val="C00000"/>
                </a:solidFill>
                <a:latin typeface="Merriweather Sans" panose="02000503060000020004" pitchFamily="2" charset="77"/>
              </a:rPr>
              <a:t>Bloomberg</a:t>
            </a:r>
            <a:r>
              <a:rPr lang="en-US" sz="2100" i="1" dirty="0">
                <a:latin typeface="Merriweather Sans" panose="02000503060000020004" pitchFamily="2" charset="77"/>
              </a:rPr>
              <a:t> has made several acquisitions.</a:t>
            </a:r>
          </a:p>
        </p:txBody>
      </p:sp>
      <p:sp>
        <p:nvSpPr>
          <p:cNvPr id="5" name="Rectangular Callout 4">
            <a:extLst>
              <a:ext uri="{FF2B5EF4-FFF2-40B4-BE49-F238E27FC236}">
                <a16:creationId xmlns:a16="http://schemas.microsoft.com/office/drawing/2014/main" id="{5EC1624F-5C25-6244-A8A0-15591D7AE259}"/>
              </a:ext>
            </a:extLst>
          </p:cNvPr>
          <p:cNvSpPr/>
          <p:nvPr/>
        </p:nvSpPr>
        <p:spPr>
          <a:xfrm>
            <a:off x="509253" y="3947878"/>
            <a:ext cx="6200639" cy="1936454"/>
          </a:xfrm>
          <a:prstGeom prst="wedgeRectCallout">
            <a:avLst>
              <a:gd name="adj1" fmla="val 57842"/>
              <a:gd name="adj2" fmla="val 39733"/>
            </a:avLst>
          </a:prstGeom>
          <a:solidFill>
            <a:srgbClr val="FFEA00">
              <a:alpha val="27000"/>
            </a:srgbClr>
          </a:solidFill>
          <a:ln>
            <a:solidFill>
              <a:schemeClr val="bg1">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Merriweather Sans" panose="02000503060000020004" pitchFamily="2" charset="77"/>
              </a:rPr>
              <a:t>Different contexts where </a:t>
            </a:r>
            <a:r>
              <a:rPr lang="en-US" sz="1600" b="1" i="1" dirty="0">
                <a:solidFill>
                  <a:srgbClr val="C00000"/>
                </a:solidFill>
                <a:latin typeface="Merriweather Sans" panose="02000503060000020004" pitchFamily="2" charset="77"/>
              </a:rPr>
              <a:t>“Berkshire Hathaway” </a:t>
            </a:r>
            <a:r>
              <a:rPr lang="en-US" sz="1600" dirty="0">
                <a:solidFill>
                  <a:schemeClr val="tx1"/>
                </a:solidFill>
                <a:latin typeface="Merriweather Sans" panose="02000503060000020004" pitchFamily="2" charset="77"/>
              </a:rPr>
              <a:t>is mentioned</a:t>
            </a:r>
          </a:p>
        </p:txBody>
      </p:sp>
      <p:sp>
        <p:nvSpPr>
          <p:cNvPr id="16" name="Rounded Rectangle 15">
            <a:extLst>
              <a:ext uri="{FF2B5EF4-FFF2-40B4-BE49-F238E27FC236}">
                <a16:creationId xmlns:a16="http://schemas.microsoft.com/office/drawing/2014/main" id="{89A9635B-1018-1543-A51C-66690EDE543C}"/>
              </a:ext>
            </a:extLst>
          </p:cNvPr>
          <p:cNvSpPr/>
          <p:nvPr/>
        </p:nvSpPr>
        <p:spPr>
          <a:xfrm>
            <a:off x="855711" y="4184568"/>
            <a:ext cx="5377662" cy="1249027"/>
          </a:xfrm>
          <a:prstGeom prst="roundRect">
            <a:avLst/>
          </a:prstGeom>
          <a:solidFill>
            <a:schemeClr val="bg1">
              <a:lumMod val="85000"/>
              <a:alpha val="57000"/>
            </a:schemeClr>
          </a:solidFill>
          <a:ln>
            <a:noFill/>
          </a:ln>
        </p:spPr>
        <p:txBody>
          <a:bodyPr wrap="square" lIns="91440" tIns="0" rIns="0" bIns="0" anchor="ctr" anchorCtr="0">
            <a:noAutofit/>
          </a:bodyPr>
          <a:lstStyle/>
          <a:p>
            <a:r>
              <a:rPr lang="en-US" b="1" i="1" dirty="0">
                <a:solidFill>
                  <a:srgbClr val="C00000"/>
                </a:solidFill>
                <a:latin typeface="Merriweather Sans" panose="02000503060000020004" pitchFamily="2" charset="77"/>
              </a:rPr>
              <a:t>Berkshire Hathaway </a:t>
            </a:r>
            <a:r>
              <a:rPr lang="en-US" i="1" dirty="0">
                <a:latin typeface="Merriweather Sans" panose="02000503060000020004" pitchFamily="2" charset="77"/>
              </a:rPr>
              <a:t>Berkshire Hathaway Inc has acquired a 25 billion rupees ($356 million) stake in the parent of digital payments company Paytm. </a:t>
            </a:r>
          </a:p>
        </p:txBody>
      </p:sp>
      <p:sp>
        <p:nvSpPr>
          <p:cNvPr id="6" name="Up-Down Arrow 5">
            <a:extLst>
              <a:ext uri="{FF2B5EF4-FFF2-40B4-BE49-F238E27FC236}">
                <a16:creationId xmlns:a16="http://schemas.microsoft.com/office/drawing/2014/main" id="{83F835E1-AD4F-734F-9731-36F598F5974B}"/>
              </a:ext>
            </a:extLst>
          </p:cNvPr>
          <p:cNvSpPr/>
          <p:nvPr/>
        </p:nvSpPr>
        <p:spPr>
          <a:xfrm>
            <a:off x="3405022" y="3458518"/>
            <a:ext cx="334851" cy="688496"/>
          </a:xfrm>
          <a:prstGeom prst="upDown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F54DF-D5D3-3D48-8692-4709E51FB338}"/>
              </a:ext>
            </a:extLst>
          </p:cNvPr>
          <p:cNvSpPr/>
          <p:nvPr/>
        </p:nvSpPr>
        <p:spPr>
          <a:xfrm>
            <a:off x="3104421" y="3630296"/>
            <a:ext cx="3417254" cy="338554"/>
          </a:xfrm>
          <a:prstGeom prst="rect">
            <a:avLst/>
          </a:prstGeom>
        </p:spPr>
        <p:txBody>
          <a:bodyPr wrap="square">
            <a:spAutoFit/>
          </a:bodyPr>
          <a:lstStyle/>
          <a:p>
            <a:pPr algn="ctr"/>
            <a:r>
              <a:rPr lang="en-US" sz="1600" dirty="0">
                <a:latin typeface="Merriweather Sans" panose="02000503060000020004" pitchFamily="2" charset="77"/>
              </a:rPr>
              <a:t>Context-consistent</a:t>
            </a:r>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889B595-502F-9A4C-8858-2A1C149BC5CE}"/>
                  </a:ext>
                </a:extLst>
              </p14:cNvPr>
              <p14:cNvContentPartPr/>
              <p14:nvPr/>
            </p14:nvContentPartPr>
            <p14:xfrm>
              <a:off x="-1742537" y="3144002"/>
              <a:ext cx="360" cy="360"/>
            </p14:xfrm>
          </p:contentPart>
        </mc:Choice>
        <mc:Fallback xmlns="">
          <p:pic>
            <p:nvPicPr>
              <p:cNvPr id="12" name="Ink 11">
                <a:extLst>
                  <a:ext uri="{FF2B5EF4-FFF2-40B4-BE49-F238E27FC236}">
                    <a16:creationId xmlns:a16="http://schemas.microsoft.com/office/drawing/2014/main" id="{1889B595-502F-9A4C-8858-2A1C149BC5CE}"/>
                  </a:ext>
                </a:extLst>
              </p:cNvPr>
              <p:cNvPicPr/>
              <p:nvPr/>
            </p:nvPicPr>
            <p:blipFill>
              <a:blip r:embed="rId4"/>
              <a:stretch>
                <a:fillRect/>
              </a:stretch>
            </p:blipFill>
            <p:spPr>
              <a:xfrm>
                <a:off x="-1751177" y="31350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4F20A2D9-4226-6143-82A9-3710755EA7BC}"/>
                  </a:ext>
                </a:extLst>
              </p14:cNvPr>
              <p14:cNvContentPartPr/>
              <p14:nvPr/>
            </p14:nvContentPartPr>
            <p14:xfrm>
              <a:off x="-1742537" y="3144002"/>
              <a:ext cx="360" cy="360"/>
            </p14:xfrm>
          </p:contentPart>
        </mc:Choice>
        <mc:Fallback xmlns="">
          <p:pic>
            <p:nvPicPr>
              <p:cNvPr id="13" name="Ink 12">
                <a:extLst>
                  <a:ext uri="{FF2B5EF4-FFF2-40B4-BE49-F238E27FC236}">
                    <a16:creationId xmlns:a16="http://schemas.microsoft.com/office/drawing/2014/main" id="{4F20A2D9-4226-6143-82A9-3710755EA7BC}"/>
                  </a:ext>
                </a:extLst>
              </p:cNvPr>
              <p:cNvPicPr/>
              <p:nvPr/>
            </p:nvPicPr>
            <p:blipFill>
              <a:blip r:embed="rId4"/>
              <a:stretch>
                <a:fillRect/>
              </a:stretch>
            </p:blipFill>
            <p:spPr>
              <a:xfrm>
                <a:off x="-1751177" y="3135002"/>
                <a:ext cx="18000" cy="18000"/>
              </a:xfrm>
              <a:prstGeom prst="rect">
                <a:avLst/>
              </a:prstGeom>
            </p:spPr>
          </p:pic>
        </mc:Fallback>
      </mc:AlternateContent>
      <p:sp>
        <p:nvSpPr>
          <p:cNvPr id="32" name="Arc 31">
            <a:extLst>
              <a:ext uri="{FF2B5EF4-FFF2-40B4-BE49-F238E27FC236}">
                <a16:creationId xmlns:a16="http://schemas.microsoft.com/office/drawing/2014/main" id="{0C4001C6-649D-A04B-AD2C-CBF1CBBEBC4C}"/>
              </a:ext>
            </a:extLst>
          </p:cNvPr>
          <p:cNvSpPr/>
          <p:nvPr/>
        </p:nvSpPr>
        <p:spPr>
          <a:xfrm rot="2457496">
            <a:off x="5145746" y="3805865"/>
            <a:ext cx="2625536" cy="749930"/>
          </a:xfrm>
          <a:prstGeom prst="arc">
            <a:avLst>
              <a:gd name="adj1" fmla="val 11878856"/>
              <a:gd name="adj2" fmla="val 20318225"/>
            </a:avLst>
          </a:prstGeom>
          <a:ln w="53975">
            <a:solidFill>
              <a:srgbClr val="C02B2D"/>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ular Callout 32">
            <a:extLst>
              <a:ext uri="{FF2B5EF4-FFF2-40B4-BE49-F238E27FC236}">
                <a16:creationId xmlns:a16="http://schemas.microsoft.com/office/drawing/2014/main" id="{E992EA05-49DA-0B43-898E-2E4B7E8A41E9}"/>
              </a:ext>
            </a:extLst>
          </p:cNvPr>
          <p:cNvSpPr/>
          <p:nvPr/>
        </p:nvSpPr>
        <p:spPr>
          <a:xfrm>
            <a:off x="2781156" y="5700537"/>
            <a:ext cx="5984455" cy="946768"/>
          </a:xfrm>
          <a:prstGeom prst="wedgeRectCallout">
            <a:avLst>
              <a:gd name="adj1" fmla="val 39309"/>
              <a:gd name="adj2" fmla="val -3388"/>
            </a:avLst>
          </a:prstGeom>
          <a:ln w="5715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lIns="182880" rIns="182880" rtlCol="0" anchor="ctr"/>
          <a:lstStyle/>
          <a:p>
            <a:pPr algn="ctr"/>
            <a:r>
              <a:rPr lang="en-US" sz="2000" b="1" dirty="0">
                <a:latin typeface="Merriweather Sans" panose="02000503060000020004" pitchFamily="2" charset="77"/>
              </a:rPr>
              <a:t>Context consistency </a:t>
            </a:r>
            <a:r>
              <a:rPr lang="en-US" sz="2000" dirty="0">
                <a:latin typeface="Merriweather Sans" panose="02000503060000020004" pitchFamily="2" charset="77"/>
              </a:rPr>
              <a:t>allows us to determine good candidates for </a:t>
            </a:r>
            <a:r>
              <a:rPr lang="en-US" sz="2000" b="1" dirty="0">
                <a:latin typeface="Merriweather Sans" panose="02000503060000020004" pitchFamily="2" charset="77"/>
              </a:rPr>
              <a:t>type compatibility. </a:t>
            </a:r>
          </a:p>
        </p:txBody>
      </p:sp>
    </p:spTree>
    <p:extLst>
      <p:ext uri="{BB962C8B-B14F-4D97-AF65-F5344CB8AC3E}">
        <p14:creationId xmlns:p14="http://schemas.microsoft.com/office/powerpoint/2010/main" val="5530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6" grpId="0" animBg="1"/>
      <p:bldP spid="19" grpId="0"/>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25367B4-A921-4542-9031-E944B4B1212F}"/>
              </a:ext>
            </a:extLst>
          </p:cNvPr>
          <p:cNvSpPr txBox="1">
            <a:spLocks/>
          </p:cNvSpPr>
          <p:nvPr/>
        </p:nvSpPr>
        <p:spPr>
          <a:xfrm>
            <a:off x="147634" y="236271"/>
            <a:ext cx="8606055" cy="6385458"/>
          </a:xfrm>
          <a:prstGeom prst="roundRect">
            <a:avLst/>
          </a:prstGeom>
          <a:solidFill>
            <a:schemeClr val="bg1">
              <a:lumMod val="95000"/>
            </a:schemeClr>
          </a:solidFill>
        </p:spPr>
        <p:txBody>
          <a:bodyPr lIns="365760">
            <a:normAutofit/>
          </a:bodyPr>
          <a:lstStyle>
            <a:lvl1pPr marL="228600" indent="-228600" algn="l" defTabSz="914400" rtl="0" eaLnBrk="1" latinLnBrk="0" hangingPunct="1">
              <a:lnSpc>
                <a:spcPct val="9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9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9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Font typeface="Wingdings" charset="2"/>
              <a:buNone/>
            </a:pPr>
            <a:endParaRPr lang="en-US" dirty="0"/>
          </a:p>
        </p:txBody>
      </p:sp>
      <p:sp>
        <p:nvSpPr>
          <p:cNvPr id="5" name="Rounded Rectangular Callout 4">
            <a:extLst>
              <a:ext uri="{FF2B5EF4-FFF2-40B4-BE49-F238E27FC236}">
                <a16:creationId xmlns:a16="http://schemas.microsoft.com/office/drawing/2014/main" id="{C8C5D3F9-3F04-0643-BC47-1C7BF8B2D89D}"/>
              </a:ext>
            </a:extLst>
          </p:cNvPr>
          <p:cNvSpPr/>
          <p:nvPr/>
        </p:nvSpPr>
        <p:spPr>
          <a:xfrm>
            <a:off x="4877813" y="3123801"/>
            <a:ext cx="2293258" cy="1519009"/>
          </a:xfrm>
          <a:prstGeom prst="wedgeRoundRectCallout">
            <a:avLst>
              <a:gd name="adj1" fmla="val 70913"/>
              <a:gd name="adj2" fmla="val 8139"/>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solidFill>
                  <a:sysClr val="windowText" lastClr="000000"/>
                </a:solidFill>
              </a:rPr>
              <a:t>Here are some options I found nearby: </a:t>
            </a:r>
          </a:p>
          <a:p>
            <a:pPr algn="ctr"/>
            <a:r>
              <a:rPr lang="en-US" sz="2200" i="1" dirty="0">
                <a:solidFill>
                  <a:sysClr val="windowText" lastClr="000000"/>
                </a:solidFill>
              </a:rPr>
              <a:t>….</a:t>
            </a:r>
          </a:p>
        </p:txBody>
      </p:sp>
      <p:sp>
        <p:nvSpPr>
          <p:cNvPr id="6" name="Rounded Rectangular Callout 5">
            <a:extLst>
              <a:ext uri="{FF2B5EF4-FFF2-40B4-BE49-F238E27FC236}">
                <a16:creationId xmlns:a16="http://schemas.microsoft.com/office/drawing/2014/main" id="{CA74A855-9374-A343-98B4-D3B29976EDE6}"/>
              </a:ext>
            </a:extLst>
          </p:cNvPr>
          <p:cNvSpPr/>
          <p:nvPr/>
        </p:nvSpPr>
        <p:spPr>
          <a:xfrm>
            <a:off x="1898880" y="2324599"/>
            <a:ext cx="2504906" cy="1250212"/>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1" dirty="0"/>
              <a:t>Show me some restaurants nearby. </a:t>
            </a:r>
          </a:p>
        </p:txBody>
      </p:sp>
      <p:sp>
        <p:nvSpPr>
          <p:cNvPr id="7" name="Rounded Rectangular Callout 6">
            <a:extLst>
              <a:ext uri="{FF2B5EF4-FFF2-40B4-BE49-F238E27FC236}">
                <a16:creationId xmlns:a16="http://schemas.microsoft.com/office/drawing/2014/main" id="{E1CB2E39-E62F-1849-A181-82DD62324ADC}"/>
              </a:ext>
            </a:extLst>
          </p:cNvPr>
          <p:cNvSpPr/>
          <p:nvPr/>
        </p:nvSpPr>
        <p:spPr>
          <a:xfrm>
            <a:off x="1898880" y="4003370"/>
            <a:ext cx="2504906" cy="999218"/>
          </a:xfrm>
          <a:prstGeom prst="wedgeRoundRectCallout">
            <a:avLst>
              <a:gd name="adj1" fmla="val -65798"/>
              <a:gd name="adj2" fmla="val 23864"/>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I am allergic to peanuts. </a:t>
            </a:r>
          </a:p>
        </p:txBody>
      </p:sp>
      <p:sp>
        <p:nvSpPr>
          <p:cNvPr id="8" name="Rounded Rectangular Callout 7">
            <a:extLst>
              <a:ext uri="{FF2B5EF4-FFF2-40B4-BE49-F238E27FC236}">
                <a16:creationId xmlns:a16="http://schemas.microsoft.com/office/drawing/2014/main" id="{C37485F1-28EC-AE41-8D1C-6A867B15C7A3}"/>
              </a:ext>
            </a:extLst>
          </p:cNvPr>
          <p:cNvSpPr/>
          <p:nvPr/>
        </p:nvSpPr>
        <p:spPr>
          <a:xfrm>
            <a:off x="1621361" y="4187579"/>
            <a:ext cx="2502088" cy="999218"/>
          </a:xfrm>
          <a:prstGeom prst="wedgeRoundRectCallout">
            <a:avLst>
              <a:gd name="adj1" fmla="val -65798"/>
              <a:gd name="adj2" fmla="val 23864"/>
              <a:gd name="adj3" fmla="val 16667"/>
            </a:avLst>
          </a:prstGeom>
          <a:solidFill>
            <a:schemeClr val="accent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rPr>
              <a:t>I don’t like crowds. </a:t>
            </a:r>
          </a:p>
        </p:txBody>
      </p:sp>
      <p:grpSp>
        <p:nvGrpSpPr>
          <p:cNvPr id="12" name="Google Shape;814;p124">
            <a:extLst>
              <a:ext uri="{FF2B5EF4-FFF2-40B4-BE49-F238E27FC236}">
                <a16:creationId xmlns:a16="http://schemas.microsoft.com/office/drawing/2014/main" id="{333C3641-BB07-D544-9778-56F00D0959BA}"/>
              </a:ext>
            </a:extLst>
          </p:cNvPr>
          <p:cNvGrpSpPr>
            <a:grpSpLocks noChangeAspect="1"/>
          </p:cNvGrpSpPr>
          <p:nvPr/>
        </p:nvGrpSpPr>
        <p:grpSpPr>
          <a:xfrm>
            <a:off x="390287" y="1898988"/>
            <a:ext cx="780403" cy="1309074"/>
            <a:chOff x="7156175" y="1836125"/>
            <a:chExt cx="718151" cy="1204376"/>
          </a:xfrm>
        </p:grpSpPr>
        <p:pic>
          <p:nvPicPr>
            <p:cNvPr id="16" name="Google Shape;815;p124" descr="Related image">
              <a:extLst>
                <a:ext uri="{FF2B5EF4-FFF2-40B4-BE49-F238E27FC236}">
                  <a16:creationId xmlns:a16="http://schemas.microsoft.com/office/drawing/2014/main" id="{4642EEB4-14C7-DE42-B074-B6C63975A75A}"/>
                </a:ext>
              </a:extLst>
            </p:cNvPr>
            <p:cNvPicPr preferRelativeResize="0"/>
            <p:nvPr/>
          </p:nvPicPr>
          <p:blipFill rotWithShape="1">
            <a:blip r:embed="rId3">
              <a:alphaModFix/>
            </a:blip>
            <a:srcRect l="78597" t="36300" b="24770"/>
            <a:stretch/>
          </p:blipFill>
          <p:spPr>
            <a:xfrm>
              <a:off x="7266050" y="1934100"/>
              <a:ext cx="608276" cy="1106401"/>
            </a:xfrm>
            <a:prstGeom prst="rect">
              <a:avLst/>
            </a:prstGeom>
            <a:noFill/>
            <a:ln>
              <a:noFill/>
            </a:ln>
          </p:spPr>
        </p:pic>
        <p:sp>
          <p:nvSpPr>
            <p:cNvPr id="17" name="Google Shape;816;p124">
              <a:extLst>
                <a:ext uri="{FF2B5EF4-FFF2-40B4-BE49-F238E27FC236}">
                  <a16:creationId xmlns:a16="http://schemas.microsoft.com/office/drawing/2014/main" id="{656A5E78-4D80-6F4B-B3D1-DAD00A48826D}"/>
                </a:ext>
              </a:extLst>
            </p:cNvPr>
            <p:cNvSpPr/>
            <p:nvPr/>
          </p:nvSpPr>
          <p:spPr>
            <a:xfrm>
              <a:off x="7156175" y="1836125"/>
              <a:ext cx="196200" cy="476100"/>
            </a:xfrm>
            <a:prstGeom prst="ellipse">
              <a:avLst/>
            </a:prstGeom>
            <a:solidFill>
              <a:srgbClr val="F2F2F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 name="Google Shape;1258;p104" descr="Related image">
            <a:extLst>
              <a:ext uri="{FF2B5EF4-FFF2-40B4-BE49-F238E27FC236}">
                <a16:creationId xmlns:a16="http://schemas.microsoft.com/office/drawing/2014/main" id="{01C8F4E3-2AD4-6345-9CB3-F38A9EF3CE23}"/>
              </a:ext>
            </a:extLst>
          </p:cNvPr>
          <p:cNvPicPr preferRelativeResize="0">
            <a:picLocks/>
          </p:cNvPicPr>
          <p:nvPr/>
        </p:nvPicPr>
        <p:blipFill>
          <a:blip r:embed="rId4">
            <a:alphaModFix/>
          </a:blip>
          <a:stretch>
            <a:fillRect/>
          </a:stretch>
        </p:blipFill>
        <p:spPr>
          <a:xfrm>
            <a:off x="7032173" y="1813100"/>
            <a:ext cx="1667139" cy="1700609"/>
          </a:xfrm>
          <a:prstGeom prst="rect">
            <a:avLst/>
          </a:prstGeom>
          <a:noFill/>
          <a:ln>
            <a:noFill/>
          </a:ln>
        </p:spPr>
      </p:pic>
      <p:pic>
        <p:nvPicPr>
          <p:cNvPr id="21" name="Picture 20" descr="A screenshot of a cell phone&#13;&#10;&#13;&#10;Description automatically generated">
            <a:extLst>
              <a:ext uri="{FF2B5EF4-FFF2-40B4-BE49-F238E27FC236}">
                <a16:creationId xmlns:a16="http://schemas.microsoft.com/office/drawing/2014/main" id="{93748590-9C56-9E4F-9457-6197050D2FC7}"/>
              </a:ext>
            </a:extLst>
          </p:cNvPr>
          <p:cNvPicPr>
            <a:picLocks noChangeAspect="1"/>
          </p:cNvPicPr>
          <p:nvPr/>
        </p:nvPicPr>
        <p:blipFill>
          <a:blip r:embed="rId5"/>
          <a:stretch>
            <a:fillRect/>
          </a:stretch>
        </p:blipFill>
        <p:spPr>
          <a:xfrm>
            <a:off x="8964800" y="236271"/>
            <a:ext cx="2943297" cy="6385458"/>
          </a:xfrm>
          <a:prstGeom prst="rect">
            <a:avLst/>
          </a:prstGeom>
        </p:spPr>
      </p:pic>
      <p:sp>
        <p:nvSpPr>
          <p:cNvPr id="11" name="Rounded Rectangle 10">
            <a:extLst>
              <a:ext uri="{FF2B5EF4-FFF2-40B4-BE49-F238E27FC236}">
                <a16:creationId xmlns:a16="http://schemas.microsoft.com/office/drawing/2014/main" id="{46A25CFE-47C4-0944-953B-62C19D867E74}"/>
              </a:ext>
            </a:extLst>
          </p:cNvPr>
          <p:cNvSpPr/>
          <p:nvPr/>
        </p:nvSpPr>
        <p:spPr>
          <a:xfrm>
            <a:off x="8858415" y="1446834"/>
            <a:ext cx="3151226" cy="717630"/>
          </a:xfrm>
          <a:prstGeom prst="roundRect">
            <a:avLst/>
          </a:prstGeom>
          <a:solidFill>
            <a:srgbClr val="FFDBE1">
              <a:alpha val="21961"/>
            </a:srgbClr>
          </a:solid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1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nodePh="1">
                                  <p:stCondLst>
                                    <p:cond delay="0"/>
                                  </p:stCondLst>
                                  <p:endCondLst>
                                    <p:cond evt="begin" delay="0">
                                      <p:tn val="31"/>
                                    </p:cond>
                                  </p:end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p:txBody>
          <a:bodyPr/>
          <a:lstStyle/>
          <a:p>
            <a:pPr marL="0" indent="0">
              <a:buNone/>
            </a:pPr>
            <a:endParaRPr lang="en-US" sz="2000" b="1" dirty="0"/>
          </a:p>
          <a:p>
            <a:pPr marL="0" indent="0">
              <a:buNone/>
            </a:pPr>
            <a:endParaRPr lang="en-US" sz="2000" b="1" dirty="0"/>
          </a:p>
          <a:p>
            <a:pPr marL="0" indent="0">
              <a:buNone/>
            </a:pPr>
            <a:endParaRPr lang="en-US" sz="2000" dirty="0"/>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50</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lstStyle/>
          <a:p>
            <a:r>
              <a:rPr lang="en-US" dirty="0"/>
              <a:t>Zero-Shot Open Typing: Big Picture</a:t>
            </a:r>
          </a:p>
        </p:txBody>
      </p:sp>
      <p:sp>
        <p:nvSpPr>
          <p:cNvPr id="44" name="Rounded Rectangle 43">
            <a:extLst>
              <a:ext uri="{FF2B5EF4-FFF2-40B4-BE49-F238E27FC236}">
                <a16:creationId xmlns:a16="http://schemas.microsoft.com/office/drawing/2014/main" id="{9976A2CE-A0E4-0D4E-8DC6-87E3A4E02621}"/>
              </a:ext>
            </a:extLst>
          </p:cNvPr>
          <p:cNvSpPr/>
          <p:nvPr/>
        </p:nvSpPr>
        <p:spPr>
          <a:xfrm>
            <a:off x="1858732" y="1433879"/>
            <a:ext cx="2717456" cy="1021614"/>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1600" i="1" dirty="0">
                <a:latin typeface="Merriweather Sans" panose="02000503060000020004" pitchFamily="2" charset="77"/>
              </a:rPr>
              <a:t>A former Democrat, </a:t>
            </a:r>
            <a:r>
              <a:rPr lang="en-US" sz="1600" b="1" i="1" dirty="0">
                <a:solidFill>
                  <a:srgbClr val="C00000"/>
                </a:solidFill>
                <a:latin typeface="Merriweather Sans" panose="02000503060000020004" pitchFamily="2" charset="77"/>
              </a:rPr>
              <a:t>Bloomberg</a:t>
            </a:r>
            <a:r>
              <a:rPr lang="en-US" sz="1600" i="1" dirty="0">
                <a:latin typeface="Merriweather Sans" panose="02000503060000020004" pitchFamily="2" charset="77"/>
              </a:rPr>
              <a:t> switched his party registration in 2001. </a:t>
            </a:r>
          </a:p>
        </p:txBody>
      </p:sp>
      <p:sp>
        <p:nvSpPr>
          <p:cNvPr id="46" name="Rounded Rectangle 45">
            <a:extLst>
              <a:ext uri="{FF2B5EF4-FFF2-40B4-BE49-F238E27FC236}">
                <a16:creationId xmlns:a16="http://schemas.microsoft.com/office/drawing/2014/main" id="{10F131F5-D39C-FD40-85A6-FB569E17F2DF}"/>
              </a:ext>
            </a:extLst>
          </p:cNvPr>
          <p:cNvSpPr/>
          <p:nvPr/>
        </p:nvSpPr>
        <p:spPr>
          <a:xfrm>
            <a:off x="878212" y="6322019"/>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person</a:t>
            </a:r>
          </a:p>
        </p:txBody>
      </p:sp>
      <p:sp>
        <p:nvSpPr>
          <p:cNvPr id="30" name="Rectangle 29">
            <a:extLst>
              <a:ext uri="{FF2B5EF4-FFF2-40B4-BE49-F238E27FC236}">
                <a16:creationId xmlns:a16="http://schemas.microsoft.com/office/drawing/2014/main" id="{DDF44145-5B23-374C-ACF6-3EC32CF4FFB3}"/>
              </a:ext>
            </a:extLst>
          </p:cNvPr>
          <p:cNvSpPr/>
          <p:nvPr/>
        </p:nvSpPr>
        <p:spPr>
          <a:xfrm>
            <a:off x="304441" y="1727134"/>
            <a:ext cx="1703447" cy="523220"/>
          </a:xfrm>
          <a:prstGeom prst="rect">
            <a:avLst/>
          </a:prstGeom>
        </p:spPr>
        <p:txBody>
          <a:bodyPr wrap="square">
            <a:spAutoFit/>
          </a:bodyPr>
          <a:lstStyle/>
          <a:p>
            <a:pPr algn="ctr"/>
            <a:r>
              <a:rPr lang="en-US" sz="1400" dirty="0">
                <a:latin typeface="Merriweather Sans" panose="02000503060000020004" pitchFamily="2" charset="77"/>
              </a:rPr>
              <a:t>A mention &amp; </a:t>
            </a:r>
            <a:br>
              <a:rPr lang="en-US" sz="1400" dirty="0">
                <a:latin typeface="Merriweather Sans" panose="02000503060000020004" pitchFamily="2" charset="77"/>
              </a:rPr>
            </a:br>
            <a:r>
              <a:rPr lang="en-US" sz="1400" dirty="0">
                <a:latin typeface="Merriweather Sans" panose="02000503060000020004" pitchFamily="2" charset="77"/>
              </a:rPr>
              <a:t>its context</a:t>
            </a:r>
          </a:p>
        </p:txBody>
      </p:sp>
      <p:sp>
        <p:nvSpPr>
          <p:cNvPr id="31" name="Rounded Rectangle 30">
            <a:extLst>
              <a:ext uri="{FF2B5EF4-FFF2-40B4-BE49-F238E27FC236}">
                <a16:creationId xmlns:a16="http://schemas.microsoft.com/office/drawing/2014/main" id="{EAA687A7-01DC-C848-A4C8-E19AB8095FB1}"/>
              </a:ext>
            </a:extLst>
          </p:cNvPr>
          <p:cNvSpPr/>
          <p:nvPr/>
        </p:nvSpPr>
        <p:spPr>
          <a:xfrm>
            <a:off x="389382" y="3013995"/>
            <a:ext cx="5691378" cy="1775100"/>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400" dirty="0">
                <a:latin typeface="Merriweather Sans" panose="02000503060000020004" pitchFamily="2" charset="77"/>
              </a:rPr>
              <a:t>Mapping type-compatible Wikipedia entities </a:t>
            </a: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p:txBody>
      </p:sp>
      <p:sp>
        <p:nvSpPr>
          <p:cNvPr id="40" name="Right Arrow 39">
            <a:extLst>
              <a:ext uri="{FF2B5EF4-FFF2-40B4-BE49-F238E27FC236}">
                <a16:creationId xmlns:a16="http://schemas.microsoft.com/office/drawing/2014/main" id="{61C5BEE2-297E-E04A-BF3C-E46FC7921F15}"/>
              </a:ext>
            </a:extLst>
          </p:cNvPr>
          <p:cNvSpPr/>
          <p:nvPr/>
        </p:nvSpPr>
        <p:spPr>
          <a:xfrm rot="5400000">
            <a:off x="3017404" y="2448874"/>
            <a:ext cx="400111"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4F91604-45CD-854C-906C-CF96B3933BBA}"/>
              </a:ext>
            </a:extLst>
          </p:cNvPr>
          <p:cNvGrpSpPr/>
          <p:nvPr/>
        </p:nvGrpSpPr>
        <p:grpSpPr>
          <a:xfrm>
            <a:off x="499372" y="3392719"/>
            <a:ext cx="1804701" cy="1354162"/>
            <a:chOff x="705112" y="3720758"/>
            <a:chExt cx="1804701" cy="1354162"/>
          </a:xfrm>
        </p:grpSpPr>
        <p:sp>
          <p:nvSpPr>
            <p:cNvPr id="42" name="Rounded Rectangle 41">
              <a:extLst>
                <a:ext uri="{FF2B5EF4-FFF2-40B4-BE49-F238E27FC236}">
                  <a16:creationId xmlns:a16="http://schemas.microsoft.com/office/drawing/2014/main" id="{B0F3F0B5-89B6-CF47-81E0-F8B698F62F24}"/>
                </a:ext>
              </a:extLst>
            </p:cNvPr>
            <p:cNvSpPr/>
            <p:nvPr/>
          </p:nvSpPr>
          <p:spPr>
            <a:xfrm>
              <a:off x="705112" y="3720758"/>
              <a:ext cx="1804701" cy="1354162"/>
            </a:xfrm>
            <a:prstGeom prst="roundRect">
              <a:avLst/>
            </a:prstGeom>
            <a:solidFill>
              <a:schemeClr val="bg1"/>
            </a:solidFill>
          </p:spPr>
          <p:txBody>
            <a:bodyPr wrap="square">
              <a:noAutofit/>
            </a:bodyPr>
            <a:lstStyle/>
            <a:p>
              <a:pPr algn="ctr"/>
              <a:r>
                <a:rPr lang="en-US" sz="1600" b="1" i="1" dirty="0">
                  <a:solidFill>
                    <a:srgbClr val="C00000"/>
                  </a:solidFill>
                  <a:latin typeface="Merriweather Sans" panose="02000503060000020004" pitchFamily="2" charset="77"/>
                </a:rPr>
                <a:t>Richard Nixon</a:t>
              </a:r>
            </a:p>
            <a:p>
              <a:pPr algn="ctr"/>
              <a:endParaRPr lang="en-US" sz="1600" b="1" i="1" dirty="0">
                <a:solidFill>
                  <a:srgbClr val="C00000"/>
                </a:solidFill>
                <a:latin typeface="Merriweather Sans" panose="02000503060000020004" pitchFamily="2" charset="77"/>
              </a:endParaRPr>
            </a:p>
          </p:txBody>
        </p:sp>
        <p:sp>
          <p:nvSpPr>
            <p:cNvPr id="43" name="Rounded Rectangle 42">
              <a:extLst>
                <a:ext uri="{FF2B5EF4-FFF2-40B4-BE49-F238E27FC236}">
                  <a16:creationId xmlns:a16="http://schemas.microsoft.com/office/drawing/2014/main" id="{CAD8A75A-80A7-EE4B-9F2B-95AF35C93F84}"/>
                </a:ext>
              </a:extLst>
            </p:cNvPr>
            <p:cNvSpPr/>
            <p:nvPr/>
          </p:nvSpPr>
          <p:spPr>
            <a:xfrm>
              <a:off x="788670" y="410461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sp>
          <p:nvSpPr>
            <p:cNvPr id="48" name="Rounded Rectangle 47">
              <a:extLst>
                <a:ext uri="{FF2B5EF4-FFF2-40B4-BE49-F238E27FC236}">
                  <a16:creationId xmlns:a16="http://schemas.microsoft.com/office/drawing/2014/main" id="{BEBA2222-2B92-F049-9C42-8548E94BCFC5}"/>
                </a:ext>
              </a:extLst>
            </p:cNvPr>
            <p:cNvSpPr/>
            <p:nvPr/>
          </p:nvSpPr>
          <p:spPr>
            <a:xfrm>
              <a:off x="792480" y="440560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a:latin typeface="Consolas" panose="020B0609020204030204" pitchFamily="49" charset="0"/>
                  <a:cs typeface="Consolas" panose="020B0609020204030204" pitchFamily="49" charset="0"/>
                </a:rPr>
                <a:t>politician</a:t>
              </a:r>
              <a:endParaRPr lang="en-US" sz="1500" dirty="0">
                <a:latin typeface="Consolas" panose="020B0609020204030204" pitchFamily="49" charset="0"/>
                <a:cs typeface="Consolas" panose="020B0609020204030204" pitchFamily="49" charset="0"/>
              </a:endParaRPr>
            </a:p>
          </p:txBody>
        </p:sp>
        <p:sp>
          <p:nvSpPr>
            <p:cNvPr id="49" name="Rounded Rectangle 48">
              <a:extLst>
                <a:ext uri="{FF2B5EF4-FFF2-40B4-BE49-F238E27FC236}">
                  <a16:creationId xmlns:a16="http://schemas.microsoft.com/office/drawing/2014/main" id="{E9DAA4A1-203A-AB4D-88B5-65630453EFC5}"/>
                </a:ext>
              </a:extLst>
            </p:cNvPr>
            <p:cNvSpPr/>
            <p:nvPr/>
          </p:nvSpPr>
          <p:spPr>
            <a:xfrm>
              <a:off x="781180" y="470659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president</a:t>
              </a:r>
            </a:p>
          </p:txBody>
        </p:sp>
      </p:grpSp>
      <p:grpSp>
        <p:nvGrpSpPr>
          <p:cNvPr id="13" name="Group 12">
            <a:extLst>
              <a:ext uri="{FF2B5EF4-FFF2-40B4-BE49-F238E27FC236}">
                <a16:creationId xmlns:a16="http://schemas.microsoft.com/office/drawing/2014/main" id="{7F210719-F494-FE46-80AB-ED4C5FE0F75A}"/>
              </a:ext>
            </a:extLst>
          </p:cNvPr>
          <p:cNvGrpSpPr/>
          <p:nvPr/>
        </p:nvGrpSpPr>
        <p:grpSpPr>
          <a:xfrm>
            <a:off x="2353341" y="3392719"/>
            <a:ext cx="1804701" cy="1354162"/>
            <a:chOff x="2593371" y="3720758"/>
            <a:chExt cx="1804701" cy="1354162"/>
          </a:xfrm>
        </p:grpSpPr>
        <p:sp>
          <p:nvSpPr>
            <p:cNvPr id="50" name="Rounded Rectangle 49">
              <a:extLst>
                <a:ext uri="{FF2B5EF4-FFF2-40B4-BE49-F238E27FC236}">
                  <a16:creationId xmlns:a16="http://schemas.microsoft.com/office/drawing/2014/main" id="{8D37EB9C-B51B-DE49-B519-5C040BD22FED}"/>
                </a:ext>
              </a:extLst>
            </p:cNvPr>
            <p:cNvSpPr/>
            <p:nvPr/>
          </p:nvSpPr>
          <p:spPr>
            <a:xfrm>
              <a:off x="2593371" y="3720758"/>
              <a:ext cx="1804701" cy="1354162"/>
            </a:xfrm>
            <a:prstGeom prst="roundRect">
              <a:avLst/>
            </a:prstGeom>
            <a:solidFill>
              <a:schemeClr val="bg1"/>
            </a:solidFill>
          </p:spPr>
          <p:txBody>
            <a:bodyPr wrap="square">
              <a:noAutofit/>
            </a:bodyPr>
            <a:lstStyle/>
            <a:p>
              <a:pPr algn="ctr"/>
              <a:r>
                <a:rPr lang="en-US" sz="1600" b="1" i="1" dirty="0">
                  <a:solidFill>
                    <a:srgbClr val="C00000"/>
                  </a:solidFill>
                  <a:latin typeface="Merriweather Sans" panose="02000503060000020004" pitchFamily="2" charset="77"/>
                </a:rPr>
                <a:t>Bill de Blasio</a:t>
              </a:r>
            </a:p>
            <a:p>
              <a:pPr algn="ctr"/>
              <a:endParaRPr lang="en-US" sz="1600" b="1" i="1" dirty="0">
                <a:solidFill>
                  <a:srgbClr val="C00000"/>
                </a:solidFill>
                <a:latin typeface="Merriweather Sans" panose="02000503060000020004" pitchFamily="2" charset="77"/>
              </a:endParaRPr>
            </a:p>
          </p:txBody>
        </p:sp>
        <p:sp>
          <p:nvSpPr>
            <p:cNvPr id="51" name="Rounded Rectangle 50">
              <a:extLst>
                <a:ext uri="{FF2B5EF4-FFF2-40B4-BE49-F238E27FC236}">
                  <a16:creationId xmlns:a16="http://schemas.microsoft.com/office/drawing/2014/main" id="{B915B760-04B6-5B43-84EB-9A4EC7B00FA7}"/>
                </a:ext>
              </a:extLst>
            </p:cNvPr>
            <p:cNvSpPr/>
            <p:nvPr/>
          </p:nvSpPr>
          <p:spPr>
            <a:xfrm>
              <a:off x="2676929" y="410461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mayor</a:t>
              </a:r>
            </a:p>
          </p:txBody>
        </p:sp>
        <p:sp>
          <p:nvSpPr>
            <p:cNvPr id="52" name="Rounded Rectangle 51">
              <a:extLst>
                <a:ext uri="{FF2B5EF4-FFF2-40B4-BE49-F238E27FC236}">
                  <a16:creationId xmlns:a16="http://schemas.microsoft.com/office/drawing/2014/main" id="{12E7B2AC-6C88-7349-A703-6ADAF9B78ECA}"/>
                </a:ext>
              </a:extLst>
            </p:cNvPr>
            <p:cNvSpPr/>
            <p:nvPr/>
          </p:nvSpPr>
          <p:spPr>
            <a:xfrm>
              <a:off x="2680739" y="440560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politician</a:t>
              </a:r>
            </a:p>
          </p:txBody>
        </p:sp>
        <p:sp>
          <p:nvSpPr>
            <p:cNvPr id="53" name="Rounded Rectangle 52">
              <a:extLst>
                <a:ext uri="{FF2B5EF4-FFF2-40B4-BE49-F238E27FC236}">
                  <a16:creationId xmlns:a16="http://schemas.microsoft.com/office/drawing/2014/main" id="{BA9C927A-9046-A349-B2B3-A10B916DB292}"/>
                </a:ext>
              </a:extLst>
            </p:cNvPr>
            <p:cNvSpPr/>
            <p:nvPr/>
          </p:nvSpPr>
          <p:spPr>
            <a:xfrm>
              <a:off x="2669439" y="470659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grpSp>
      <p:grpSp>
        <p:nvGrpSpPr>
          <p:cNvPr id="12" name="Group 11">
            <a:extLst>
              <a:ext uri="{FF2B5EF4-FFF2-40B4-BE49-F238E27FC236}">
                <a16:creationId xmlns:a16="http://schemas.microsoft.com/office/drawing/2014/main" id="{CE15418B-8986-684C-9E41-D1FA2D54D82A}"/>
              </a:ext>
            </a:extLst>
          </p:cNvPr>
          <p:cNvGrpSpPr/>
          <p:nvPr/>
        </p:nvGrpSpPr>
        <p:grpSpPr>
          <a:xfrm>
            <a:off x="4207829" y="3377739"/>
            <a:ext cx="1804701" cy="1354162"/>
            <a:chOff x="4470719" y="3682918"/>
            <a:chExt cx="1804701" cy="1354162"/>
          </a:xfrm>
        </p:grpSpPr>
        <p:sp>
          <p:nvSpPr>
            <p:cNvPr id="58" name="Rounded Rectangle 57">
              <a:extLst>
                <a:ext uri="{FF2B5EF4-FFF2-40B4-BE49-F238E27FC236}">
                  <a16:creationId xmlns:a16="http://schemas.microsoft.com/office/drawing/2014/main" id="{C444B51E-96F6-E34D-A3AD-C4096A52E684}"/>
                </a:ext>
              </a:extLst>
            </p:cNvPr>
            <p:cNvSpPr/>
            <p:nvPr/>
          </p:nvSpPr>
          <p:spPr>
            <a:xfrm>
              <a:off x="4470719" y="3682918"/>
              <a:ext cx="1804701" cy="1354162"/>
            </a:xfrm>
            <a:prstGeom prst="roundRect">
              <a:avLst/>
            </a:prstGeom>
            <a:solidFill>
              <a:schemeClr val="bg1"/>
            </a:solidFill>
          </p:spPr>
          <p:txBody>
            <a:bodyPr wrap="square" lIns="0" rIns="0">
              <a:noAutofit/>
            </a:bodyPr>
            <a:lstStyle/>
            <a:p>
              <a:pPr algn="ctr"/>
              <a:r>
                <a:rPr lang="en-US" sz="1600" b="1" i="1" dirty="0">
                  <a:solidFill>
                    <a:srgbClr val="C00000"/>
                  </a:solidFill>
                  <a:latin typeface="Merriweather Sans" panose="02000503060000020004" pitchFamily="2" charset="77"/>
                </a:rPr>
                <a:t>Elizabeth Warren</a:t>
              </a:r>
            </a:p>
          </p:txBody>
        </p:sp>
        <p:sp>
          <p:nvSpPr>
            <p:cNvPr id="59" name="Rounded Rectangle 58">
              <a:extLst>
                <a:ext uri="{FF2B5EF4-FFF2-40B4-BE49-F238E27FC236}">
                  <a16:creationId xmlns:a16="http://schemas.microsoft.com/office/drawing/2014/main" id="{7AF2B5B7-B1B5-A246-AF04-8002E8B65742}"/>
                </a:ext>
              </a:extLst>
            </p:cNvPr>
            <p:cNvSpPr/>
            <p:nvPr/>
          </p:nvSpPr>
          <p:spPr>
            <a:xfrm>
              <a:off x="4554277" y="406677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sp>
          <p:nvSpPr>
            <p:cNvPr id="60" name="Rounded Rectangle 59">
              <a:extLst>
                <a:ext uri="{FF2B5EF4-FFF2-40B4-BE49-F238E27FC236}">
                  <a16:creationId xmlns:a16="http://schemas.microsoft.com/office/drawing/2014/main" id="{1C8CF5C6-CD07-7744-8CAD-D153E6DCCDA5}"/>
                </a:ext>
              </a:extLst>
            </p:cNvPr>
            <p:cNvSpPr/>
            <p:nvPr/>
          </p:nvSpPr>
          <p:spPr>
            <a:xfrm>
              <a:off x="4558087" y="436776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a:latin typeface="Consolas" panose="020B0609020204030204" pitchFamily="49" charset="0"/>
                  <a:cs typeface="Consolas" panose="020B0609020204030204" pitchFamily="49" charset="0"/>
                </a:rPr>
                <a:t>politician</a:t>
              </a:r>
              <a:endParaRPr lang="en-US" sz="1500" dirty="0">
                <a:latin typeface="Consolas" panose="020B0609020204030204" pitchFamily="49" charset="0"/>
                <a:cs typeface="Consolas" panose="020B0609020204030204" pitchFamily="49" charset="0"/>
              </a:endParaRPr>
            </a:p>
          </p:txBody>
        </p:sp>
        <p:sp>
          <p:nvSpPr>
            <p:cNvPr id="61" name="Rounded Rectangle 60">
              <a:extLst>
                <a:ext uri="{FF2B5EF4-FFF2-40B4-BE49-F238E27FC236}">
                  <a16:creationId xmlns:a16="http://schemas.microsoft.com/office/drawing/2014/main" id="{06239BB7-0EB6-6949-B738-A1FF71A1846F}"/>
                </a:ext>
              </a:extLst>
            </p:cNvPr>
            <p:cNvSpPr/>
            <p:nvPr/>
          </p:nvSpPr>
          <p:spPr>
            <a:xfrm>
              <a:off x="4546787" y="466875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scholar</a:t>
              </a:r>
            </a:p>
          </p:txBody>
        </p:sp>
      </p:grpSp>
      <p:sp>
        <p:nvSpPr>
          <p:cNvPr id="62" name="Right Arrow 61">
            <a:extLst>
              <a:ext uri="{FF2B5EF4-FFF2-40B4-BE49-F238E27FC236}">
                <a16:creationId xmlns:a16="http://schemas.microsoft.com/office/drawing/2014/main" id="{297746C2-0371-4A42-A9F7-DEA43D512FBC}"/>
              </a:ext>
            </a:extLst>
          </p:cNvPr>
          <p:cNvSpPr/>
          <p:nvPr/>
        </p:nvSpPr>
        <p:spPr>
          <a:xfrm rot="5400000">
            <a:off x="3020980" y="5814947"/>
            <a:ext cx="39295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4C056E6-A917-B34D-8179-FD2AA8451EF7}"/>
              </a:ext>
            </a:extLst>
          </p:cNvPr>
          <p:cNvSpPr/>
          <p:nvPr/>
        </p:nvSpPr>
        <p:spPr>
          <a:xfrm>
            <a:off x="2480956" y="6328032"/>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politician</a:t>
            </a:r>
          </a:p>
        </p:txBody>
      </p:sp>
      <p:sp>
        <p:nvSpPr>
          <p:cNvPr id="64" name="Rounded Rectangle 63">
            <a:extLst>
              <a:ext uri="{FF2B5EF4-FFF2-40B4-BE49-F238E27FC236}">
                <a16:creationId xmlns:a16="http://schemas.microsoft.com/office/drawing/2014/main" id="{7F7E13D1-B22C-1541-AFF4-DA67358045D0}"/>
              </a:ext>
            </a:extLst>
          </p:cNvPr>
          <p:cNvSpPr/>
          <p:nvPr/>
        </p:nvSpPr>
        <p:spPr>
          <a:xfrm>
            <a:off x="4123718" y="6328032"/>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official</a:t>
            </a:r>
          </a:p>
        </p:txBody>
      </p:sp>
      <p:sp>
        <p:nvSpPr>
          <p:cNvPr id="16" name="Rectangle 15">
            <a:extLst>
              <a:ext uri="{FF2B5EF4-FFF2-40B4-BE49-F238E27FC236}">
                <a16:creationId xmlns:a16="http://schemas.microsoft.com/office/drawing/2014/main" id="{80D66A4F-7344-7046-BA20-40FA0A45B51F}"/>
              </a:ext>
            </a:extLst>
          </p:cNvPr>
          <p:cNvSpPr/>
          <p:nvPr/>
        </p:nvSpPr>
        <p:spPr>
          <a:xfrm>
            <a:off x="6609840" y="2731146"/>
            <a:ext cx="5121081" cy="3046988"/>
          </a:xfrm>
          <a:prstGeom prst="rect">
            <a:avLst/>
          </a:prstGeom>
        </p:spPr>
        <p:txBody>
          <a:bodyPr wrap="square">
            <a:spAutoFit/>
          </a:bodyPr>
          <a:lstStyle/>
          <a:p>
            <a:pPr marL="342900" indent="-342900">
              <a:buFont typeface="+mj-lt"/>
              <a:buAutoNum type="arabicPeriod"/>
            </a:pPr>
            <a:r>
              <a:rPr lang="en-US" sz="2400" dirty="0">
                <a:latin typeface="Merriweather Sans Light" panose="02000503060000020004" pitchFamily="2" charset="77"/>
              </a:rPr>
              <a:t>Map the mention to </a:t>
            </a:r>
            <a:r>
              <a:rPr lang="en-US" sz="2400" b="1" dirty="0">
                <a:latin typeface="Merriweather Sans Light" panose="02000503060000020004" pitchFamily="2" charset="77"/>
              </a:rPr>
              <a:t>context-consistent</a:t>
            </a:r>
            <a:r>
              <a:rPr lang="en-US" sz="2400" dirty="0">
                <a:latin typeface="Merriweather Sans Light" panose="02000503060000020004" pitchFamily="2" charset="77"/>
              </a:rPr>
              <a:t> Wikipedia concepts</a:t>
            </a:r>
          </a:p>
          <a:p>
            <a:pPr marL="342900" indent="-342900">
              <a:buFont typeface="+mj-lt"/>
              <a:buAutoNum type="arabicPeriod"/>
            </a:pPr>
            <a:endParaRPr lang="en-US" sz="2400" dirty="0">
              <a:latin typeface="Merriweather Sans Light" panose="02000503060000020004" pitchFamily="2" charset="77"/>
            </a:endParaRPr>
          </a:p>
          <a:p>
            <a:pPr marL="342900" indent="-342900">
              <a:buFont typeface="+mj-lt"/>
              <a:buAutoNum type="arabicPeriod"/>
            </a:pPr>
            <a:r>
              <a:rPr lang="en-US" sz="2400" dirty="0">
                <a:latin typeface="Merriweather Sans Light" panose="02000503060000020004" pitchFamily="2" charset="77"/>
              </a:rPr>
              <a:t>Rank candidate titles by </a:t>
            </a:r>
            <a:r>
              <a:rPr lang="en-US" sz="2400" b="1" dirty="0">
                <a:latin typeface="Merriweather Sans Light" panose="02000503060000020004" pitchFamily="2" charset="77"/>
              </a:rPr>
              <a:t>context-consistency</a:t>
            </a:r>
            <a:r>
              <a:rPr lang="en-US" sz="2400" dirty="0">
                <a:latin typeface="Merriweather Sans Light" panose="02000503060000020004" pitchFamily="2" charset="77"/>
              </a:rPr>
              <a:t> and infer the types according to the </a:t>
            </a:r>
            <a:r>
              <a:rPr lang="en-US" sz="2400" b="1" dirty="0">
                <a:latin typeface="Merriweather Sans Light" panose="02000503060000020004" pitchFamily="2" charset="77"/>
              </a:rPr>
              <a:t>type taxonomy</a:t>
            </a:r>
            <a:r>
              <a:rPr lang="en-US" sz="2400" dirty="0">
                <a:latin typeface="Merriweather Sans Light" panose="02000503060000020004" pitchFamily="2" charset="77"/>
              </a:rPr>
              <a:t>. </a:t>
            </a:r>
          </a:p>
          <a:p>
            <a:pPr marL="342900" indent="-342900">
              <a:buFont typeface="+mj-lt"/>
              <a:buAutoNum type="arabicPeriod"/>
            </a:pPr>
            <a:endParaRPr lang="en-US" sz="2400" dirty="0">
              <a:latin typeface="Merriweather Sans Light" panose="02000503060000020004" pitchFamily="2" charset="77"/>
            </a:endParaRPr>
          </a:p>
        </p:txBody>
      </p:sp>
      <p:sp>
        <p:nvSpPr>
          <p:cNvPr id="17" name="Rectangle 16">
            <a:extLst>
              <a:ext uri="{FF2B5EF4-FFF2-40B4-BE49-F238E27FC236}">
                <a16:creationId xmlns:a16="http://schemas.microsoft.com/office/drawing/2014/main" id="{49030A30-D5E6-FE41-B0BB-A7409E64C810}"/>
              </a:ext>
            </a:extLst>
          </p:cNvPr>
          <p:cNvSpPr/>
          <p:nvPr/>
        </p:nvSpPr>
        <p:spPr>
          <a:xfrm>
            <a:off x="6891275" y="2063533"/>
            <a:ext cx="3164649" cy="400110"/>
          </a:xfrm>
          <a:prstGeom prst="rect">
            <a:avLst/>
          </a:prstGeom>
        </p:spPr>
        <p:txBody>
          <a:bodyPr wrap="none">
            <a:spAutoFit/>
          </a:bodyPr>
          <a:lstStyle/>
          <a:p>
            <a:r>
              <a:rPr lang="en-US" sz="2000" b="1" dirty="0">
                <a:latin typeface="Merriweather Sans" panose="02000503060000020004" pitchFamily="2" charset="77"/>
              </a:rPr>
              <a:t>High-level Algorithm: </a:t>
            </a:r>
          </a:p>
        </p:txBody>
      </p:sp>
      <p:sp>
        <p:nvSpPr>
          <p:cNvPr id="66" name="Right Arrow 65">
            <a:extLst>
              <a:ext uri="{FF2B5EF4-FFF2-40B4-BE49-F238E27FC236}">
                <a16:creationId xmlns:a16="http://schemas.microsoft.com/office/drawing/2014/main" id="{C53C0C91-3BEA-7140-AD38-1CB07D73A1A8}"/>
              </a:ext>
            </a:extLst>
          </p:cNvPr>
          <p:cNvSpPr/>
          <p:nvPr/>
        </p:nvSpPr>
        <p:spPr>
          <a:xfrm rot="5400000">
            <a:off x="3020979" y="4782792"/>
            <a:ext cx="39295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D62EA752-FFD3-B44D-A4AB-0460F532BFE6}"/>
              </a:ext>
            </a:extLst>
          </p:cNvPr>
          <p:cNvSpPr/>
          <p:nvPr/>
        </p:nvSpPr>
        <p:spPr>
          <a:xfrm>
            <a:off x="1689654" y="5298903"/>
            <a:ext cx="3042550" cy="53773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sz="1400" i="1" dirty="0">
              <a:latin typeface="Merriweather Sans" panose="02000503060000020004" pitchFamily="2" charset="77"/>
            </a:endParaRPr>
          </a:p>
          <a:p>
            <a:pPr algn="ctr"/>
            <a:r>
              <a:rPr lang="en-US" sz="1400" dirty="0">
                <a:latin typeface="Merriweather Sans" panose="02000503060000020004" pitchFamily="2" charset="77"/>
              </a:rPr>
              <a:t>Inference: aggregate and rank the consistency scores. </a:t>
            </a: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p:txBody>
      </p:sp>
    </p:spTree>
    <p:extLst>
      <p:ext uri="{BB962C8B-B14F-4D97-AF65-F5344CB8AC3E}">
        <p14:creationId xmlns:p14="http://schemas.microsoft.com/office/powerpoint/2010/main" val="417490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1" grpId="0" animBg="1"/>
      <p:bldP spid="40" grpId="0" animBg="1"/>
      <p:bldP spid="62" grpId="0" animBg="1"/>
      <p:bldP spid="63" grpId="0" animBg="1"/>
      <p:bldP spid="64" grpId="0" animBg="1"/>
      <p:bldP spid="66" grpId="0" animBg="1"/>
      <p:bldP spid="6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a:extLst>
              <a:ext uri="{FF2B5EF4-FFF2-40B4-BE49-F238E27FC236}">
                <a16:creationId xmlns:a16="http://schemas.microsoft.com/office/drawing/2014/main" id="{08202C10-012A-CB48-9918-EA59D60C4D7E}"/>
              </a:ext>
            </a:extLst>
          </p:cNvPr>
          <p:cNvSpPr/>
          <p:nvPr/>
        </p:nvSpPr>
        <p:spPr>
          <a:xfrm>
            <a:off x="6680266" y="1851025"/>
            <a:ext cx="5003734" cy="3863975"/>
          </a:xfrm>
          <a:prstGeom prst="roundRect">
            <a:avLst/>
          </a:prstGeom>
          <a:noFill/>
          <a:ln w="76200">
            <a:solidFill>
              <a:schemeClr val="bg1">
                <a:lumMod val="85000"/>
              </a:schemeClr>
            </a:solidFill>
          </a:ln>
        </p:spPr>
        <p:txBody>
          <a:bodyPr wrap="square" lIns="91440" tIns="0" rIns="0" bIns="0" anchor="ctr" anchorCtr="0">
            <a:noAutofit/>
          </a:bodyPr>
          <a:lstStyle/>
          <a:p>
            <a:pPr algn="ctr"/>
            <a:r>
              <a:rPr lang="en-US" sz="1600" i="1" dirty="0">
                <a:solidFill>
                  <a:schemeClr val="bg1">
                    <a:lumMod val="50000"/>
                  </a:schemeClr>
                </a:solidFill>
                <a:latin typeface="Merriweather Sans" panose="02000503060000020004" pitchFamily="2" charset="77"/>
              </a:rPr>
              <a:t>Resources</a:t>
            </a: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a:p>
            <a:pPr algn="ctr"/>
            <a:endParaRPr lang="en-US" sz="1200" i="1" dirty="0">
              <a:latin typeface="Merriweather Sans" panose="02000503060000020004" pitchFamily="2" charset="77"/>
            </a:endParaRPr>
          </a:p>
        </p:txBody>
      </p:sp>
      <p:sp>
        <p:nvSpPr>
          <p:cNvPr id="2" name="Content Placeholder 1">
            <a:extLst>
              <a:ext uri="{FF2B5EF4-FFF2-40B4-BE49-F238E27FC236}">
                <a16:creationId xmlns:a16="http://schemas.microsoft.com/office/drawing/2014/main" id="{2212C599-99C6-DC44-AF5B-FD30F739313F}"/>
              </a:ext>
            </a:extLst>
          </p:cNvPr>
          <p:cNvSpPr>
            <a:spLocks noGrp="1"/>
          </p:cNvSpPr>
          <p:nvPr>
            <p:ph idx="1"/>
          </p:nvPr>
        </p:nvSpPr>
        <p:spPr/>
        <p:txBody>
          <a:bodyPr/>
          <a:lstStyle/>
          <a:p>
            <a:pPr marL="0" indent="0">
              <a:buNone/>
            </a:pPr>
            <a:endParaRPr lang="en-US" sz="2000" b="1" dirty="0"/>
          </a:p>
          <a:p>
            <a:pPr marL="0" indent="0">
              <a:buNone/>
            </a:pPr>
            <a:endParaRPr lang="en-US" sz="2000" b="1" dirty="0"/>
          </a:p>
          <a:p>
            <a:pPr marL="0" indent="0">
              <a:buNone/>
            </a:pPr>
            <a:endParaRPr lang="en-US" sz="2000" dirty="0"/>
          </a:p>
        </p:txBody>
      </p:sp>
      <p:sp>
        <p:nvSpPr>
          <p:cNvPr id="3" name="Slide Number Placeholder 2">
            <a:extLst>
              <a:ext uri="{FF2B5EF4-FFF2-40B4-BE49-F238E27FC236}">
                <a16:creationId xmlns:a16="http://schemas.microsoft.com/office/drawing/2014/main" id="{32FCBFDB-31BD-3748-8E5E-0D17E9A02D15}"/>
              </a:ext>
            </a:extLst>
          </p:cNvPr>
          <p:cNvSpPr>
            <a:spLocks noGrp="1"/>
          </p:cNvSpPr>
          <p:nvPr>
            <p:ph type="sldNum" sz="quarter" idx="12"/>
          </p:nvPr>
        </p:nvSpPr>
        <p:spPr/>
        <p:txBody>
          <a:bodyPr/>
          <a:lstStyle/>
          <a:p>
            <a:fld id="{86B4B35C-345F-9846-8E6A-29269C850829}" type="slidenum">
              <a:rPr lang="en-US" smtClean="0"/>
              <a:pPr/>
              <a:t>51</a:t>
            </a:fld>
            <a:endParaRPr lang="en-US"/>
          </a:p>
        </p:txBody>
      </p:sp>
      <p:sp>
        <p:nvSpPr>
          <p:cNvPr id="4" name="Title 3">
            <a:extLst>
              <a:ext uri="{FF2B5EF4-FFF2-40B4-BE49-F238E27FC236}">
                <a16:creationId xmlns:a16="http://schemas.microsoft.com/office/drawing/2014/main" id="{0C429AA6-B56C-204C-8C26-DE553ED81674}"/>
              </a:ext>
            </a:extLst>
          </p:cNvPr>
          <p:cNvSpPr>
            <a:spLocks noGrp="1"/>
          </p:cNvSpPr>
          <p:nvPr>
            <p:ph type="title"/>
          </p:nvPr>
        </p:nvSpPr>
        <p:spPr/>
        <p:txBody>
          <a:bodyPr/>
          <a:lstStyle/>
          <a:p>
            <a:r>
              <a:rPr lang="en-US" dirty="0"/>
              <a:t>Zero-Shot Open Typing: Big Picture</a:t>
            </a:r>
          </a:p>
        </p:txBody>
      </p:sp>
      <p:sp>
        <p:nvSpPr>
          <p:cNvPr id="44" name="Rounded Rectangle 43">
            <a:extLst>
              <a:ext uri="{FF2B5EF4-FFF2-40B4-BE49-F238E27FC236}">
                <a16:creationId xmlns:a16="http://schemas.microsoft.com/office/drawing/2014/main" id="{9976A2CE-A0E4-0D4E-8DC6-87E3A4E02621}"/>
              </a:ext>
            </a:extLst>
          </p:cNvPr>
          <p:cNvSpPr/>
          <p:nvPr/>
        </p:nvSpPr>
        <p:spPr>
          <a:xfrm>
            <a:off x="1858732" y="1433879"/>
            <a:ext cx="2717456" cy="1021614"/>
          </a:xfrm>
          <a:prstGeom prst="roundRect">
            <a:avLst/>
          </a:prstGeom>
          <a:solidFill>
            <a:schemeClr val="bg1">
              <a:lumMod val="85000"/>
              <a:alpha val="57000"/>
            </a:schemeClr>
          </a:solidFill>
          <a:ln>
            <a:noFill/>
          </a:ln>
        </p:spPr>
        <p:txBody>
          <a:bodyPr wrap="square" lIns="91440" tIns="0" rIns="0" bIns="0" anchor="ctr" anchorCtr="0">
            <a:noAutofit/>
          </a:bodyPr>
          <a:lstStyle/>
          <a:p>
            <a:r>
              <a:rPr lang="en-US" sz="1600" i="1" dirty="0">
                <a:latin typeface="Merriweather Sans" panose="02000503060000020004" pitchFamily="2" charset="77"/>
              </a:rPr>
              <a:t>A former Democrat, </a:t>
            </a:r>
            <a:r>
              <a:rPr lang="en-US" sz="1600" b="1" i="1" dirty="0">
                <a:solidFill>
                  <a:srgbClr val="C00000"/>
                </a:solidFill>
                <a:latin typeface="Merriweather Sans" panose="02000503060000020004" pitchFamily="2" charset="77"/>
              </a:rPr>
              <a:t>Bloomberg</a:t>
            </a:r>
            <a:r>
              <a:rPr lang="en-US" sz="1600" i="1" dirty="0">
                <a:latin typeface="Merriweather Sans" panose="02000503060000020004" pitchFamily="2" charset="77"/>
              </a:rPr>
              <a:t> switched his party registration in 2001. </a:t>
            </a:r>
          </a:p>
        </p:txBody>
      </p:sp>
      <p:sp>
        <p:nvSpPr>
          <p:cNvPr id="46" name="Rounded Rectangle 45">
            <a:extLst>
              <a:ext uri="{FF2B5EF4-FFF2-40B4-BE49-F238E27FC236}">
                <a16:creationId xmlns:a16="http://schemas.microsoft.com/office/drawing/2014/main" id="{10F131F5-D39C-FD40-85A6-FB569E17F2DF}"/>
              </a:ext>
            </a:extLst>
          </p:cNvPr>
          <p:cNvSpPr/>
          <p:nvPr/>
        </p:nvSpPr>
        <p:spPr>
          <a:xfrm>
            <a:off x="878212" y="6322019"/>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person</a:t>
            </a:r>
          </a:p>
        </p:txBody>
      </p:sp>
      <p:sp>
        <p:nvSpPr>
          <p:cNvPr id="30" name="Rectangle 29">
            <a:extLst>
              <a:ext uri="{FF2B5EF4-FFF2-40B4-BE49-F238E27FC236}">
                <a16:creationId xmlns:a16="http://schemas.microsoft.com/office/drawing/2014/main" id="{DDF44145-5B23-374C-ACF6-3EC32CF4FFB3}"/>
              </a:ext>
            </a:extLst>
          </p:cNvPr>
          <p:cNvSpPr/>
          <p:nvPr/>
        </p:nvSpPr>
        <p:spPr>
          <a:xfrm>
            <a:off x="304441" y="1727134"/>
            <a:ext cx="1703447" cy="523220"/>
          </a:xfrm>
          <a:prstGeom prst="rect">
            <a:avLst/>
          </a:prstGeom>
        </p:spPr>
        <p:txBody>
          <a:bodyPr wrap="square">
            <a:spAutoFit/>
          </a:bodyPr>
          <a:lstStyle/>
          <a:p>
            <a:pPr algn="ctr"/>
            <a:r>
              <a:rPr lang="en-US" sz="1400" dirty="0">
                <a:latin typeface="Merriweather Sans" panose="02000503060000020004" pitchFamily="2" charset="77"/>
              </a:rPr>
              <a:t>A mention &amp; </a:t>
            </a:r>
            <a:br>
              <a:rPr lang="en-US" sz="1400" dirty="0">
                <a:latin typeface="Merriweather Sans" panose="02000503060000020004" pitchFamily="2" charset="77"/>
              </a:rPr>
            </a:br>
            <a:r>
              <a:rPr lang="en-US" sz="1400" dirty="0">
                <a:latin typeface="Merriweather Sans" panose="02000503060000020004" pitchFamily="2" charset="77"/>
              </a:rPr>
              <a:t>its context</a:t>
            </a:r>
          </a:p>
        </p:txBody>
      </p:sp>
      <p:sp>
        <p:nvSpPr>
          <p:cNvPr id="31" name="Rounded Rectangle 30">
            <a:extLst>
              <a:ext uri="{FF2B5EF4-FFF2-40B4-BE49-F238E27FC236}">
                <a16:creationId xmlns:a16="http://schemas.microsoft.com/office/drawing/2014/main" id="{EAA687A7-01DC-C848-A4C8-E19AB8095FB1}"/>
              </a:ext>
            </a:extLst>
          </p:cNvPr>
          <p:cNvSpPr/>
          <p:nvPr/>
        </p:nvSpPr>
        <p:spPr>
          <a:xfrm>
            <a:off x="389382" y="3013995"/>
            <a:ext cx="5691378" cy="1775100"/>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400" dirty="0">
                <a:latin typeface="Merriweather Sans" panose="02000503060000020004" pitchFamily="2" charset="77"/>
              </a:rPr>
              <a:t>Mapping type-compatible Wikipedia entities </a:t>
            </a: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p:txBody>
      </p:sp>
      <p:sp>
        <p:nvSpPr>
          <p:cNvPr id="40" name="Right Arrow 39">
            <a:extLst>
              <a:ext uri="{FF2B5EF4-FFF2-40B4-BE49-F238E27FC236}">
                <a16:creationId xmlns:a16="http://schemas.microsoft.com/office/drawing/2014/main" id="{61C5BEE2-297E-E04A-BF3C-E46FC7921F15}"/>
              </a:ext>
            </a:extLst>
          </p:cNvPr>
          <p:cNvSpPr/>
          <p:nvPr/>
        </p:nvSpPr>
        <p:spPr>
          <a:xfrm rot="5400000">
            <a:off x="3017404" y="2448874"/>
            <a:ext cx="400111"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4F91604-45CD-854C-906C-CF96B3933BBA}"/>
              </a:ext>
            </a:extLst>
          </p:cNvPr>
          <p:cNvGrpSpPr/>
          <p:nvPr/>
        </p:nvGrpSpPr>
        <p:grpSpPr>
          <a:xfrm>
            <a:off x="499372" y="3392719"/>
            <a:ext cx="1804701" cy="1354162"/>
            <a:chOff x="705112" y="3720758"/>
            <a:chExt cx="1804701" cy="1354162"/>
          </a:xfrm>
        </p:grpSpPr>
        <p:sp>
          <p:nvSpPr>
            <p:cNvPr id="42" name="Rounded Rectangle 41">
              <a:extLst>
                <a:ext uri="{FF2B5EF4-FFF2-40B4-BE49-F238E27FC236}">
                  <a16:creationId xmlns:a16="http://schemas.microsoft.com/office/drawing/2014/main" id="{B0F3F0B5-89B6-CF47-81E0-F8B698F62F24}"/>
                </a:ext>
              </a:extLst>
            </p:cNvPr>
            <p:cNvSpPr/>
            <p:nvPr/>
          </p:nvSpPr>
          <p:spPr>
            <a:xfrm>
              <a:off x="705112" y="3720758"/>
              <a:ext cx="1804701" cy="1354162"/>
            </a:xfrm>
            <a:prstGeom prst="roundRect">
              <a:avLst/>
            </a:prstGeom>
            <a:solidFill>
              <a:schemeClr val="bg1"/>
            </a:solidFill>
          </p:spPr>
          <p:txBody>
            <a:bodyPr wrap="square">
              <a:noAutofit/>
            </a:bodyPr>
            <a:lstStyle/>
            <a:p>
              <a:pPr algn="ctr"/>
              <a:r>
                <a:rPr lang="en-US" sz="1600" b="1" i="1" dirty="0">
                  <a:solidFill>
                    <a:srgbClr val="C00000"/>
                  </a:solidFill>
                  <a:latin typeface="Merriweather Sans" panose="02000503060000020004" pitchFamily="2" charset="77"/>
                </a:rPr>
                <a:t>Richard Nixon</a:t>
              </a:r>
            </a:p>
            <a:p>
              <a:pPr algn="ctr"/>
              <a:endParaRPr lang="en-US" sz="1600" b="1" i="1" dirty="0">
                <a:solidFill>
                  <a:srgbClr val="C00000"/>
                </a:solidFill>
                <a:latin typeface="Merriweather Sans" panose="02000503060000020004" pitchFamily="2" charset="77"/>
              </a:endParaRPr>
            </a:p>
          </p:txBody>
        </p:sp>
        <p:sp>
          <p:nvSpPr>
            <p:cNvPr id="43" name="Rounded Rectangle 42">
              <a:extLst>
                <a:ext uri="{FF2B5EF4-FFF2-40B4-BE49-F238E27FC236}">
                  <a16:creationId xmlns:a16="http://schemas.microsoft.com/office/drawing/2014/main" id="{CAD8A75A-80A7-EE4B-9F2B-95AF35C93F84}"/>
                </a:ext>
              </a:extLst>
            </p:cNvPr>
            <p:cNvSpPr/>
            <p:nvPr/>
          </p:nvSpPr>
          <p:spPr>
            <a:xfrm>
              <a:off x="788670" y="410461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sp>
          <p:nvSpPr>
            <p:cNvPr id="48" name="Rounded Rectangle 47">
              <a:extLst>
                <a:ext uri="{FF2B5EF4-FFF2-40B4-BE49-F238E27FC236}">
                  <a16:creationId xmlns:a16="http://schemas.microsoft.com/office/drawing/2014/main" id="{BEBA2222-2B92-F049-9C42-8548E94BCFC5}"/>
                </a:ext>
              </a:extLst>
            </p:cNvPr>
            <p:cNvSpPr/>
            <p:nvPr/>
          </p:nvSpPr>
          <p:spPr>
            <a:xfrm>
              <a:off x="792480" y="440560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a:latin typeface="Consolas" panose="020B0609020204030204" pitchFamily="49" charset="0"/>
                  <a:cs typeface="Consolas" panose="020B0609020204030204" pitchFamily="49" charset="0"/>
                </a:rPr>
                <a:t>politician</a:t>
              </a:r>
              <a:endParaRPr lang="en-US" sz="1500" dirty="0">
                <a:latin typeface="Consolas" panose="020B0609020204030204" pitchFamily="49" charset="0"/>
                <a:cs typeface="Consolas" panose="020B0609020204030204" pitchFamily="49" charset="0"/>
              </a:endParaRPr>
            </a:p>
          </p:txBody>
        </p:sp>
        <p:sp>
          <p:nvSpPr>
            <p:cNvPr id="49" name="Rounded Rectangle 48">
              <a:extLst>
                <a:ext uri="{FF2B5EF4-FFF2-40B4-BE49-F238E27FC236}">
                  <a16:creationId xmlns:a16="http://schemas.microsoft.com/office/drawing/2014/main" id="{E9DAA4A1-203A-AB4D-88B5-65630453EFC5}"/>
                </a:ext>
              </a:extLst>
            </p:cNvPr>
            <p:cNvSpPr/>
            <p:nvPr/>
          </p:nvSpPr>
          <p:spPr>
            <a:xfrm>
              <a:off x="781180" y="470659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president</a:t>
              </a:r>
            </a:p>
          </p:txBody>
        </p:sp>
      </p:grpSp>
      <p:grpSp>
        <p:nvGrpSpPr>
          <p:cNvPr id="13" name="Group 12">
            <a:extLst>
              <a:ext uri="{FF2B5EF4-FFF2-40B4-BE49-F238E27FC236}">
                <a16:creationId xmlns:a16="http://schemas.microsoft.com/office/drawing/2014/main" id="{7F210719-F494-FE46-80AB-ED4C5FE0F75A}"/>
              </a:ext>
            </a:extLst>
          </p:cNvPr>
          <p:cNvGrpSpPr/>
          <p:nvPr/>
        </p:nvGrpSpPr>
        <p:grpSpPr>
          <a:xfrm>
            <a:off x="2353341" y="3392719"/>
            <a:ext cx="1804701" cy="1354162"/>
            <a:chOff x="2593371" y="3720758"/>
            <a:chExt cx="1804701" cy="1354162"/>
          </a:xfrm>
        </p:grpSpPr>
        <p:sp>
          <p:nvSpPr>
            <p:cNvPr id="50" name="Rounded Rectangle 49">
              <a:extLst>
                <a:ext uri="{FF2B5EF4-FFF2-40B4-BE49-F238E27FC236}">
                  <a16:creationId xmlns:a16="http://schemas.microsoft.com/office/drawing/2014/main" id="{8D37EB9C-B51B-DE49-B519-5C040BD22FED}"/>
                </a:ext>
              </a:extLst>
            </p:cNvPr>
            <p:cNvSpPr/>
            <p:nvPr/>
          </p:nvSpPr>
          <p:spPr>
            <a:xfrm>
              <a:off x="2593371" y="3720758"/>
              <a:ext cx="1804701" cy="1354162"/>
            </a:xfrm>
            <a:prstGeom prst="roundRect">
              <a:avLst/>
            </a:prstGeom>
            <a:solidFill>
              <a:schemeClr val="bg1"/>
            </a:solidFill>
          </p:spPr>
          <p:txBody>
            <a:bodyPr wrap="square">
              <a:noAutofit/>
            </a:bodyPr>
            <a:lstStyle/>
            <a:p>
              <a:pPr algn="ctr"/>
              <a:r>
                <a:rPr lang="en-US" sz="1600" b="1" i="1" dirty="0">
                  <a:solidFill>
                    <a:srgbClr val="C00000"/>
                  </a:solidFill>
                  <a:latin typeface="Merriweather Sans" panose="02000503060000020004" pitchFamily="2" charset="77"/>
                </a:rPr>
                <a:t>Bill de Blasio</a:t>
              </a:r>
            </a:p>
            <a:p>
              <a:pPr algn="ctr"/>
              <a:endParaRPr lang="en-US" sz="1600" b="1" i="1" dirty="0">
                <a:solidFill>
                  <a:srgbClr val="C00000"/>
                </a:solidFill>
                <a:latin typeface="Merriweather Sans" panose="02000503060000020004" pitchFamily="2" charset="77"/>
              </a:endParaRPr>
            </a:p>
          </p:txBody>
        </p:sp>
        <p:sp>
          <p:nvSpPr>
            <p:cNvPr id="51" name="Rounded Rectangle 50">
              <a:extLst>
                <a:ext uri="{FF2B5EF4-FFF2-40B4-BE49-F238E27FC236}">
                  <a16:creationId xmlns:a16="http://schemas.microsoft.com/office/drawing/2014/main" id="{B915B760-04B6-5B43-84EB-9A4EC7B00FA7}"/>
                </a:ext>
              </a:extLst>
            </p:cNvPr>
            <p:cNvSpPr/>
            <p:nvPr/>
          </p:nvSpPr>
          <p:spPr>
            <a:xfrm>
              <a:off x="2676929" y="410461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mayor</a:t>
              </a:r>
            </a:p>
          </p:txBody>
        </p:sp>
        <p:sp>
          <p:nvSpPr>
            <p:cNvPr id="52" name="Rounded Rectangle 51">
              <a:extLst>
                <a:ext uri="{FF2B5EF4-FFF2-40B4-BE49-F238E27FC236}">
                  <a16:creationId xmlns:a16="http://schemas.microsoft.com/office/drawing/2014/main" id="{12E7B2AC-6C88-7349-A703-6ADAF9B78ECA}"/>
                </a:ext>
              </a:extLst>
            </p:cNvPr>
            <p:cNvSpPr/>
            <p:nvPr/>
          </p:nvSpPr>
          <p:spPr>
            <a:xfrm>
              <a:off x="2680739" y="440560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politician</a:t>
              </a:r>
            </a:p>
          </p:txBody>
        </p:sp>
        <p:sp>
          <p:nvSpPr>
            <p:cNvPr id="53" name="Rounded Rectangle 52">
              <a:extLst>
                <a:ext uri="{FF2B5EF4-FFF2-40B4-BE49-F238E27FC236}">
                  <a16:creationId xmlns:a16="http://schemas.microsoft.com/office/drawing/2014/main" id="{BA9C927A-9046-A349-B2B3-A10B916DB292}"/>
                </a:ext>
              </a:extLst>
            </p:cNvPr>
            <p:cNvSpPr/>
            <p:nvPr/>
          </p:nvSpPr>
          <p:spPr>
            <a:xfrm>
              <a:off x="2669439" y="470659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grpSp>
      <p:grpSp>
        <p:nvGrpSpPr>
          <p:cNvPr id="12" name="Group 11">
            <a:extLst>
              <a:ext uri="{FF2B5EF4-FFF2-40B4-BE49-F238E27FC236}">
                <a16:creationId xmlns:a16="http://schemas.microsoft.com/office/drawing/2014/main" id="{CE15418B-8986-684C-9E41-D1FA2D54D82A}"/>
              </a:ext>
            </a:extLst>
          </p:cNvPr>
          <p:cNvGrpSpPr/>
          <p:nvPr/>
        </p:nvGrpSpPr>
        <p:grpSpPr>
          <a:xfrm>
            <a:off x="4207829" y="3377739"/>
            <a:ext cx="1804701" cy="1354162"/>
            <a:chOff x="4470719" y="3682918"/>
            <a:chExt cx="1804701" cy="1354162"/>
          </a:xfrm>
        </p:grpSpPr>
        <p:sp>
          <p:nvSpPr>
            <p:cNvPr id="58" name="Rounded Rectangle 57">
              <a:extLst>
                <a:ext uri="{FF2B5EF4-FFF2-40B4-BE49-F238E27FC236}">
                  <a16:creationId xmlns:a16="http://schemas.microsoft.com/office/drawing/2014/main" id="{C444B51E-96F6-E34D-A3AD-C4096A52E684}"/>
                </a:ext>
              </a:extLst>
            </p:cNvPr>
            <p:cNvSpPr/>
            <p:nvPr/>
          </p:nvSpPr>
          <p:spPr>
            <a:xfrm>
              <a:off x="4470719" y="3682918"/>
              <a:ext cx="1804701" cy="1354162"/>
            </a:xfrm>
            <a:prstGeom prst="roundRect">
              <a:avLst/>
            </a:prstGeom>
            <a:solidFill>
              <a:schemeClr val="bg1"/>
            </a:solidFill>
          </p:spPr>
          <p:txBody>
            <a:bodyPr wrap="square" lIns="0" rIns="0">
              <a:noAutofit/>
            </a:bodyPr>
            <a:lstStyle/>
            <a:p>
              <a:pPr algn="ctr"/>
              <a:r>
                <a:rPr lang="en-US" sz="1600" b="1" i="1" dirty="0">
                  <a:solidFill>
                    <a:srgbClr val="C00000"/>
                  </a:solidFill>
                  <a:latin typeface="Merriweather Sans" panose="02000503060000020004" pitchFamily="2" charset="77"/>
                </a:rPr>
                <a:t>Elizabeth Warren</a:t>
              </a:r>
            </a:p>
          </p:txBody>
        </p:sp>
        <p:sp>
          <p:nvSpPr>
            <p:cNvPr id="59" name="Rounded Rectangle 58">
              <a:extLst>
                <a:ext uri="{FF2B5EF4-FFF2-40B4-BE49-F238E27FC236}">
                  <a16:creationId xmlns:a16="http://schemas.microsoft.com/office/drawing/2014/main" id="{7AF2B5B7-B1B5-A246-AF04-8002E8B65742}"/>
                </a:ext>
              </a:extLst>
            </p:cNvPr>
            <p:cNvSpPr/>
            <p:nvPr/>
          </p:nvSpPr>
          <p:spPr>
            <a:xfrm>
              <a:off x="4554277" y="406677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person</a:t>
              </a:r>
            </a:p>
          </p:txBody>
        </p:sp>
        <p:sp>
          <p:nvSpPr>
            <p:cNvPr id="60" name="Rounded Rectangle 59">
              <a:extLst>
                <a:ext uri="{FF2B5EF4-FFF2-40B4-BE49-F238E27FC236}">
                  <a16:creationId xmlns:a16="http://schemas.microsoft.com/office/drawing/2014/main" id="{1C8CF5C6-CD07-7744-8CAD-D153E6DCCDA5}"/>
                </a:ext>
              </a:extLst>
            </p:cNvPr>
            <p:cNvSpPr/>
            <p:nvPr/>
          </p:nvSpPr>
          <p:spPr>
            <a:xfrm>
              <a:off x="4558087" y="436776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a:latin typeface="Consolas" panose="020B0609020204030204" pitchFamily="49" charset="0"/>
                  <a:cs typeface="Consolas" panose="020B0609020204030204" pitchFamily="49" charset="0"/>
                </a:rPr>
                <a:t>politician</a:t>
              </a:r>
              <a:endParaRPr lang="en-US" sz="1500" dirty="0">
                <a:latin typeface="Consolas" panose="020B0609020204030204" pitchFamily="49" charset="0"/>
                <a:cs typeface="Consolas" panose="020B0609020204030204" pitchFamily="49" charset="0"/>
              </a:endParaRPr>
            </a:p>
          </p:txBody>
        </p:sp>
        <p:sp>
          <p:nvSpPr>
            <p:cNvPr id="61" name="Rounded Rectangle 60">
              <a:extLst>
                <a:ext uri="{FF2B5EF4-FFF2-40B4-BE49-F238E27FC236}">
                  <a16:creationId xmlns:a16="http://schemas.microsoft.com/office/drawing/2014/main" id="{06239BB7-0EB6-6949-B738-A1FF71A1846F}"/>
                </a:ext>
              </a:extLst>
            </p:cNvPr>
            <p:cNvSpPr/>
            <p:nvPr/>
          </p:nvSpPr>
          <p:spPr>
            <a:xfrm>
              <a:off x="4546787" y="4668750"/>
              <a:ext cx="1629703" cy="2553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0" tIns="0" rIns="0" bIns="0" anchor="ctr" anchorCtr="0">
              <a:spAutoFit/>
            </a:bodyPr>
            <a:lstStyle/>
            <a:p>
              <a:pPr algn="ctr"/>
              <a:r>
                <a:rPr lang="en-US" sz="1500" dirty="0">
                  <a:latin typeface="Consolas" panose="020B0609020204030204" pitchFamily="49" charset="0"/>
                  <a:cs typeface="Consolas" panose="020B0609020204030204" pitchFamily="49" charset="0"/>
                </a:rPr>
                <a:t>scholar</a:t>
              </a:r>
            </a:p>
          </p:txBody>
        </p:sp>
      </p:grpSp>
      <p:sp>
        <p:nvSpPr>
          <p:cNvPr id="62" name="Right Arrow 61">
            <a:extLst>
              <a:ext uri="{FF2B5EF4-FFF2-40B4-BE49-F238E27FC236}">
                <a16:creationId xmlns:a16="http://schemas.microsoft.com/office/drawing/2014/main" id="{297746C2-0371-4A42-A9F7-DEA43D512FBC}"/>
              </a:ext>
            </a:extLst>
          </p:cNvPr>
          <p:cNvSpPr/>
          <p:nvPr/>
        </p:nvSpPr>
        <p:spPr>
          <a:xfrm rot="5400000">
            <a:off x="3020980" y="5814947"/>
            <a:ext cx="39295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4C056E6-A917-B34D-8179-FD2AA8451EF7}"/>
              </a:ext>
            </a:extLst>
          </p:cNvPr>
          <p:cNvSpPr/>
          <p:nvPr/>
        </p:nvSpPr>
        <p:spPr>
          <a:xfrm>
            <a:off x="2480956" y="6328032"/>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politician</a:t>
            </a:r>
          </a:p>
        </p:txBody>
      </p:sp>
      <p:sp>
        <p:nvSpPr>
          <p:cNvPr id="64" name="Rounded Rectangle 63">
            <a:extLst>
              <a:ext uri="{FF2B5EF4-FFF2-40B4-BE49-F238E27FC236}">
                <a16:creationId xmlns:a16="http://schemas.microsoft.com/office/drawing/2014/main" id="{7F7E13D1-B22C-1541-AFF4-DA67358045D0}"/>
              </a:ext>
            </a:extLst>
          </p:cNvPr>
          <p:cNvSpPr/>
          <p:nvPr/>
        </p:nvSpPr>
        <p:spPr>
          <a:xfrm>
            <a:off x="4123718" y="6328032"/>
            <a:ext cx="1488705" cy="3270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wrap="square" lIns="91440" tIns="0" rIns="91440" bIns="0" anchor="ctr" anchorCtr="0">
            <a:noAutofit/>
          </a:bodyPr>
          <a:lstStyle/>
          <a:p>
            <a:pPr algn="ctr"/>
            <a:r>
              <a:rPr lang="en-US" dirty="0">
                <a:latin typeface="Consolas" panose="020B0609020204030204" pitchFamily="49" charset="0"/>
                <a:cs typeface="Consolas" panose="020B0609020204030204" pitchFamily="49" charset="0"/>
              </a:rPr>
              <a:t>official</a:t>
            </a:r>
          </a:p>
        </p:txBody>
      </p:sp>
      <p:sp>
        <p:nvSpPr>
          <p:cNvPr id="66" name="Right Arrow 65">
            <a:extLst>
              <a:ext uri="{FF2B5EF4-FFF2-40B4-BE49-F238E27FC236}">
                <a16:creationId xmlns:a16="http://schemas.microsoft.com/office/drawing/2014/main" id="{C53C0C91-3BEA-7140-AD38-1CB07D73A1A8}"/>
              </a:ext>
            </a:extLst>
          </p:cNvPr>
          <p:cNvSpPr/>
          <p:nvPr/>
        </p:nvSpPr>
        <p:spPr>
          <a:xfrm rot="5400000">
            <a:off x="3020979" y="4782792"/>
            <a:ext cx="392959"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D62EA752-FFD3-B44D-A4AB-0460F532BFE6}"/>
              </a:ext>
            </a:extLst>
          </p:cNvPr>
          <p:cNvSpPr/>
          <p:nvPr/>
        </p:nvSpPr>
        <p:spPr>
          <a:xfrm>
            <a:off x="1689654" y="5298903"/>
            <a:ext cx="3042550" cy="53773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sz="1400" i="1" dirty="0">
              <a:latin typeface="Merriweather Sans" panose="02000503060000020004" pitchFamily="2" charset="77"/>
            </a:endParaRPr>
          </a:p>
          <a:p>
            <a:pPr algn="ctr"/>
            <a:r>
              <a:rPr lang="en-US" sz="1400" dirty="0">
                <a:latin typeface="Merriweather Sans" panose="02000503060000020004" pitchFamily="2" charset="77"/>
              </a:rPr>
              <a:t>Inference: aggregate and rank the consistency scores. </a:t>
            </a:r>
            <a:endParaRPr lang="en-US" sz="1400" i="1" dirty="0">
              <a:latin typeface="Merriweather Sans" panose="02000503060000020004" pitchFamily="2" charset="77"/>
            </a:endParaRPr>
          </a:p>
          <a:p>
            <a:pPr algn="ctr"/>
            <a:endParaRPr lang="en-US" sz="1400" i="1" dirty="0">
              <a:latin typeface="Merriweather Sans" panose="02000503060000020004" pitchFamily="2" charset="77"/>
            </a:endParaRPr>
          </a:p>
        </p:txBody>
      </p:sp>
      <p:grpSp>
        <p:nvGrpSpPr>
          <p:cNvPr id="32" name="Group 31">
            <a:extLst>
              <a:ext uri="{FF2B5EF4-FFF2-40B4-BE49-F238E27FC236}">
                <a16:creationId xmlns:a16="http://schemas.microsoft.com/office/drawing/2014/main" id="{CA914B9D-F2E9-0F4C-87E6-7CF0D144373C}"/>
              </a:ext>
            </a:extLst>
          </p:cNvPr>
          <p:cNvGrpSpPr/>
          <p:nvPr/>
        </p:nvGrpSpPr>
        <p:grpSpPr>
          <a:xfrm>
            <a:off x="8993257" y="2598110"/>
            <a:ext cx="2242171" cy="971285"/>
            <a:chOff x="6183409" y="3751660"/>
            <a:chExt cx="2242171" cy="971285"/>
          </a:xfrm>
        </p:grpSpPr>
        <p:grpSp>
          <p:nvGrpSpPr>
            <p:cNvPr id="33" name="Group 32">
              <a:extLst>
                <a:ext uri="{FF2B5EF4-FFF2-40B4-BE49-F238E27FC236}">
                  <a16:creationId xmlns:a16="http://schemas.microsoft.com/office/drawing/2014/main" id="{566A57F5-E732-724A-A81E-DE7F9B3382BE}"/>
                </a:ext>
              </a:extLst>
            </p:cNvPr>
            <p:cNvGrpSpPr/>
            <p:nvPr/>
          </p:nvGrpSpPr>
          <p:grpSpPr>
            <a:xfrm>
              <a:off x="6183409" y="3751660"/>
              <a:ext cx="2242171" cy="653549"/>
              <a:chOff x="4094420" y="4620126"/>
              <a:chExt cx="2242171" cy="653549"/>
            </a:xfrm>
          </p:grpSpPr>
          <p:sp>
            <p:nvSpPr>
              <p:cNvPr id="36" name="Rounded Rectangle 35">
                <a:extLst>
                  <a:ext uri="{FF2B5EF4-FFF2-40B4-BE49-F238E27FC236}">
                    <a16:creationId xmlns:a16="http://schemas.microsoft.com/office/drawing/2014/main" id="{825EE324-12C0-6943-B66C-F1B7B6F9E9FB}"/>
                  </a:ext>
                </a:extLst>
              </p:cNvPr>
              <p:cNvSpPr/>
              <p:nvPr/>
            </p:nvSpPr>
            <p:spPr>
              <a:xfrm>
                <a:off x="4094420" y="4620126"/>
                <a:ext cx="2242171" cy="653549"/>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F9BF410-33C4-FC4A-99D6-9DE13E343D77}"/>
                  </a:ext>
                </a:extLst>
              </p:cNvPr>
              <p:cNvPicPr>
                <a:picLocks noChangeAspect="1"/>
              </p:cNvPicPr>
              <p:nvPr/>
            </p:nvPicPr>
            <p:blipFill>
              <a:blip r:embed="rId3"/>
              <a:stretch>
                <a:fillRect/>
              </a:stretch>
            </p:blipFill>
            <p:spPr>
              <a:xfrm>
                <a:off x="4174583" y="4753123"/>
                <a:ext cx="2076719" cy="379650"/>
              </a:xfrm>
              <a:prstGeom prst="rect">
                <a:avLst/>
              </a:prstGeom>
            </p:spPr>
          </p:pic>
        </p:grpSp>
        <p:sp>
          <p:nvSpPr>
            <p:cNvPr id="35" name="Rectangle 34">
              <a:extLst>
                <a:ext uri="{FF2B5EF4-FFF2-40B4-BE49-F238E27FC236}">
                  <a16:creationId xmlns:a16="http://schemas.microsoft.com/office/drawing/2014/main" id="{8DDB379F-5B33-F94F-905C-BD196990B51E}"/>
                </a:ext>
              </a:extLst>
            </p:cNvPr>
            <p:cNvSpPr/>
            <p:nvPr/>
          </p:nvSpPr>
          <p:spPr>
            <a:xfrm>
              <a:off x="6426821" y="4415168"/>
              <a:ext cx="1911101" cy="307777"/>
            </a:xfrm>
            <a:prstGeom prst="rect">
              <a:avLst/>
            </a:prstGeom>
          </p:spPr>
          <p:txBody>
            <a:bodyPr wrap="none">
              <a:spAutoFit/>
            </a:bodyPr>
            <a:lstStyle/>
            <a:p>
              <a:r>
                <a:rPr lang="en-US" sz="1400" dirty="0">
                  <a:solidFill>
                    <a:schemeClr val="bg1">
                      <a:lumMod val="50000"/>
                    </a:schemeClr>
                  </a:solidFill>
                  <a:latin typeface="Merriweather Sans" panose="02000503060000020004" pitchFamily="2" charset="77"/>
                </a:rPr>
                <a:t>[</a:t>
              </a:r>
              <a:r>
                <a:rPr lang="en-US" sz="1400" dirty="0" err="1">
                  <a:solidFill>
                    <a:schemeClr val="bg1">
                      <a:lumMod val="50000"/>
                    </a:schemeClr>
                  </a:solidFill>
                  <a:latin typeface="Merriweather Sans" panose="02000503060000020004" pitchFamily="2" charset="77"/>
                </a:rPr>
                <a:t>Bollacker</a:t>
              </a:r>
              <a:r>
                <a:rPr lang="en-US" sz="1400" dirty="0">
                  <a:solidFill>
                    <a:schemeClr val="bg1">
                      <a:lumMod val="50000"/>
                    </a:schemeClr>
                  </a:solidFill>
                  <a:latin typeface="Merriweather Sans" panose="02000503060000020004" pitchFamily="2" charset="77"/>
                </a:rPr>
                <a:t> et al. 08]</a:t>
              </a:r>
              <a:endParaRPr lang="en-US" sz="1400" dirty="0">
                <a:solidFill>
                  <a:schemeClr val="bg1">
                    <a:lumMod val="50000"/>
                  </a:schemeClr>
                </a:solidFill>
              </a:endParaRPr>
            </a:p>
          </p:txBody>
        </p:sp>
      </p:grpSp>
      <p:pic>
        <p:nvPicPr>
          <p:cNvPr id="38" name="Picture 37">
            <a:extLst>
              <a:ext uri="{FF2B5EF4-FFF2-40B4-BE49-F238E27FC236}">
                <a16:creationId xmlns:a16="http://schemas.microsoft.com/office/drawing/2014/main" id="{B14257D5-0F38-AB4C-BFB1-A00AE9711702}"/>
              </a:ext>
            </a:extLst>
          </p:cNvPr>
          <p:cNvPicPr>
            <a:picLocks noChangeAspect="1"/>
          </p:cNvPicPr>
          <p:nvPr/>
        </p:nvPicPr>
        <p:blipFill rotWithShape="1">
          <a:blip r:embed="rId4"/>
          <a:srcRect b="9656"/>
          <a:stretch/>
        </p:blipFill>
        <p:spPr>
          <a:xfrm>
            <a:off x="7212645" y="2398800"/>
            <a:ext cx="1201992" cy="1330211"/>
          </a:xfrm>
          <a:prstGeom prst="rect">
            <a:avLst/>
          </a:prstGeom>
          <a:solidFill>
            <a:schemeClr val="bg1"/>
          </a:solidFill>
          <a:ln>
            <a:solidFill>
              <a:schemeClr val="bg1"/>
            </a:solidFill>
          </a:ln>
          <a:effectLst>
            <a:reflection endPos="0" dist="50800" dir="5400000" sy="-100000" algn="bl" rotWithShape="0"/>
          </a:effectLst>
        </p:spPr>
      </p:pic>
      <p:sp>
        <p:nvSpPr>
          <p:cNvPr id="39" name="Rectangle 38">
            <a:extLst>
              <a:ext uri="{FF2B5EF4-FFF2-40B4-BE49-F238E27FC236}">
                <a16:creationId xmlns:a16="http://schemas.microsoft.com/office/drawing/2014/main" id="{207B6362-4EC0-3946-8CE9-24295C4D4FDE}"/>
              </a:ext>
            </a:extLst>
          </p:cNvPr>
          <p:cNvSpPr/>
          <p:nvPr/>
        </p:nvSpPr>
        <p:spPr>
          <a:xfrm>
            <a:off x="6974463" y="4647803"/>
            <a:ext cx="1558440" cy="553998"/>
          </a:xfrm>
          <a:prstGeom prst="rect">
            <a:avLst/>
          </a:prstGeom>
        </p:spPr>
        <p:txBody>
          <a:bodyPr wrap="none">
            <a:spAutoFit/>
          </a:bodyPr>
          <a:lstStyle/>
          <a:p>
            <a:pPr algn="ctr"/>
            <a:r>
              <a:rPr lang="en-US" sz="1600" dirty="0" err="1">
                <a:latin typeface="Merriweather Sans" panose="02000503060000020004" pitchFamily="2" charset="77"/>
              </a:rPr>
              <a:t>WikiLinks</a:t>
            </a:r>
            <a:r>
              <a:rPr lang="en-US" sz="1600" dirty="0">
                <a:latin typeface="Merriweather Sans" panose="02000503060000020004" pitchFamily="2" charset="77"/>
              </a:rPr>
              <a:t> </a:t>
            </a:r>
          </a:p>
          <a:p>
            <a:pPr algn="ctr"/>
            <a:r>
              <a:rPr lang="en-US" sz="1400" dirty="0">
                <a:solidFill>
                  <a:schemeClr val="bg1">
                    <a:lumMod val="50000"/>
                  </a:schemeClr>
                </a:solidFill>
                <a:latin typeface="Merriweather Sans" panose="02000503060000020004" pitchFamily="2" charset="77"/>
              </a:rPr>
              <a:t>[Singh et al. 12]</a:t>
            </a:r>
          </a:p>
        </p:txBody>
      </p:sp>
      <p:sp>
        <p:nvSpPr>
          <p:cNvPr id="71" name="Rounded Rectangle 70">
            <a:extLst>
              <a:ext uri="{FF2B5EF4-FFF2-40B4-BE49-F238E27FC236}">
                <a16:creationId xmlns:a16="http://schemas.microsoft.com/office/drawing/2014/main" id="{DDA826FE-CB8D-9543-900E-64A4256756CE}"/>
              </a:ext>
            </a:extLst>
          </p:cNvPr>
          <p:cNvSpPr/>
          <p:nvPr/>
        </p:nvSpPr>
        <p:spPr>
          <a:xfrm>
            <a:off x="9223969" y="4438360"/>
            <a:ext cx="2004070" cy="73047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endParaRPr lang="en-US" sz="1200" b="1" i="1" dirty="0">
              <a:latin typeface="Merriweather Sans" panose="02000503060000020004" pitchFamily="2" charset="77"/>
            </a:endParaRPr>
          </a:p>
          <a:p>
            <a:r>
              <a:rPr lang="en-US" sz="1200" i="1" dirty="0">
                <a:latin typeface="Merriweather Sans" panose="02000503060000020004" pitchFamily="2" charset="77"/>
              </a:rPr>
              <a:t> Contextualized </a:t>
            </a:r>
          </a:p>
          <a:p>
            <a:r>
              <a:rPr lang="en-US" sz="1200" i="1" dirty="0">
                <a:latin typeface="Merriweather Sans" panose="02000503060000020004" pitchFamily="2" charset="77"/>
              </a:rPr>
              <a:t> Representations</a:t>
            </a:r>
            <a:br>
              <a:rPr lang="en-US" sz="1200" i="1" dirty="0">
                <a:latin typeface="Merriweather Sans" panose="02000503060000020004" pitchFamily="2" charset="77"/>
              </a:rPr>
            </a:br>
            <a:endParaRPr lang="en-US" sz="1200" i="1" dirty="0">
              <a:latin typeface="Merriweather Sans" panose="02000503060000020004" pitchFamily="2" charset="77"/>
            </a:endParaRPr>
          </a:p>
        </p:txBody>
      </p:sp>
      <p:pic>
        <p:nvPicPr>
          <p:cNvPr id="72" name="Picture 71">
            <a:extLst>
              <a:ext uri="{FF2B5EF4-FFF2-40B4-BE49-F238E27FC236}">
                <a16:creationId xmlns:a16="http://schemas.microsoft.com/office/drawing/2014/main" id="{D44E709B-764B-8042-9B3B-A72366F497B1}"/>
              </a:ext>
            </a:extLst>
          </p:cNvPr>
          <p:cNvPicPr>
            <a:picLocks noChangeAspect="1"/>
          </p:cNvPicPr>
          <p:nvPr/>
        </p:nvPicPr>
        <p:blipFill>
          <a:blip r:embed="rId5"/>
          <a:stretch>
            <a:fillRect/>
          </a:stretch>
        </p:blipFill>
        <p:spPr>
          <a:xfrm>
            <a:off x="10442865" y="4558581"/>
            <a:ext cx="772474" cy="610254"/>
          </a:xfrm>
          <a:prstGeom prst="rect">
            <a:avLst/>
          </a:prstGeom>
        </p:spPr>
      </p:pic>
      <p:sp>
        <p:nvSpPr>
          <p:cNvPr id="5" name="Rectangle 4">
            <a:extLst>
              <a:ext uri="{FF2B5EF4-FFF2-40B4-BE49-F238E27FC236}">
                <a16:creationId xmlns:a16="http://schemas.microsoft.com/office/drawing/2014/main" id="{1230E40E-8F92-934A-8992-78F712D2EFED}"/>
              </a:ext>
            </a:extLst>
          </p:cNvPr>
          <p:cNvSpPr/>
          <p:nvPr/>
        </p:nvSpPr>
        <p:spPr>
          <a:xfrm>
            <a:off x="9445699" y="5193220"/>
            <a:ext cx="1556836" cy="307777"/>
          </a:xfrm>
          <a:prstGeom prst="rect">
            <a:avLst/>
          </a:prstGeom>
        </p:spPr>
        <p:txBody>
          <a:bodyPr wrap="none">
            <a:spAutoFit/>
          </a:bodyPr>
          <a:lstStyle/>
          <a:p>
            <a:pPr algn="ctr"/>
            <a:r>
              <a:rPr lang="en-US" sz="1400" dirty="0">
                <a:solidFill>
                  <a:schemeClr val="bg1">
                    <a:lumMod val="50000"/>
                  </a:schemeClr>
                </a:solidFill>
                <a:latin typeface="Merriweather Sans" panose="02000503060000020004" pitchFamily="2" charset="77"/>
              </a:rPr>
              <a:t>[Peters et al.18]</a:t>
            </a:r>
          </a:p>
        </p:txBody>
      </p:sp>
    </p:spTree>
    <p:extLst>
      <p:ext uri="{BB962C8B-B14F-4D97-AF65-F5344CB8AC3E}">
        <p14:creationId xmlns:p14="http://schemas.microsoft.com/office/powerpoint/2010/main" val="1710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71"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E55665-B6C9-0A40-B0B0-87D6DACB30B9}"/>
              </a:ext>
            </a:extLst>
          </p:cNvPr>
          <p:cNvSpPr>
            <a:spLocks noGrp="1"/>
          </p:cNvSpPr>
          <p:nvPr>
            <p:ph idx="1"/>
          </p:nvPr>
        </p:nvSpPr>
        <p:spPr>
          <a:xfrm>
            <a:off x="419101" y="1584325"/>
            <a:ext cx="4248150" cy="4458732"/>
          </a:xfrm>
        </p:spPr>
        <p:txBody>
          <a:bodyPr>
            <a:normAutofit/>
          </a:bodyPr>
          <a:lstStyle/>
          <a:p>
            <a:r>
              <a:rPr lang="en-US" sz="2000" dirty="0">
                <a:latin typeface="Merriweather Sans Light" panose="02000503060000020004" pitchFamily="2" charset="77"/>
              </a:rPr>
              <a:t>Outperforms supervised system in cross-domain. </a:t>
            </a:r>
          </a:p>
          <a:p>
            <a:endParaRPr lang="en-US" sz="2000" dirty="0">
              <a:latin typeface="Merriweather Sans Light" panose="02000503060000020004" pitchFamily="2" charset="77"/>
            </a:endParaRPr>
          </a:p>
          <a:p>
            <a:r>
              <a:rPr lang="en-US" sz="2000" dirty="0">
                <a:latin typeface="Merriweather Sans Light" panose="02000503060000020004" pitchFamily="2" charset="77"/>
              </a:rPr>
              <a:t>Comparable results with supervised systems. </a:t>
            </a:r>
          </a:p>
        </p:txBody>
      </p:sp>
      <p:sp>
        <p:nvSpPr>
          <p:cNvPr id="3" name="Slide Number Placeholder 2">
            <a:extLst>
              <a:ext uri="{FF2B5EF4-FFF2-40B4-BE49-F238E27FC236}">
                <a16:creationId xmlns:a16="http://schemas.microsoft.com/office/drawing/2014/main" id="{032C7D3D-D59C-BF4F-B31F-CF9553C582A8}"/>
              </a:ext>
            </a:extLst>
          </p:cNvPr>
          <p:cNvSpPr>
            <a:spLocks noGrp="1"/>
          </p:cNvSpPr>
          <p:nvPr>
            <p:ph type="sldNum" sz="quarter" idx="12"/>
          </p:nvPr>
        </p:nvSpPr>
        <p:spPr/>
        <p:txBody>
          <a:bodyPr/>
          <a:lstStyle/>
          <a:p>
            <a:fld id="{86B4B35C-345F-9846-8E6A-29269C850829}" type="slidenum">
              <a:rPr lang="en-US" smtClean="0"/>
              <a:pPr/>
              <a:t>52</a:t>
            </a:fld>
            <a:endParaRPr lang="en-US" dirty="0"/>
          </a:p>
        </p:txBody>
      </p:sp>
      <p:sp>
        <p:nvSpPr>
          <p:cNvPr id="4" name="Title 3">
            <a:extLst>
              <a:ext uri="{FF2B5EF4-FFF2-40B4-BE49-F238E27FC236}">
                <a16:creationId xmlns:a16="http://schemas.microsoft.com/office/drawing/2014/main" id="{E5B32B25-69AB-5F40-A4EE-11409F06756B}"/>
              </a:ext>
            </a:extLst>
          </p:cNvPr>
          <p:cNvSpPr>
            <a:spLocks noGrp="1"/>
          </p:cNvSpPr>
          <p:nvPr>
            <p:ph type="title"/>
          </p:nvPr>
        </p:nvSpPr>
        <p:spPr/>
        <p:txBody>
          <a:bodyPr/>
          <a:lstStyle/>
          <a:p>
            <a:r>
              <a:rPr lang="en-US" dirty="0"/>
              <a:t>Empirical Results: Fine-Typing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TR18]</a:t>
            </a:r>
            <a:endParaRPr lang="en-US" sz="2800" dirty="0"/>
          </a:p>
        </p:txBody>
      </p:sp>
      <p:graphicFrame>
        <p:nvGraphicFramePr>
          <p:cNvPr id="5" name="Table 4">
            <a:extLst>
              <a:ext uri="{FF2B5EF4-FFF2-40B4-BE49-F238E27FC236}">
                <a16:creationId xmlns:a16="http://schemas.microsoft.com/office/drawing/2014/main" id="{963A75AA-8051-BE41-A6DC-DD7991B8CE33}"/>
              </a:ext>
            </a:extLst>
          </p:cNvPr>
          <p:cNvGraphicFramePr>
            <a:graphicFrameLocks noGrp="1"/>
          </p:cNvGraphicFramePr>
          <p:nvPr>
            <p:extLst>
              <p:ext uri="{D42A27DB-BD31-4B8C-83A1-F6EECF244321}">
                <p14:modId xmlns:p14="http://schemas.microsoft.com/office/powerpoint/2010/main" val="2290042920"/>
              </p:ext>
            </p:extLst>
          </p:nvPr>
        </p:nvGraphicFramePr>
        <p:xfrm>
          <a:off x="4744434" y="1545672"/>
          <a:ext cx="6285516" cy="4907178"/>
        </p:xfrm>
        <a:graphic>
          <a:graphicData uri="http://schemas.openxmlformats.org/drawingml/2006/table">
            <a:tbl>
              <a:tblPr firstRow="1" bandRow="1">
                <a:tableStyleId>{073A0DAA-6AF3-43AB-8588-CEC1D06C72B9}</a:tableStyleId>
              </a:tblPr>
              <a:tblGrid>
                <a:gridCol w="1589691">
                  <a:extLst>
                    <a:ext uri="{9D8B030D-6E8A-4147-A177-3AD203B41FA5}">
                      <a16:colId xmlns:a16="http://schemas.microsoft.com/office/drawing/2014/main" val="123417086"/>
                    </a:ext>
                  </a:extLst>
                </a:gridCol>
                <a:gridCol w="1522752">
                  <a:extLst>
                    <a:ext uri="{9D8B030D-6E8A-4147-A177-3AD203B41FA5}">
                      <a16:colId xmlns:a16="http://schemas.microsoft.com/office/drawing/2014/main" val="2206628191"/>
                    </a:ext>
                  </a:extLst>
                </a:gridCol>
                <a:gridCol w="1048998">
                  <a:extLst>
                    <a:ext uri="{9D8B030D-6E8A-4147-A177-3AD203B41FA5}">
                      <a16:colId xmlns:a16="http://schemas.microsoft.com/office/drawing/2014/main" val="3463185511"/>
                    </a:ext>
                  </a:extLst>
                </a:gridCol>
                <a:gridCol w="962025">
                  <a:extLst>
                    <a:ext uri="{9D8B030D-6E8A-4147-A177-3AD203B41FA5}">
                      <a16:colId xmlns:a16="http://schemas.microsoft.com/office/drawing/2014/main" val="3160459473"/>
                    </a:ext>
                  </a:extLst>
                </a:gridCol>
                <a:gridCol w="1162050">
                  <a:extLst>
                    <a:ext uri="{9D8B030D-6E8A-4147-A177-3AD203B41FA5}">
                      <a16:colId xmlns:a16="http://schemas.microsoft.com/office/drawing/2014/main" val="1263594047"/>
                    </a:ext>
                  </a:extLst>
                </a:gridCol>
              </a:tblGrid>
              <a:tr h="545242">
                <a:tc rowSpan="2">
                  <a:txBody>
                    <a:bodyPr/>
                    <a:lstStyle/>
                    <a:p>
                      <a:pPr algn="ctr"/>
                      <a:r>
                        <a:rPr lang="en-US" sz="1400" b="1" dirty="0">
                          <a:solidFill>
                            <a:schemeClr val="bg1"/>
                          </a:solidFill>
                          <a:latin typeface="Merriweather Sans" panose="02000503060000020004" pitchFamily="2" charset="77"/>
                        </a:rPr>
                        <a:t>System</a:t>
                      </a:r>
                      <a:endParaRPr lang="en-US" sz="1400" dirty="0">
                        <a:latin typeface="Merriweather Sans" panose="02000503060000020004" pitchFamily="2" charset="77"/>
                      </a:endParaRPr>
                    </a:p>
                  </a:txBody>
                  <a:tcPr anchor="ctr">
                    <a:solidFill>
                      <a:schemeClr val="tx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erriweather Sans" panose="02000503060000020004" pitchFamily="2" charset="77"/>
                        </a:rPr>
                        <a:t>Trained on </a:t>
                      </a:r>
                    </a:p>
                  </a:txBody>
                  <a:tcPr anchor="ctr">
                    <a:solidFill>
                      <a:schemeClr val="tx1"/>
                    </a:solidFill>
                  </a:tcPr>
                </a:tc>
                <a:tc gridSpan="3">
                  <a:txBody>
                    <a:bodyPr/>
                    <a:lstStyle/>
                    <a:p>
                      <a:pPr algn="ctr"/>
                      <a:r>
                        <a:rPr lang="en-US" sz="1400" dirty="0">
                          <a:solidFill>
                            <a:schemeClr val="bg1"/>
                          </a:solidFill>
                          <a:latin typeface="Merriweather Sans" panose="02000503060000020004" pitchFamily="2" charset="77"/>
                        </a:rPr>
                        <a:t>Evaluated on </a:t>
                      </a:r>
                    </a:p>
                  </a:txBody>
                  <a:tcPr anchor="ctr">
                    <a:solidFill>
                      <a:schemeClr val="tx1"/>
                    </a:solidFill>
                  </a:tcPr>
                </a:tc>
                <a:tc hMerge="1">
                  <a:txBody>
                    <a:bodyPr/>
                    <a:lstStyle/>
                    <a:p>
                      <a:pPr algn="ctr"/>
                      <a:endParaRPr lang="en-US" sz="1400" dirty="0">
                        <a:latin typeface="Merriweather Sans" panose="02000503060000020004" pitchFamily="2" charset="77"/>
                      </a:endParaRPr>
                    </a:p>
                  </a:txBody>
                  <a:tcPr anchor="ctr">
                    <a:solidFill>
                      <a:srgbClr val="BE0712"/>
                    </a:solidFill>
                  </a:tcPr>
                </a:tc>
                <a:tc hMerge="1">
                  <a:txBody>
                    <a:bodyPr/>
                    <a:lstStyle/>
                    <a:p>
                      <a:pPr algn="ctr"/>
                      <a:endParaRPr lang="en-US" sz="1400" dirty="0">
                        <a:latin typeface="Merriweather Sans" panose="02000503060000020004" pitchFamily="2" charset="77"/>
                      </a:endParaRPr>
                    </a:p>
                  </a:txBody>
                  <a:tcPr anchor="ctr">
                    <a:solidFill>
                      <a:schemeClr val="accent6">
                        <a:lumMod val="75000"/>
                      </a:schemeClr>
                    </a:solidFill>
                  </a:tcPr>
                </a:tc>
                <a:extLst>
                  <a:ext uri="{0D108BD9-81ED-4DB2-BD59-A6C34878D82A}">
                    <a16:rowId xmlns:a16="http://schemas.microsoft.com/office/drawing/2014/main" val="4161848823"/>
                  </a:ext>
                </a:extLst>
              </a:tr>
              <a:tr h="545242">
                <a:tc vMerge="1">
                  <a:txBody>
                    <a:bodyPr/>
                    <a:lstStyle/>
                    <a:p>
                      <a:pPr algn="ctr"/>
                      <a:endParaRPr lang="en-US" sz="1400" b="1" dirty="0">
                        <a:solidFill>
                          <a:schemeClr val="bg1"/>
                        </a:solidFill>
                        <a:latin typeface="Merriweather Sans" panose="02000503060000020004" pitchFamily="2" charset="77"/>
                      </a:endParaRPr>
                    </a:p>
                  </a:txBody>
                  <a:tcPr anchor="ctr">
                    <a:solidFill>
                      <a:schemeClr val="tx1"/>
                    </a:solidFill>
                  </a:tcPr>
                </a:tc>
                <a:tc vMerge="1">
                  <a:txBody>
                    <a:bodyPr/>
                    <a:lstStyle/>
                    <a:p>
                      <a:pPr algn="ctr"/>
                      <a:endParaRPr lang="en-US" sz="1400" b="1" dirty="0">
                        <a:solidFill>
                          <a:schemeClr val="bg1"/>
                        </a:solidFill>
                        <a:latin typeface="Merriweather Sans" panose="02000503060000020004" pitchFamily="2" charset="77"/>
                      </a:endParaRPr>
                    </a:p>
                  </a:txBody>
                  <a:tcPr anchor="ctr">
                    <a:solidFill>
                      <a:schemeClr val="tx1"/>
                    </a:solidFill>
                  </a:tcPr>
                </a:tc>
                <a:tc>
                  <a:txBody>
                    <a:bodyPr/>
                    <a:lstStyle/>
                    <a:p>
                      <a:pPr algn="ctr"/>
                      <a:r>
                        <a:rPr lang="en-US" sz="1400" b="1" dirty="0">
                          <a:solidFill>
                            <a:schemeClr val="bg1"/>
                          </a:solidFill>
                          <a:latin typeface="Merriweather Sans" panose="02000503060000020004" pitchFamily="2" charset="77"/>
                        </a:rPr>
                        <a:t>FIGER</a:t>
                      </a:r>
                    </a:p>
                  </a:txBody>
                  <a:tcPr anchor="ctr">
                    <a:solidFill>
                      <a:srgbClr val="1E63AB"/>
                    </a:solidFill>
                  </a:tcPr>
                </a:tc>
                <a:tc>
                  <a:txBody>
                    <a:bodyPr/>
                    <a:lstStyle/>
                    <a:p>
                      <a:pPr algn="ctr"/>
                      <a:r>
                        <a:rPr lang="en-US" sz="1400" b="1" dirty="0">
                          <a:solidFill>
                            <a:schemeClr val="bg1"/>
                          </a:solidFill>
                          <a:latin typeface="Merriweather Sans" panose="02000503060000020004" pitchFamily="2" charset="77"/>
                        </a:rPr>
                        <a:t>BBN</a:t>
                      </a:r>
                    </a:p>
                  </a:txBody>
                  <a:tcPr anchor="ctr">
                    <a:solidFill>
                      <a:srgbClr val="BE0712"/>
                    </a:solidFill>
                  </a:tcPr>
                </a:tc>
                <a:tc>
                  <a:txBody>
                    <a:bodyPr/>
                    <a:lstStyle/>
                    <a:p>
                      <a:pPr algn="ctr"/>
                      <a:r>
                        <a:rPr lang="en-US" sz="1400" b="1" dirty="0" err="1">
                          <a:solidFill>
                            <a:schemeClr val="bg1"/>
                          </a:solidFill>
                          <a:latin typeface="Merriweather Sans" panose="02000503060000020004" pitchFamily="2" charset="77"/>
                        </a:rPr>
                        <a:t>Ontonotes</a:t>
                      </a:r>
                      <a:endParaRPr lang="en-US" sz="1400" b="1" dirty="0">
                        <a:solidFill>
                          <a:schemeClr val="bg1"/>
                        </a:solidFill>
                        <a:latin typeface="Merriweather Sans" panose="02000503060000020004" pitchFamily="2" charset="77"/>
                      </a:endParaRPr>
                    </a:p>
                  </a:txBody>
                  <a:tcPr anchor="ctr">
                    <a:solidFill>
                      <a:schemeClr val="accent6">
                        <a:lumMod val="75000"/>
                      </a:schemeClr>
                    </a:solidFill>
                  </a:tcPr>
                </a:tc>
                <a:extLst>
                  <a:ext uri="{0D108BD9-81ED-4DB2-BD59-A6C34878D82A}">
                    <a16:rowId xmlns:a16="http://schemas.microsoft.com/office/drawing/2014/main" val="2486100028"/>
                  </a:ext>
                </a:extLst>
              </a:tr>
              <a:tr h="545242">
                <a:tc>
                  <a:txBody>
                    <a:bodyPr/>
                    <a:lstStyle/>
                    <a:p>
                      <a:pPr algn="ctr"/>
                      <a:r>
                        <a:rPr lang="en-US" sz="1400" dirty="0">
                          <a:latin typeface="Merriweather Sans" panose="02000503060000020004" pitchFamily="2" charset="77"/>
                        </a:rPr>
                        <a:t>AFET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[Ren et al. 16]</a:t>
                      </a:r>
                      <a:endParaRPr lang="en-US" sz="1200" b="1" dirty="0">
                        <a:solidFill>
                          <a:schemeClr val="tx1">
                            <a:lumMod val="50000"/>
                            <a:lumOff val="50000"/>
                          </a:schemeClr>
                        </a:solidFill>
                      </a:endParaRPr>
                    </a:p>
                  </a:txBody>
                  <a:tcPr anchor="ctr">
                    <a:solidFill>
                      <a:srgbClr val="2365A9">
                        <a:alpha val="34902"/>
                      </a:srgbClr>
                    </a:solidFill>
                  </a:tcPr>
                </a:tc>
                <a:tc>
                  <a:txBody>
                    <a:bodyPr/>
                    <a:lstStyle/>
                    <a:p>
                      <a:pPr algn="ctr"/>
                      <a:r>
                        <a:rPr lang="en-US" sz="1400" b="1" dirty="0">
                          <a:latin typeface="Merriweather Sans" panose="02000503060000020004" pitchFamily="2" charset="77"/>
                        </a:rPr>
                        <a:t>FIGER</a:t>
                      </a:r>
                    </a:p>
                  </a:txBody>
                  <a:tcPr anchor="ctr">
                    <a:solidFill>
                      <a:srgbClr val="2365A9">
                        <a:alpha val="34902"/>
                      </a:srgbClr>
                    </a:solidFill>
                  </a:tcPr>
                </a:tc>
                <a:tc>
                  <a:txBody>
                    <a:bodyPr/>
                    <a:lstStyle/>
                    <a:p>
                      <a:pPr algn="ctr"/>
                      <a:r>
                        <a:rPr lang="en-US" sz="1400" dirty="0">
                          <a:latin typeface="Merriweather Sans" panose="02000503060000020004" pitchFamily="2" charset="77"/>
                        </a:rPr>
                        <a:t>66</a:t>
                      </a:r>
                    </a:p>
                  </a:txBody>
                  <a:tcPr anchor="ctr">
                    <a:solidFill>
                      <a:srgbClr val="2365A9">
                        <a:alpha val="50196"/>
                      </a:srgbClr>
                    </a:solidFill>
                  </a:tcPr>
                </a:tc>
                <a:tc>
                  <a:txBody>
                    <a:bodyPr/>
                    <a:lstStyle/>
                    <a:p>
                      <a:pPr algn="ctr"/>
                      <a:r>
                        <a:rPr lang="en-US" sz="1400" dirty="0">
                          <a:latin typeface="Merriweather Sans" panose="02000503060000020004" pitchFamily="2" charset="77"/>
                        </a:rPr>
                        <a:t>?</a:t>
                      </a:r>
                    </a:p>
                  </a:txBody>
                  <a:tcPr anchor="ctr">
                    <a:solidFill>
                      <a:srgbClr val="2365A9">
                        <a:alpha val="34902"/>
                      </a:srgbClr>
                    </a:solidFill>
                  </a:tcPr>
                </a:tc>
                <a:tc>
                  <a:txBody>
                    <a:bodyPr/>
                    <a:lstStyle/>
                    <a:p>
                      <a:pPr algn="ctr"/>
                      <a:r>
                        <a:rPr lang="en-US" sz="1400" dirty="0">
                          <a:latin typeface="Merriweather Sans" panose="02000503060000020004" pitchFamily="2" charset="77"/>
                        </a:rPr>
                        <a:t>?</a:t>
                      </a:r>
                    </a:p>
                  </a:txBody>
                  <a:tcPr anchor="ctr">
                    <a:solidFill>
                      <a:srgbClr val="2365A9">
                        <a:alpha val="34902"/>
                      </a:srgbClr>
                    </a:solidFill>
                  </a:tcPr>
                </a:tc>
                <a:extLst>
                  <a:ext uri="{0D108BD9-81ED-4DB2-BD59-A6C34878D82A}">
                    <a16:rowId xmlns:a16="http://schemas.microsoft.com/office/drawing/2014/main" val="3614274507"/>
                  </a:ext>
                </a:extLst>
              </a:tr>
              <a:tr h="545242">
                <a:tc>
                  <a:txBody>
                    <a:bodyPr/>
                    <a:lstStyle/>
                    <a:p>
                      <a:pPr algn="ctr"/>
                      <a:r>
                        <a:rPr lang="en-US" sz="1400" dirty="0">
                          <a:latin typeface="Merriweather Sans" panose="02000503060000020004" pitchFamily="2" charset="77"/>
                        </a:rPr>
                        <a:t>NFETC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a:t>
                      </a:r>
                      <a:r>
                        <a:rPr lang="en-US" sz="1200" b="1" dirty="0" err="1">
                          <a:solidFill>
                            <a:schemeClr val="tx1">
                              <a:lumMod val="50000"/>
                              <a:lumOff val="50000"/>
                            </a:schemeClr>
                          </a:solidFill>
                          <a:latin typeface="Merriweather Sans Light" panose="02000503060000020004" pitchFamily="2" charset="77"/>
                        </a:rPr>
                        <a:t>Xu&amp;Barbosa</a:t>
                      </a:r>
                      <a:r>
                        <a:rPr lang="en-US" sz="1200" b="1" dirty="0">
                          <a:solidFill>
                            <a:schemeClr val="tx1">
                              <a:lumMod val="50000"/>
                              <a:lumOff val="50000"/>
                            </a:schemeClr>
                          </a:solidFill>
                          <a:latin typeface="Merriweather Sans Light" panose="02000503060000020004" pitchFamily="2" charset="77"/>
                        </a:rPr>
                        <a:t> 18]</a:t>
                      </a:r>
                      <a:endParaRPr lang="en-US" sz="1200" b="1" dirty="0">
                        <a:solidFill>
                          <a:schemeClr val="tx1">
                            <a:lumMod val="50000"/>
                            <a:lumOff val="50000"/>
                          </a:schemeClr>
                        </a:solidFill>
                      </a:endParaRPr>
                    </a:p>
                  </a:txBody>
                  <a:tcPr anchor="ctr">
                    <a:solidFill>
                      <a:srgbClr val="2365A9">
                        <a:alpha val="34902"/>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latin typeface="Merriweather Sans" panose="02000503060000020004" pitchFamily="2" charset="77"/>
                        </a:rPr>
                        <a:t>FIGER</a:t>
                      </a:r>
                    </a:p>
                  </a:txBody>
                  <a:tcPr anchor="ctr">
                    <a:solidFill>
                      <a:srgbClr val="2365A9">
                        <a:alpha val="34902"/>
                      </a:srgbClr>
                    </a:solidFill>
                  </a:tcPr>
                </a:tc>
                <a:tc>
                  <a:txBody>
                    <a:bodyPr/>
                    <a:lstStyle/>
                    <a:p>
                      <a:pPr algn="ctr"/>
                      <a:r>
                        <a:rPr lang="en-US" sz="1400" dirty="0">
                          <a:latin typeface="Merriweather Sans" panose="02000503060000020004" pitchFamily="2" charset="77"/>
                        </a:rPr>
                        <a:t>79</a:t>
                      </a:r>
                    </a:p>
                  </a:txBody>
                  <a:tcPr anchor="ctr">
                    <a:solidFill>
                      <a:srgbClr val="2365A9">
                        <a:alpha val="50196"/>
                      </a:srgbClr>
                    </a:solidFill>
                  </a:tcPr>
                </a:tc>
                <a:tc>
                  <a:txBody>
                    <a:bodyPr/>
                    <a:lstStyle/>
                    <a:p>
                      <a:pPr algn="ctr"/>
                      <a:r>
                        <a:rPr lang="en-US" sz="1400" dirty="0">
                          <a:latin typeface="Merriweather Sans" panose="02000503060000020004" pitchFamily="2" charset="77"/>
                        </a:rPr>
                        <a:t>?</a:t>
                      </a:r>
                    </a:p>
                  </a:txBody>
                  <a:tcPr anchor="ctr">
                    <a:solidFill>
                      <a:srgbClr val="2365A9">
                        <a:alpha val="34902"/>
                      </a:srgbClr>
                    </a:solidFill>
                  </a:tcPr>
                </a:tc>
                <a:tc>
                  <a:txBody>
                    <a:bodyPr/>
                    <a:lstStyle/>
                    <a:p>
                      <a:pPr algn="ctr"/>
                      <a:r>
                        <a:rPr lang="en-US" sz="1400" dirty="0">
                          <a:latin typeface="Merriweather Sans" panose="02000503060000020004" pitchFamily="2" charset="77"/>
                        </a:rPr>
                        <a:t>?</a:t>
                      </a:r>
                    </a:p>
                  </a:txBody>
                  <a:tcPr anchor="ctr">
                    <a:solidFill>
                      <a:srgbClr val="2365A9">
                        <a:alpha val="34902"/>
                      </a:srgbClr>
                    </a:solidFill>
                  </a:tcPr>
                </a:tc>
                <a:extLst>
                  <a:ext uri="{0D108BD9-81ED-4DB2-BD59-A6C34878D82A}">
                    <a16:rowId xmlns:a16="http://schemas.microsoft.com/office/drawing/2014/main" val="523504055"/>
                  </a:ext>
                </a:extLst>
              </a:tr>
              <a:tr h="545242">
                <a:tc>
                  <a:txBody>
                    <a:bodyPr/>
                    <a:lstStyle/>
                    <a:p>
                      <a:pPr algn="ctr"/>
                      <a:r>
                        <a:rPr lang="en-US" sz="1400" dirty="0">
                          <a:latin typeface="Merriweather Sans" panose="02000503060000020004" pitchFamily="2" charset="77"/>
                        </a:rPr>
                        <a:t>AFET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[Ren et al. 16]</a:t>
                      </a:r>
                      <a:endParaRPr lang="en-US" sz="1200" b="1" dirty="0">
                        <a:solidFill>
                          <a:schemeClr val="tx1">
                            <a:lumMod val="50000"/>
                            <a:lumOff val="50000"/>
                          </a:schemeClr>
                        </a:solidFill>
                      </a:endParaRPr>
                    </a:p>
                  </a:txBody>
                  <a:tcPr anchor="ctr">
                    <a:solidFill>
                      <a:srgbClr val="BC0E1C">
                        <a:alpha val="25000"/>
                      </a:srgbClr>
                    </a:solidFill>
                  </a:tcPr>
                </a:tc>
                <a:tc>
                  <a:txBody>
                    <a:bodyPr/>
                    <a:lstStyle/>
                    <a:p>
                      <a:pPr algn="ctr"/>
                      <a:r>
                        <a:rPr lang="en-US" sz="1400" b="1" dirty="0">
                          <a:latin typeface="Merriweather Sans" panose="02000503060000020004" pitchFamily="2" charset="77"/>
                        </a:rPr>
                        <a:t>BBN</a:t>
                      </a:r>
                    </a:p>
                  </a:txBody>
                  <a:tcPr anchor="ctr">
                    <a:solidFill>
                      <a:srgbClr val="BC0E1C">
                        <a:alpha val="25000"/>
                      </a:srgbClr>
                    </a:solidFill>
                  </a:tcPr>
                </a:tc>
                <a:tc>
                  <a:txBody>
                    <a:bodyPr/>
                    <a:lstStyle/>
                    <a:p>
                      <a:pPr algn="ctr"/>
                      <a:r>
                        <a:rPr lang="en-US" sz="1400" dirty="0">
                          <a:latin typeface="Merriweather Sans" panose="02000503060000020004" pitchFamily="2" charset="77"/>
                        </a:rPr>
                        <a:t>?</a:t>
                      </a:r>
                    </a:p>
                  </a:txBody>
                  <a:tcPr anchor="ctr">
                    <a:solidFill>
                      <a:srgbClr val="BC0E1C">
                        <a:alpha val="25000"/>
                      </a:srgbClr>
                    </a:solidFill>
                  </a:tcPr>
                </a:tc>
                <a:tc>
                  <a:txBody>
                    <a:bodyPr/>
                    <a:lstStyle/>
                    <a:p>
                      <a:pPr algn="ctr"/>
                      <a:r>
                        <a:rPr lang="en-US" sz="1400" dirty="0">
                          <a:latin typeface="Merriweather Sans" panose="02000503060000020004" pitchFamily="2" charset="77"/>
                        </a:rPr>
                        <a:t>75</a:t>
                      </a:r>
                    </a:p>
                  </a:txBody>
                  <a:tcPr anchor="ctr">
                    <a:solidFill>
                      <a:srgbClr val="BC0E1C">
                        <a:alpha val="40000"/>
                      </a:srgbClr>
                    </a:solidFill>
                  </a:tcPr>
                </a:tc>
                <a:tc>
                  <a:txBody>
                    <a:bodyPr/>
                    <a:lstStyle/>
                    <a:p>
                      <a:pPr algn="ctr"/>
                      <a:r>
                        <a:rPr lang="en-US" sz="1400" dirty="0">
                          <a:latin typeface="Merriweather Sans" panose="02000503060000020004" pitchFamily="2" charset="77"/>
                        </a:rPr>
                        <a:t>?</a:t>
                      </a:r>
                    </a:p>
                  </a:txBody>
                  <a:tcPr anchor="ctr">
                    <a:solidFill>
                      <a:srgbClr val="BC0E1C">
                        <a:alpha val="25000"/>
                      </a:srgbClr>
                    </a:solidFill>
                  </a:tcPr>
                </a:tc>
                <a:extLst>
                  <a:ext uri="{0D108BD9-81ED-4DB2-BD59-A6C34878D82A}">
                    <a16:rowId xmlns:a16="http://schemas.microsoft.com/office/drawing/2014/main" val="2826303253"/>
                  </a:ext>
                </a:extLst>
              </a:tr>
              <a:tr h="545242">
                <a:tc>
                  <a:txBody>
                    <a:bodyPr/>
                    <a:lstStyle/>
                    <a:p>
                      <a:pPr algn="ctr"/>
                      <a:r>
                        <a:rPr lang="en-US" sz="1400" dirty="0">
                          <a:latin typeface="Merriweather Sans" panose="02000503060000020004" pitchFamily="2" charset="77"/>
                        </a:rPr>
                        <a:t>AAA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lumMod val="50000"/>
                            </a:schemeClr>
                          </a:solidFill>
                          <a:latin typeface="Merriweather Sans Light" panose="02000503060000020004" pitchFamily="2" charset="77"/>
                        </a:rPr>
                        <a:t>[</a:t>
                      </a:r>
                      <a:r>
                        <a:rPr lang="en-US" sz="1200" b="1" dirty="0" err="1">
                          <a:solidFill>
                            <a:schemeClr val="bg1">
                              <a:lumMod val="50000"/>
                            </a:schemeClr>
                          </a:solidFill>
                          <a:latin typeface="Merriweather Sans Light" panose="02000503060000020004" pitchFamily="2" charset="77"/>
                        </a:rPr>
                        <a:t>Abishek</a:t>
                      </a:r>
                      <a:r>
                        <a:rPr lang="en-US" sz="1200" b="1" dirty="0">
                          <a:solidFill>
                            <a:schemeClr val="bg1">
                              <a:lumMod val="50000"/>
                            </a:schemeClr>
                          </a:solidFill>
                          <a:latin typeface="Merriweather Sans Light" panose="02000503060000020004" pitchFamily="2" charset="77"/>
                        </a:rPr>
                        <a:t> et al. 17]</a:t>
                      </a:r>
                      <a:endParaRPr lang="en-US" sz="1200" b="1" dirty="0">
                        <a:solidFill>
                          <a:schemeClr val="bg1">
                            <a:lumMod val="50000"/>
                          </a:schemeClr>
                        </a:solidFill>
                      </a:endParaRPr>
                    </a:p>
                  </a:txBody>
                  <a:tcPr anchor="ctr">
                    <a:solidFill>
                      <a:srgbClr val="BC0E1C">
                        <a:alpha val="25000"/>
                      </a:srgbClr>
                    </a:solidFill>
                  </a:tcPr>
                </a:tc>
                <a:tc>
                  <a:txBody>
                    <a:bodyPr/>
                    <a:lstStyle/>
                    <a:p>
                      <a:pPr algn="ctr"/>
                      <a:r>
                        <a:rPr lang="en-US" sz="1400" b="1" dirty="0">
                          <a:latin typeface="Merriweather Sans" panose="02000503060000020004" pitchFamily="2" charset="77"/>
                        </a:rPr>
                        <a:t>BBN</a:t>
                      </a:r>
                    </a:p>
                  </a:txBody>
                  <a:tcPr anchor="ctr">
                    <a:solidFill>
                      <a:srgbClr val="BC0E1C">
                        <a:alpha val="25000"/>
                      </a:srgbClr>
                    </a:solidFill>
                  </a:tcPr>
                </a:tc>
                <a:tc>
                  <a:txBody>
                    <a:bodyPr/>
                    <a:lstStyle/>
                    <a:p>
                      <a:pPr algn="ctr"/>
                      <a:r>
                        <a:rPr lang="en-US" sz="1400" dirty="0">
                          <a:latin typeface="Merriweather Sans" panose="02000503060000020004" pitchFamily="2" charset="77"/>
                        </a:rPr>
                        <a:t>?</a:t>
                      </a:r>
                    </a:p>
                  </a:txBody>
                  <a:tcPr anchor="ctr">
                    <a:solidFill>
                      <a:srgbClr val="BC0E1C">
                        <a:alpha val="25000"/>
                      </a:srgbClr>
                    </a:solidFill>
                  </a:tcPr>
                </a:tc>
                <a:tc>
                  <a:txBody>
                    <a:bodyPr/>
                    <a:lstStyle/>
                    <a:p>
                      <a:pPr algn="ctr"/>
                      <a:r>
                        <a:rPr lang="en-US" sz="1400" dirty="0">
                          <a:latin typeface="Merriweather Sans" panose="02000503060000020004" pitchFamily="2" charset="77"/>
                        </a:rPr>
                        <a:t>79</a:t>
                      </a:r>
                    </a:p>
                  </a:txBody>
                  <a:tcPr anchor="ctr">
                    <a:solidFill>
                      <a:srgbClr val="BC0E1C">
                        <a:alpha val="40000"/>
                      </a:srgbClr>
                    </a:solidFill>
                  </a:tcPr>
                </a:tc>
                <a:tc>
                  <a:txBody>
                    <a:bodyPr/>
                    <a:lstStyle/>
                    <a:p>
                      <a:pPr algn="ctr"/>
                      <a:r>
                        <a:rPr lang="en-US" sz="1400" dirty="0">
                          <a:latin typeface="Merriweather Sans" panose="02000503060000020004" pitchFamily="2" charset="77"/>
                        </a:rPr>
                        <a:t>?</a:t>
                      </a:r>
                    </a:p>
                  </a:txBody>
                  <a:tcPr anchor="ctr">
                    <a:solidFill>
                      <a:srgbClr val="BC0E1C">
                        <a:alpha val="25000"/>
                      </a:srgbClr>
                    </a:solidFill>
                  </a:tcPr>
                </a:tc>
                <a:extLst>
                  <a:ext uri="{0D108BD9-81ED-4DB2-BD59-A6C34878D82A}">
                    <a16:rowId xmlns:a16="http://schemas.microsoft.com/office/drawing/2014/main" val="839836896"/>
                  </a:ext>
                </a:extLst>
              </a:tr>
              <a:tr h="545242">
                <a:tc>
                  <a:txBody>
                    <a:bodyPr/>
                    <a:lstStyle/>
                    <a:p>
                      <a:pPr algn="ctr"/>
                      <a:r>
                        <a:rPr lang="en-US" sz="1400" dirty="0">
                          <a:latin typeface="Merriweather Sans" panose="02000503060000020004" pitchFamily="2" charset="77"/>
                        </a:rPr>
                        <a:t>AFET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[Ren et al. 16]</a:t>
                      </a:r>
                      <a:endParaRPr lang="en-US" sz="1200" b="1" dirty="0">
                        <a:solidFill>
                          <a:schemeClr val="tx1">
                            <a:lumMod val="50000"/>
                            <a:lumOff val="50000"/>
                          </a:schemeClr>
                        </a:solidFill>
                      </a:endParaRPr>
                    </a:p>
                  </a:txBody>
                  <a:tcPr anchor="ctr">
                    <a:solidFill>
                      <a:srgbClr val="558139">
                        <a:alpha val="35294"/>
                      </a:srgbClr>
                    </a:solidFill>
                  </a:tcPr>
                </a:tc>
                <a:tc>
                  <a:txBody>
                    <a:bodyPr/>
                    <a:lstStyle/>
                    <a:p>
                      <a:pPr algn="ctr"/>
                      <a:r>
                        <a:rPr lang="en-US" sz="1400" b="1" dirty="0" err="1">
                          <a:latin typeface="Merriweather Sans" panose="02000503060000020004" pitchFamily="2" charset="77"/>
                        </a:rPr>
                        <a:t>Ontonotes</a:t>
                      </a:r>
                      <a:endParaRPr lang="en-US" sz="1400" b="1" dirty="0">
                        <a:latin typeface="Merriweather Sans" panose="02000503060000020004" pitchFamily="2" charset="77"/>
                      </a:endParaRPr>
                    </a:p>
                  </a:txBody>
                  <a:tcPr anchor="ctr">
                    <a:solidFill>
                      <a:srgbClr val="558139">
                        <a:alpha val="35294"/>
                      </a:srgbClr>
                    </a:solidFill>
                  </a:tcPr>
                </a:tc>
                <a:tc>
                  <a:txBody>
                    <a:bodyPr/>
                    <a:lstStyle/>
                    <a:p>
                      <a:pPr algn="ctr"/>
                      <a:r>
                        <a:rPr lang="en-US" sz="1400" dirty="0">
                          <a:latin typeface="Merriweather Sans" panose="02000503060000020004" pitchFamily="2" charset="77"/>
                        </a:rPr>
                        <a:t>?</a:t>
                      </a:r>
                    </a:p>
                  </a:txBody>
                  <a:tcPr anchor="ctr">
                    <a:solidFill>
                      <a:srgbClr val="558139">
                        <a:alpha val="35294"/>
                      </a:srgbClr>
                    </a:solidFill>
                  </a:tcPr>
                </a:tc>
                <a:tc>
                  <a:txBody>
                    <a:bodyPr/>
                    <a:lstStyle/>
                    <a:p>
                      <a:pPr algn="ctr"/>
                      <a:r>
                        <a:rPr lang="en-US" sz="1400" dirty="0">
                          <a:latin typeface="Merriweather Sans" panose="02000503060000020004" pitchFamily="2" charset="77"/>
                        </a:rPr>
                        <a:t>?</a:t>
                      </a:r>
                    </a:p>
                  </a:txBody>
                  <a:tcPr anchor="ctr">
                    <a:solidFill>
                      <a:srgbClr val="558139">
                        <a:alpha val="35294"/>
                      </a:srgbClr>
                    </a:solidFill>
                  </a:tcPr>
                </a:tc>
                <a:tc>
                  <a:txBody>
                    <a:bodyPr/>
                    <a:lstStyle/>
                    <a:p>
                      <a:pPr algn="ctr"/>
                      <a:r>
                        <a:rPr lang="en-US" sz="1400" dirty="0">
                          <a:latin typeface="Merriweather Sans" panose="02000503060000020004" pitchFamily="2" charset="77"/>
                        </a:rPr>
                        <a:t>65</a:t>
                      </a:r>
                    </a:p>
                  </a:txBody>
                  <a:tcPr anchor="ctr">
                    <a:solidFill>
                      <a:srgbClr val="558139">
                        <a:alpha val="48000"/>
                      </a:srgbClr>
                    </a:solidFill>
                  </a:tcPr>
                </a:tc>
                <a:extLst>
                  <a:ext uri="{0D108BD9-81ED-4DB2-BD59-A6C34878D82A}">
                    <a16:rowId xmlns:a16="http://schemas.microsoft.com/office/drawing/2014/main" val="4024202800"/>
                  </a:ext>
                </a:extLst>
              </a:tr>
              <a:tr h="545242">
                <a:tc>
                  <a:txBody>
                    <a:bodyPr/>
                    <a:lstStyle/>
                    <a:p>
                      <a:pPr algn="ctr"/>
                      <a:r>
                        <a:rPr lang="en-US" sz="1400" dirty="0">
                          <a:latin typeface="Merriweather Sans" panose="02000503060000020004" pitchFamily="2" charset="77"/>
                        </a:rPr>
                        <a:t>NFETC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a:t>
                      </a:r>
                      <a:r>
                        <a:rPr lang="en-US" sz="1200" b="1" dirty="0" err="1">
                          <a:solidFill>
                            <a:schemeClr val="tx1">
                              <a:lumMod val="50000"/>
                              <a:lumOff val="50000"/>
                            </a:schemeClr>
                          </a:solidFill>
                          <a:latin typeface="Merriweather Sans Light" panose="02000503060000020004" pitchFamily="2" charset="77"/>
                        </a:rPr>
                        <a:t>Xu&amp;Barbosa</a:t>
                      </a:r>
                      <a:r>
                        <a:rPr lang="en-US" sz="1200" b="1" dirty="0">
                          <a:solidFill>
                            <a:schemeClr val="tx1">
                              <a:lumMod val="50000"/>
                              <a:lumOff val="50000"/>
                            </a:schemeClr>
                          </a:solidFill>
                          <a:latin typeface="Merriweather Sans Light" panose="02000503060000020004" pitchFamily="2" charset="77"/>
                        </a:rPr>
                        <a:t> 18]</a:t>
                      </a:r>
                      <a:endParaRPr lang="en-US" sz="1200" b="1" dirty="0">
                        <a:solidFill>
                          <a:schemeClr val="tx1">
                            <a:lumMod val="50000"/>
                            <a:lumOff val="50000"/>
                          </a:schemeClr>
                        </a:solidFill>
                      </a:endParaRPr>
                    </a:p>
                  </a:txBody>
                  <a:tcPr anchor="ctr">
                    <a:solidFill>
                      <a:srgbClr val="558139">
                        <a:alpha val="35294"/>
                      </a:srgbClr>
                    </a:solidFill>
                  </a:tcPr>
                </a:tc>
                <a:tc>
                  <a:txBody>
                    <a:bodyPr/>
                    <a:lstStyle/>
                    <a:p>
                      <a:pPr algn="ctr"/>
                      <a:r>
                        <a:rPr lang="en-US" sz="1400" b="1">
                          <a:latin typeface="Merriweather Sans" panose="02000503060000020004" pitchFamily="2" charset="77"/>
                        </a:rPr>
                        <a:t>Ontonotes</a:t>
                      </a:r>
                      <a:endParaRPr lang="en-US" sz="1400" b="1" dirty="0">
                        <a:latin typeface="Merriweather Sans" panose="02000503060000020004" pitchFamily="2" charset="77"/>
                      </a:endParaRPr>
                    </a:p>
                  </a:txBody>
                  <a:tcPr anchor="ctr">
                    <a:solidFill>
                      <a:srgbClr val="558139">
                        <a:alpha val="35294"/>
                      </a:srgbClr>
                    </a:solidFill>
                  </a:tcPr>
                </a:tc>
                <a:tc>
                  <a:txBody>
                    <a:bodyPr/>
                    <a:lstStyle/>
                    <a:p>
                      <a:pPr algn="ctr"/>
                      <a:r>
                        <a:rPr lang="en-US" sz="1400">
                          <a:latin typeface="Merriweather Sans" panose="02000503060000020004" pitchFamily="2" charset="77"/>
                        </a:rPr>
                        <a:t>?</a:t>
                      </a:r>
                      <a:endParaRPr lang="en-US" sz="1400" dirty="0">
                        <a:latin typeface="Merriweather Sans" panose="02000503060000020004" pitchFamily="2" charset="77"/>
                      </a:endParaRPr>
                    </a:p>
                  </a:txBody>
                  <a:tcPr anchor="ctr">
                    <a:solidFill>
                      <a:srgbClr val="558139">
                        <a:alpha val="35294"/>
                      </a:srgbClr>
                    </a:solidFill>
                  </a:tcPr>
                </a:tc>
                <a:tc>
                  <a:txBody>
                    <a:bodyPr/>
                    <a:lstStyle/>
                    <a:p>
                      <a:pPr algn="ctr"/>
                      <a:r>
                        <a:rPr lang="en-US" sz="1400">
                          <a:latin typeface="Merriweather Sans" panose="02000503060000020004" pitchFamily="2" charset="77"/>
                        </a:rPr>
                        <a:t>?</a:t>
                      </a:r>
                      <a:endParaRPr lang="en-US" sz="1400" dirty="0">
                        <a:latin typeface="Merriweather Sans" panose="02000503060000020004" pitchFamily="2" charset="77"/>
                      </a:endParaRPr>
                    </a:p>
                  </a:txBody>
                  <a:tcPr anchor="ctr">
                    <a:solidFill>
                      <a:srgbClr val="558139">
                        <a:alpha val="35294"/>
                      </a:srgbClr>
                    </a:solidFill>
                  </a:tcPr>
                </a:tc>
                <a:tc>
                  <a:txBody>
                    <a:bodyPr/>
                    <a:lstStyle/>
                    <a:p>
                      <a:pPr algn="ctr"/>
                      <a:r>
                        <a:rPr lang="en-US" sz="1400" dirty="0">
                          <a:latin typeface="Merriweather Sans" panose="02000503060000020004" pitchFamily="2" charset="77"/>
                        </a:rPr>
                        <a:t>70</a:t>
                      </a:r>
                    </a:p>
                  </a:txBody>
                  <a:tcPr anchor="ctr">
                    <a:solidFill>
                      <a:srgbClr val="558139">
                        <a:alpha val="48000"/>
                      </a:srgbClr>
                    </a:solidFill>
                  </a:tcPr>
                </a:tc>
                <a:extLst>
                  <a:ext uri="{0D108BD9-81ED-4DB2-BD59-A6C34878D82A}">
                    <a16:rowId xmlns:a16="http://schemas.microsoft.com/office/drawing/2014/main" val="2682658947"/>
                  </a:ext>
                </a:extLst>
              </a:tr>
              <a:tr h="545242">
                <a:tc>
                  <a:txBody>
                    <a:bodyPr/>
                    <a:lstStyle/>
                    <a:p>
                      <a:pPr algn="ctr"/>
                      <a:r>
                        <a:rPr lang="en-US" sz="1400" dirty="0">
                          <a:latin typeface="Merriweather Sans" panose="02000503060000020004" pitchFamily="2" charset="77"/>
                        </a:rPr>
                        <a:t>ZOE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50000"/>
                              <a:lumOff val="50000"/>
                            </a:schemeClr>
                          </a:solidFill>
                          <a:latin typeface="Merriweather Sans Light" panose="02000503060000020004" pitchFamily="2" charset="77"/>
                        </a:rPr>
                        <a:t>(this work)</a:t>
                      </a:r>
                      <a:endParaRPr lang="en-US" sz="1200" b="1" dirty="0">
                        <a:solidFill>
                          <a:schemeClr val="tx1">
                            <a:lumMod val="50000"/>
                            <a:lumOff val="50000"/>
                          </a:schemeClr>
                        </a:solidFill>
                      </a:endParaRPr>
                    </a:p>
                  </a:txBody>
                  <a:tcPr anchor="ctr"/>
                </a:tc>
                <a:tc>
                  <a:txBody>
                    <a:bodyPr/>
                    <a:lstStyle/>
                    <a:p>
                      <a:pPr algn="ctr"/>
                      <a:r>
                        <a:rPr lang="en-US" sz="1400" b="1" dirty="0">
                          <a:latin typeface="Merriweather Sans" panose="02000503060000020004" pitchFamily="2" charset="77"/>
                        </a:rPr>
                        <a:t>-</a:t>
                      </a:r>
                    </a:p>
                  </a:txBody>
                  <a:tcPr anchor="ctr"/>
                </a:tc>
                <a:tc>
                  <a:txBody>
                    <a:bodyPr/>
                    <a:lstStyle/>
                    <a:p>
                      <a:pPr algn="ctr"/>
                      <a:r>
                        <a:rPr lang="en-US" sz="1400" dirty="0">
                          <a:latin typeface="Merriweather Sans" panose="02000503060000020004" pitchFamily="2" charset="77"/>
                        </a:rPr>
                        <a:t>71</a:t>
                      </a:r>
                    </a:p>
                  </a:txBody>
                  <a:tcPr anchor="ctr"/>
                </a:tc>
                <a:tc>
                  <a:txBody>
                    <a:bodyPr/>
                    <a:lstStyle/>
                    <a:p>
                      <a:pPr algn="ctr"/>
                      <a:r>
                        <a:rPr lang="en-US" sz="1400" dirty="0">
                          <a:latin typeface="Merriweather Sans" panose="02000503060000020004" pitchFamily="2" charset="77"/>
                        </a:rPr>
                        <a:t>75</a:t>
                      </a:r>
                    </a:p>
                  </a:txBody>
                  <a:tcPr anchor="ctr"/>
                </a:tc>
                <a:tc>
                  <a:txBody>
                    <a:bodyPr/>
                    <a:lstStyle/>
                    <a:p>
                      <a:pPr algn="ctr"/>
                      <a:r>
                        <a:rPr lang="en-US" sz="1400" dirty="0">
                          <a:latin typeface="Merriweather Sans" panose="02000503060000020004" pitchFamily="2" charset="77"/>
                        </a:rPr>
                        <a:t>61</a:t>
                      </a:r>
                    </a:p>
                  </a:txBody>
                  <a:tcPr anchor="ctr"/>
                </a:tc>
                <a:extLst>
                  <a:ext uri="{0D108BD9-81ED-4DB2-BD59-A6C34878D82A}">
                    <a16:rowId xmlns:a16="http://schemas.microsoft.com/office/drawing/2014/main" val="319194497"/>
                  </a:ext>
                </a:extLst>
              </a:tr>
            </a:tbl>
          </a:graphicData>
        </a:graphic>
      </p:graphicFrame>
      <p:sp>
        <p:nvSpPr>
          <p:cNvPr id="46" name="Rectangle 45">
            <a:extLst>
              <a:ext uri="{FF2B5EF4-FFF2-40B4-BE49-F238E27FC236}">
                <a16:creationId xmlns:a16="http://schemas.microsoft.com/office/drawing/2014/main" id="{AF04277E-7B28-554A-A938-E873714BF1C2}"/>
              </a:ext>
            </a:extLst>
          </p:cNvPr>
          <p:cNvSpPr/>
          <p:nvPr/>
        </p:nvSpPr>
        <p:spPr>
          <a:xfrm>
            <a:off x="8882548" y="2645500"/>
            <a:ext cx="2196009" cy="109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7CB1E97-ED40-CB40-A62C-BC6A7BD79C5C}"/>
              </a:ext>
            </a:extLst>
          </p:cNvPr>
          <p:cNvSpPr/>
          <p:nvPr/>
        </p:nvSpPr>
        <p:spPr>
          <a:xfrm>
            <a:off x="4584144" y="2634864"/>
            <a:ext cx="3226356" cy="1105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4FE396E-1B27-B641-94D2-C8E4FD9285DC}"/>
              </a:ext>
            </a:extLst>
          </p:cNvPr>
          <p:cNvSpPr/>
          <p:nvPr/>
        </p:nvSpPr>
        <p:spPr>
          <a:xfrm>
            <a:off x="7792314" y="2634864"/>
            <a:ext cx="1090234" cy="1095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DA01E96-6781-F14F-9881-C6B206AECB0B}"/>
              </a:ext>
            </a:extLst>
          </p:cNvPr>
          <p:cNvSpPr/>
          <p:nvPr/>
        </p:nvSpPr>
        <p:spPr>
          <a:xfrm>
            <a:off x="4658314" y="3716981"/>
            <a:ext cx="6562136" cy="112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B71859F-0B6B-7E4D-83BE-FC6B0AC01497}"/>
              </a:ext>
            </a:extLst>
          </p:cNvPr>
          <p:cNvSpPr/>
          <p:nvPr/>
        </p:nvSpPr>
        <p:spPr>
          <a:xfrm>
            <a:off x="4715859" y="4831281"/>
            <a:ext cx="6562136" cy="1218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EA263C4-E696-804F-BBCC-EBF66DA53596}"/>
              </a:ext>
            </a:extLst>
          </p:cNvPr>
          <p:cNvSpPr/>
          <p:nvPr/>
        </p:nvSpPr>
        <p:spPr>
          <a:xfrm>
            <a:off x="4715859" y="5914174"/>
            <a:ext cx="6562136" cy="602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7"/>
                                        </p:tgtEl>
                                      </p:cBhvr>
                                    </p:animEffect>
                                    <p:set>
                                      <p:cBhvr>
                                        <p:cTn id="7" dur="1" fill="hold">
                                          <p:stCondLst>
                                            <p:cond delay="499"/>
                                          </p:stCondLst>
                                        </p:cTn>
                                        <p:tgtEl>
                                          <p:spTgt spid="4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46"/>
                                        </p:tgtEl>
                                      </p:cBhvr>
                                    </p:animEffect>
                                    <p:set>
                                      <p:cBhvr>
                                        <p:cTn id="17" dur="1" fill="hold">
                                          <p:stCondLst>
                                            <p:cond delay="499"/>
                                          </p:stCondLst>
                                        </p:cTn>
                                        <p:tgtEl>
                                          <p:spTgt spid="4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50"/>
                                        </p:tgtEl>
                                      </p:cBhvr>
                                    </p:animEffect>
                                    <p:set>
                                      <p:cBhvr>
                                        <p:cTn id="27" dur="1" fill="hold">
                                          <p:stCondLst>
                                            <p:cond delay="499"/>
                                          </p:stCondLst>
                                        </p:cTn>
                                        <p:tgtEl>
                                          <p:spTgt spid="5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51"/>
                                        </p:tgtEl>
                                      </p:cBhvr>
                                    </p:animEffect>
                                    <p:set>
                                      <p:cBhvr>
                                        <p:cTn id="32"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461FC9-BAA6-D44F-9D0F-A6284A3146C7}"/>
              </a:ext>
            </a:extLst>
          </p:cNvPr>
          <p:cNvSpPr>
            <a:spLocks noGrp="1"/>
          </p:cNvSpPr>
          <p:nvPr>
            <p:ph idx="1"/>
          </p:nvPr>
        </p:nvSpPr>
        <p:spPr>
          <a:xfrm>
            <a:off x="4286250" y="1584325"/>
            <a:ext cx="7527798" cy="4458732"/>
          </a:xfrm>
        </p:spPr>
        <p:txBody>
          <a:bodyPr>
            <a:normAutofit lnSpcReduction="10000"/>
          </a:bodyPr>
          <a:lstStyle/>
          <a:p>
            <a:r>
              <a:rPr lang="en-US" dirty="0">
                <a:latin typeface="Merriweather Sans Light" panose="02000503060000020004" pitchFamily="2" charset="77"/>
              </a:rPr>
              <a:t>Reformulating the task and using weak signals helps us reduce our dependence on direct “supervision”.  </a:t>
            </a:r>
          </a:p>
          <a:p>
            <a:endParaRPr lang="en-US" dirty="0">
              <a:latin typeface="Merriweather Sans Light" panose="02000503060000020004" pitchFamily="2" charset="77"/>
            </a:endParaRPr>
          </a:p>
          <a:p>
            <a:r>
              <a:rPr lang="en-US" dirty="0">
                <a:latin typeface="Merriweather Sans Light" panose="02000503060000020004" pitchFamily="2" charset="77"/>
              </a:rPr>
              <a:t>This type-aware approach leads to the ability to transfer across </a:t>
            </a:r>
            <a:r>
              <a:rPr lang="en-US" b="1" dirty="0">
                <a:latin typeface="Merriweather Sans Light" panose="02000503060000020004" pitchFamily="2" charset="77"/>
              </a:rPr>
              <a:t>domains &amp; taxonomies. </a:t>
            </a:r>
          </a:p>
          <a:p>
            <a:endParaRPr lang="en-US" dirty="0">
              <a:latin typeface="Merriweather Sans Light" panose="02000503060000020004" pitchFamily="2" charset="77"/>
            </a:endParaRPr>
          </a:p>
        </p:txBody>
      </p:sp>
      <p:sp>
        <p:nvSpPr>
          <p:cNvPr id="3" name="Slide Number Placeholder 2">
            <a:extLst>
              <a:ext uri="{FF2B5EF4-FFF2-40B4-BE49-F238E27FC236}">
                <a16:creationId xmlns:a16="http://schemas.microsoft.com/office/drawing/2014/main" id="{9B52FE64-F632-394C-BBB5-5A0764197E8B}"/>
              </a:ext>
            </a:extLst>
          </p:cNvPr>
          <p:cNvSpPr>
            <a:spLocks noGrp="1"/>
          </p:cNvSpPr>
          <p:nvPr>
            <p:ph type="sldNum" sz="quarter" idx="12"/>
          </p:nvPr>
        </p:nvSpPr>
        <p:spPr/>
        <p:txBody>
          <a:bodyPr/>
          <a:lstStyle/>
          <a:p>
            <a:fld id="{86B4B35C-345F-9846-8E6A-29269C850829}" type="slidenum">
              <a:rPr lang="en-US" smtClean="0"/>
              <a:pPr/>
              <a:t>53</a:t>
            </a:fld>
            <a:endParaRPr lang="en-US"/>
          </a:p>
        </p:txBody>
      </p:sp>
      <p:sp>
        <p:nvSpPr>
          <p:cNvPr id="4" name="Title 3">
            <a:extLst>
              <a:ext uri="{FF2B5EF4-FFF2-40B4-BE49-F238E27FC236}">
                <a16:creationId xmlns:a16="http://schemas.microsoft.com/office/drawing/2014/main" id="{E5E1289F-ECE2-1C42-89BA-E03D2674BDBD}"/>
              </a:ext>
            </a:extLst>
          </p:cNvPr>
          <p:cNvSpPr>
            <a:spLocks noGrp="1"/>
          </p:cNvSpPr>
          <p:nvPr>
            <p:ph type="title"/>
          </p:nvPr>
        </p:nvSpPr>
        <p:spPr/>
        <p:txBody>
          <a:bodyPr/>
          <a:lstStyle/>
          <a:p>
            <a:r>
              <a:rPr lang="en-US" dirty="0"/>
              <a:t>Lessons</a:t>
            </a:r>
          </a:p>
        </p:txBody>
      </p:sp>
      <p:sp>
        <p:nvSpPr>
          <p:cNvPr id="5" name="Rounded Rectangle 4">
            <a:extLst>
              <a:ext uri="{FF2B5EF4-FFF2-40B4-BE49-F238E27FC236}">
                <a16:creationId xmlns:a16="http://schemas.microsoft.com/office/drawing/2014/main" id="{5C70FF98-6F93-7645-8B87-39D9778F827A}"/>
              </a:ext>
            </a:extLst>
          </p:cNvPr>
          <p:cNvSpPr/>
          <p:nvPr/>
        </p:nvSpPr>
        <p:spPr>
          <a:xfrm>
            <a:off x="999885" y="1753527"/>
            <a:ext cx="2257666" cy="1561173"/>
          </a:xfrm>
          <a:prstGeom prst="roundRect">
            <a:avLst/>
          </a:prstGeom>
          <a:noFill/>
          <a:ln w="50800">
            <a:solidFill>
              <a:srgbClr val="FFC000"/>
            </a:solidFill>
            <a:prstDash val="sysDot"/>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dirty="0">
                <a:latin typeface="Consolas" panose="020B0609020204030204" pitchFamily="49" charset="0"/>
                <a:cs typeface="Consolas" panose="020B0609020204030204" pitchFamily="49" charset="0"/>
              </a:rPr>
              <a:t>politician</a:t>
            </a: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a:p>
            <a:pPr algn="ctr"/>
            <a:endParaRPr lang="en-US" dirty="0">
              <a:latin typeface="Consolas" panose="020B0609020204030204" pitchFamily="49" charset="0"/>
              <a:cs typeface="Consolas" panose="020B0609020204030204" pitchFamily="49" charset="0"/>
            </a:endParaRPr>
          </a:p>
        </p:txBody>
      </p:sp>
      <p:sp>
        <p:nvSpPr>
          <p:cNvPr id="6" name="Rounded Rectangle 5">
            <a:extLst>
              <a:ext uri="{FF2B5EF4-FFF2-40B4-BE49-F238E27FC236}">
                <a16:creationId xmlns:a16="http://schemas.microsoft.com/office/drawing/2014/main" id="{267D89A4-FB84-D34F-94D8-E89519E856BB}"/>
              </a:ext>
            </a:extLst>
          </p:cNvPr>
          <p:cNvSpPr/>
          <p:nvPr/>
        </p:nvSpPr>
        <p:spPr>
          <a:xfrm>
            <a:off x="1210239" y="2405124"/>
            <a:ext cx="1804701" cy="374571"/>
          </a:xfrm>
          <a:prstGeom prst="roundRect">
            <a:avLst/>
          </a:prstGeom>
          <a:solidFill>
            <a:srgbClr val="FFEA00">
              <a:alpha val="33725"/>
            </a:srgbClr>
          </a:solidFill>
        </p:spPr>
        <p:txBody>
          <a:bodyPr wrap="square">
            <a:spAutoFit/>
          </a:bodyPr>
          <a:lstStyle/>
          <a:p>
            <a:pPr algn="ctr"/>
            <a:r>
              <a:rPr lang="en-US" sz="1600" b="1" i="1" dirty="0">
                <a:solidFill>
                  <a:srgbClr val="C00000"/>
                </a:solidFill>
                <a:latin typeface="Merriweather Sans" panose="02000503060000020004" pitchFamily="2" charset="77"/>
              </a:rPr>
              <a:t>Richard Nixon</a:t>
            </a:r>
            <a:endParaRPr lang="en-US" sz="1600" i="1" dirty="0">
              <a:latin typeface="Merriweather Sans" panose="02000503060000020004" pitchFamily="2" charset="77"/>
            </a:endParaRPr>
          </a:p>
        </p:txBody>
      </p:sp>
      <p:sp>
        <p:nvSpPr>
          <p:cNvPr id="9" name="Rounded Rectangle 8">
            <a:extLst>
              <a:ext uri="{FF2B5EF4-FFF2-40B4-BE49-F238E27FC236}">
                <a16:creationId xmlns:a16="http://schemas.microsoft.com/office/drawing/2014/main" id="{359FB73B-E4C5-1741-A72B-9EB448936FE5}"/>
              </a:ext>
            </a:extLst>
          </p:cNvPr>
          <p:cNvSpPr/>
          <p:nvPr/>
        </p:nvSpPr>
        <p:spPr>
          <a:xfrm>
            <a:off x="1186139" y="2852093"/>
            <a:ext cx="1828801" cy="374571"/>
          </a:xfrm>
          <a:prstGeom prst="roundRect">
            <a:avLst/>
          </a:prstGeom>
          <a:solidFill>
            <a:srgbClr val="FFEA00">
              <a:alpha val="33725"/>
            </a:srgbClr>
          </a:solidFill>
        </p:spPr>
        <p:txBody>
          <a:bodyPr wrap="square" lIns="0" rIns="0">
            <a:spAutoFit/>
          </a:bodyPr>
          <a:lstStyle/>
          <a:p>
            <a:pPr algn="ctr"/>
            <a:r>
              <a:rPr lang="en-US" sz="1600" b="1" i="1" dirty="0">
                <a:solidFill>
                  <a:srgbClr val="C00000"/>
                </a:solidFill>
                <a:latin typeface="Merriweather Sans" panose="02000503060000020004" pitchFamily="2" charset="77"/>
              </a:rPr>
              <a:t>Elizabeth Warren</a:t>
            </a:r>
            <a:endParaRPr lang="en-US" sz="1600" i="1" dirty="0">
              <a:latin typeface="Merriweather Sans" panose="02000503060000020004" pitchFamily="2" charset="77"/>
            </a:endParaRPr>
          </a:p>
        </p:txBody>
      </p:sp>
      <p:grpSp>
        <p:nvGrpSpPr>
          <p:cNvPr id="21" name="Group 20">
            <a:extLst>
              <a:ext uri="{FF2B5EF4-FFF2-40B4-BE49-F238E27FC236}">
                <a16:creationId xmlns:a16="http://schemas.microsoft.com/office/drawing/2014/main" id="{37121D7C-5B0B-D240-A018-492C43CD61A2}"/>
              </a:ext>
            </a:extLst>
          </p:cNvPr>
          <p:cNvGrpSpPr/>
          <p:nvPr/>
        </p:nvGrpSpPr>
        <p:grpSpPr>
          <a:xfrm>
            <a:off x="469393" y="4709161"/>
            <a:ext cx="3336797" cy="649370"/>
            <a:chOff x="555009" y="4837673"/>
            <a:chExt cx="3118699" cy="738027"/>
          </a:xfrm>
        </p:grpSpPr>
        <p:sp>
          <p:nvSpPr>
            <p:cNvPr id="17" name="Striped Right Arrow 16">
              <a:extLst>
                <a:ext uri="{FF2B5EF4-FFF2-40B4-BE49-F238E27FC236}">
                  <a16:creationId xmlns:a16="http://schemas.microsoft.com/office/drawing/2014/main" id="{66D870C5-8E3C-6845-B812-C3BBC3A3B220}"/>
                </a:ext>
              </a:extLst>
            </p:cNvPr>
            <p:cNvSpPr/>
            <p:nvPr/>
          </p:nvSpPr>
          <p:spPr>
            <a:xfrm>
              <a:off x="1737210" y="4837673"/>
              <a:ext cx="753293" cy="738027"/>
            </a:xfrm>
            <a:prstGeom prst="stripedRightArrow">
              <a:avLst>
                <a:gd name="adj1" fmla="val 47565"/>
                <a:gd name="adj2" fmla="val 62951"/>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5F50B74-D4BA-4E49-8C97-B5B7DAD084A3}"/>
                </a:ext>
              </a:extLst>
            </p:cNvPr>
            <p:cNvSpPr/>
            <p:nvPr/>
          </p:nvSpPr>
          <p:spPr>
            <a:xfrm>
              <a:off x="2589880" y="4881254"/>
              <a:ext cx="1083828" cy="6194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600" b="1" dirty="0">
                  <a:solidFill>
                    <a:schemeClr val="tx1"/>
                  </a:solidFill>
                  <a:latin typeface="Merriweather Sans" panose="02000503060000020004" pitchFamily="2" charset="77"/>
                </a:rPr>
                <a:t>Domain B</a:t>
              </a:r>
            </a:p>
          </p:txBody>
        </p:sp>
        <p:sp>
          <p:nvSpPr>
            <p:cNvPr id="19" name="Rounded Rectangle 18">
              <a:extLst>
                <a:ext uri="{FF2B5EF4-FFF2-40B4-BE49-F238E27FC236}">
                  <a16:creationId xmlns:a16="http://schemas.microsoft.com/office/drawing/2014/main" id="{F7B7789B-E952-A24F-B017-CE6751E125E5}"/>
                </a:ext>
              </a:extLst>
            </p:cNvPr>
            <p:cNvSpPr/>
            <p:nvPr/>
          </p:nvSpPr>
          <p:spPr>
            <a:xfrm>
              <a:off x="555009" y="4896962"/>
              <a:ext cx="1030759" cy="6194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600" b="1" dirty="0">
                  <a:solidFill>
                    <a:schemeClr val="tx1"/>
                  </a:solidFill>
                  <a:latin typeface="Merriweather Sans" panose="02000503060000020004" pitchFamily="2" charset="77"/>
                </a:rPr>
                <a:t>Domain A</a:t>
              </a:r>
            </a:p>
          </p:txBody>
        </p:sp>
      </p:grpSp>
    </p:spTree>
    <p:extLst>
      <p:ext uri="{BB962C8B-B14F-4D97-AF65-F5344CB8AC3E}">
        <p14:creationId xmlns:p14="http://schemas.microsoft.com/office/powerpoint/2010/main" val="1334193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12F61-8337-394C-AFD1-3BAE57E5B92F}"/>
              </a:ext>
            </a:extLst>
          </p:cNvPr>
          <p:cNvSpPr>
            <a:spLocks noGrp="1"/>
          </p:cNvSpPr>
          <p:nvPr>
            <p:ph idx="1"/>
          </p:nvPr>
        </p:nvSpPr>
        <p:spPr>
          <a:xfrm>
            <a:off x="419099" y="1584325"/>
            <a:ext cx="11510141" cy="4458732"/>
          </a:xfrm>
        </p:spPr>
        <p:txBody>
          <a:bodyPr>
            <a:normAutofit/>
          </a:bodyPr>
          <a:lstStyle/>
          <a:p>
            <a:r>
              <a:rPr lang="en-US" dirty="0">
                <a:latin typeface="Merriweather Sans Light" panose="02000503060000020004" pitchFamily="2" charset="77"/>
              </a:rPr>
              <a:t>We will never have </a:t>
            </a:r>
            <a:r>
              <a:rPr lang="en-US" b="1" dirty="0">
                <a:latin typeface="Merriweather Sans Light" panose="02000503060000020004" pitchFamily="2" charset="77"/>
              </a:rPr>
              <a:t>enough annotated data</a:t>
            </a:r>
            <a:r>
              <a:rPr lang="en-US" dirty="0">
                <a:latin typeface="Merriweather Sans Light" panose="02000503060000020004" pitchFamily="2" charset="77"/>
              </a:rPr>
              <a:t> to train all the models for </a:t>
            </a:r>
            <a:r>
              <a:rPr lang="en-US" b="1" dirty="0">
                <a:latin typeface="Merriweather Sans Light" panose="02000503060000020004" pitchFamily="2" charset="77"/>
              </a:rPr>
              <a:t>all</a:t>
            </a:r>
            <a:r>
              <a:rPr lang="en-US" dirty="0">
                <a:latin typeface="Merriweather Sans Light" panose="02000503060000020004" pitchFamily="2" charset="77"/>
              </a:rPr>
              <a:t> the tasks. </a:t>
            </a:r>
          </a:p>
          <a:p>
            <a:pPr lvl="1"/>
            <a:r>
              <a:rPr lang="en-US" dirty="0">
                <a:latin typeface="Merriweather Sans Light" panose="02000503060000020004" pitchFamily="2" charset="77"/>
              </a:rPr>
              <a:t>Annotation for complex tasks is difficult, costly and sometimes impossible. </a:t>
            </a:r>
          </a:p>
          <a:p>
            <a:pPr lvl="1"/>
            <a:endParaRPr lang="en-US" dirty="0">
              <a:latin typeface="Merriweather Sans Light" panose="02000503060000020004" pitchFamily="2" charset="77"/>
            </a:endParaRPr>
          </a:p>
          <a:p>
            <a:pPr lvl="1"/>
            <a:endParaRPr lang="en-US" dirty="0">
              <a:latin typeface="Merriweather Sans Light" panose="02000503060000020004" pitchFamily="2" charset="77"/>
            </a:endParaRPr>
          </a:p>
          <a:p>
            <a:r>
              <a:rPr lang="en-US" dirty="0">
                <a:latin typeface="Merriweather Sans Light" panose="02000503060000020004" pitchFamily="2" charset="77"/>
              </a:rPr>
              <a:t>We don’t even know what are “all the tasks”. </a:t>
            </a:r>
          </a:p>
        </p:txBody>
      </p:sp>
      <p:sp>
        <p:nvSpPr>
          <p:cNvPr id="3" name="Slide Number Placeholder 2">
            <a:extLst>
              <a:ext uri="{FF2B5EF4-FFF2-40B4-BE49-F238E27FC236}">
                <a16:creationId xmlns:a16="http://schemas.microsoft.com/office/drawing/2014/main" id="{2B15D764-806A-F84C-867A-C54BC7E1BB69}"/>
              </a:ext>
            </a:extLst>
          </p:cNvPr>
          <p:cNvSpPr>
            <a:spLocks noGrp="1"/>
          </p:cNvSpPr>
          <p:nvPr>
            <p:ph type="sldNum" sz="quarter" idx="12"/>
          </p:nvPr>
        </p:nvSpPr>
        <p:spPr/>
        <p:txBody>
          <a:bodyPr/>
          <a:lstStyle/>
          <a:p>
            <a:fld id="{86B4B35C-345F-9846-8E6A-29269C850829}" type="slidenum">
              <a:rPr lang="en-US" smtClean="0"/>
              <a:pPr/>
              <a:t>54</a:t>
            </a:fld>
            <a:endParaRPr lang="en-US"/>
          </a:p>
        </p:txBody>
      </p:sp>
      <p:sp>
        <p:nvSpPr>
          <p:cNvPr id="4" name="Title 3">
            <a:extLst>
              <a:ext uri="{FF2B5EF4-FFF2-40B4-BE49-F238E27FC236}">
                <a16:creationId xmlns:a16="http://schemas.microsoft.com/office/drawing/2014/main" id="{7271E1C8-E502-504A-8E8B-94EF55EC8D9B}"/>
              </a:ext>
            </a:extLst>
          </p:cNvPr>
          <p:cNvSpPr>
            <a:spLocks noGrp="1"/>
          </p:cNvSpPr>
          <p:nvPr>
            <p:ph type="title"/>
          </p:nvPr>
        </p:nvSpPr>
        <p:spPr/>
        <p:txBody>
          <a:bodyPr/>
          <a:lstStyle/>
          <a:p>
            <a:r>
              <a:rPr lang="en-US" dirty="0"/>
              <a:t>Beyond Supervision-rich “tasks”</a:t>
            </a:r>
          </a:p>
        </p:txBody>
      </p:sp>
    </p:spTree>
    <p:extLst>
      <p:ext uri="{BB962C8B-B14F-4D97-AF65-F5344CB8AC3E}">
        <p14:creationId xmlns:p14="http://schemas.microsoft.com/office/powerpoint/2010/main" val="1080253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12F61-8337-394C-AFD1-3BAE57E5B92F}"/>
              </a:ext>
            </a:extLst>
          </p:cNvPr>
          <p:cNvSpPr>
            <a:spLocks noGrp="1"/>
          </p:cNvSpPr>
          <p:nvPr>
            <p:ph idx="1"/>
          </p:nvPr>
        </p:nvSpPr>
        <p:spPr>
          <a:xfrm>
            <a:off x="419100" y="1584325"/>
            <a:ext cx="11235558" cy="4458732"/>
          </a:xfrm>
        </p:spPr>
        <p:txBody>
          <a:bodyPr>
            <a:normAutofit/>
          </a:bodyPr>
          <a:lstStyle/>
          <a:p>
            <a:r>
              <a:rPr lang="en-US" dirty="0">
                <a:latin typeface="Merriweather Sans Light" panose="02000503060000020004" pitchFamily="2" charset="77"/>
              </a:rPr>
              <a:t>Two samples of research projects in an attempt to utilize hints in data to infer supervision signals: </a:t>
            </a:r>
          </a:p>
          <a:p>
            <a:pPr lvl="1"/>
            <a:r>
              <a:rPr lang="en-US" dirty="0">
                <a:latin typeface="Merriweather Sans Light" panose="02000503060000020004" pitchFamily="2" charset="77"/>
              </a:rPr>
              <a:t>Representation </a:t>
            </a:r>
          </a:p>
          <a:p>
            <a:pPr lvl="1"/>
            <a:r>
              <a:rPr lang="en-US" dirty="0">
                <a:latin typeface="Merriweather Sans Light" panose="02000503060000020004" pitchFamily="2" charset="77"/>
              </a:rPr>
              <a:t>Structure </a:t>
            </a:r>
          </a:p>
          <a:p>
            <a:pPr lvl="1"/>
            <a:endParaRPr lang="en-US" dirty="0">
              <a:latin typeface="Merriweather Sans Light" panose="02000503060000020004" pitchFamily="2" charset="77"/>
            </a:endParaRPr>
          </a:p>
          <a:p>
            <a:r>
              <a:rPr lang="en-US" dirty="0">
                <a:latin typeface="Merriweather Sans Light" panose="02000503060000020004" pitchFamily="2" charset="77"/>
              </a:rPr>
              <a:t>Not just two systems: </a:t>
            </a:r>
          </a:p>
          <a:p>
            <a:pPr lvl="1"/>
            <a:r>
              <a:rPr lang="en-US" dirty="0">
                <a:latin typeface="Merriweather Sans Light" panose="02000503060000020004" pitchFamily="2" charset="77"/>
              </a:rPr>
              <a:t>Initial steps towards a broader theory of using “incidental” signals. </a:t>
            </a:r>
          </a:p>
        </p:txBody>
      </p:sp>
      <p:sp>
        <p:nvSpPr>
          <p:cNvPr id="3" name="Slide Number Placeholder 2">
            <a:extLst>
              <a:ext uri="{FF2B5EF4-FFF2-40B4-BE49-F238E27FC236}">
                <a16:creationId xmlns:a16="http://schemas.microsoft.com/office/drawing/2014/main" id="{2B15D764-806A-F84C-867A-C54BC7E1BB69}"/>
              </a:ext>
            </a:extLst>
          </p:cNvPr>
          <p:cNvSpPr>
            <a:spLocks noGrp="1"/>
          </p:cNvSpPr>
          <p:nvPr>
            <p:ph type="sldNum" sz="quarter" idx="12"/>
          </p:nvPr>
        </p:nvSpPr>
        <p:spPr/>
        <p:txBody>
          <a:bodyPr/>
          <a:lstStyle/>
          <a:p>
            <a:fld id="{86B4B35C-345F-9846-8E6A-29269C850829}" type="slidenum">
              <a:rPr lang="en-US" smtClean="0"/>
              <a:pPr/>
              <a:t>55</a:t>
            </a:fld>
            <a:endParaRPr lang="en-US"/>
          </a:p>
        </p:txBody>
      </p:sp>
      <p:sp>
        <p:nvSpPr>
          <p:cNvPr id="4" name="Title 3">
            <a:extLst>
              <a:ext uri="{FF2B5EF4-FFF2-40B4-BE49-F238E27FC236}">
                <a16:creationId xmlns:a16="http://schemas.microsoft.com/office/drawing/2014/main" id="{7271E1C8-E502-504A-8E8B-94EF55EC8D9B}"/>
              </a:ext>
            </a:extLst>
          </p:cNvPr>
          <p:cNvSpPr>
            <a:spLocks noGrp="1"/>
          </p:cNvSpPr>
          <p:nvPr>
            <p:ph type="title"/>
          </p:nvPr>
        </p:nvSpPr>
        <p:spPr/>
        <p:txBody>
          <a:bodyPr/>
          <a:lstStyle/>
          <a:p>
            <a:r>
              <a:rPr lang="en-US" dirty="0"/>
              <a:t>Beyond Supervision-rich “tasks”</a:t>
            </a:r>
          </a:p>
        </p:txBody>
      </p:sp>
      <p:sp>
        <p:nvSpPr>
          <p:cNvPr id="5" name="Rectangle 4">
            <a:extLst>
              <a:ext uri="{FF2B5EF4-FFF2-40B4-BE49-F238E27FC236}">
                <a16:creationId xmlns:a16="http://schemas.microsoft.com/office/drawing/2014/main" id="{24E6F08A-E70E-194D-8CC7-F713BE82D52F}"/>
              </a:ext>
            </a:extLst>
          </p:cNvPr>
          <p:cNvSpPr/>
          <p:nvPr/>
        </p:nvSpPr>
        <p:spPr>
          <a:xfrm>
            <a:off x="7603164" y="5835247"/>
            <a:ext cx="1510350" cy="307777"/>
          </a:xfrm>
          <a:prstGeom prst="rect">
            <a:avLst/>
          </a:prstGeom>
        </p:spPr>
        <p:txBody>
          <a:bodyPr wrap="none">
            <a:spAutoFit/>
          </a:bodyPr>
          <a:lstStyle/>
          <a:p>
            <a:r>
              <a:rPr lang="en-US" sz="1400" b="1" dirty="0">
                <a:solidFill>
                  <a:schemeClr val="tx1">
                    <a:lumMod val="50000"/>
                    <a:lumOff val="50000"/>
                  </a:schemeClr>
                </a:solidFill>
                <a:latin typeface="Merriweather Sans Light" panose="02000503060000020004" pitchFamily="2" charset="77"/>
              </a:rPr>
              <a:t>[Roth, AAAI’17]</a:t>
            </a:r>
            <a:endParaRPr lang="en-US" sz="1400" b="1" dirty="0">
              <a:solidFill>
                <a:schemeClr val="tx1">
                  <a:lumMod val="50000"/>
                  <a:lumOff val="50000"/>
                </a:schemeClr>
              </a:solidFill>
            </a:endParaRPr>
          </a:p>
        </p:txBody>
      </p:sp>
    </p:spTree>
    <p:extLst>
      <p:ext uri="{BB962C8B-B14F-4D97-AF65-F5344CB8AC3E}">
        <p14:creationId xmlns:p14="http://schemas.microsoft.com/office/powerpoint/2010/main" val="298073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C082-7E20-C94D-B729-217C58CCDAF4}"/>
              </a:ext>
            </a:extLst>
          </p:cNvPr>
          <p:cNvSpPr>
            <a:spLocks noGrp="1"/>
          </p:cNvSpPr>
          <p:nvPr>
            <p:ph type="title"/>
          </p:nvPr>
        </p:nvSpPr>
        <p:spPr>
          <a:xfrm>
            <a:off x="297408" y="1676089"/>
            <a:ext cx="11600942" cy="952503"/>
          </a:xfrm>
        </p:spPr>
        <p:txBody>
          <a:bodyPr>
            <a:normAutofit/>
          </a:bodyPr>
          <a:lstStyle/>
          <a:p>
            <a:r>
              <a:rPr lang="en-US" b="1" dirty="0"/>
              <a:t>BIG PICTURE + LOOK AHEAD</a:t>
            </a:r>
            <a:endParaRPr lang="en-US" i="1" dirty="0"/>
          </a:p>
        </p:txBody>
      </p:sp>
      <p:sp>
        <p:nvSpPr>
          <p:cNvPr id="5" name="Text Placeholder 4">
            <a:extLst>
              <a:ext uri="{FF2B5EF4-FFF2-40B4-BE49-F238E27FC236}">
                <a16:creationId xmlns:a16="http://schemas.microsoft.com/office/drawing/2014/main" id="{48F3BCF2-A132-9B4C-8587-94FA13735B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549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4686299" y="1012191"/>
            <a:ext cx="6772275" cy="4470399"/>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b="1" dirty="0">
                <a:latin typeface="Merriweather Sans" panose="02000503060000020004" pitchFamily="2" charset="77"/>
              </a:rPr>
              <a:t>Natural Language Processing</a:t>
            </a:r>
          </a:p>
        </p:txBody>
      </p:sp>
      <p:sp>
        <p:nvSpPr>
          <p:cNvPr id="30" name="Rounded Rectangle 29">
            <a:extLst>
              <a:ext uri="{FF2B5EF4-FFF2-40B4-BE49-F238E27FC236}">
                <a16:creationId xmlns:a16="http://schemas.microsoft.com/office/drawing/2014/main" id="{56782B42-4404-7D4F-A57B-1DFE6CFE8CF0}"/>
              </a:ext>
            </a:extLst>
          </p:cNvPr>
          <p:cNvSpPr/>
          <p:nvPr/>
        </p:nvSpPr>
        <p:spPr>
          <a:xfrm>
            <a:off x="4856315" y="1507490"/>
            <a:ext cx="3147181" cy="2411597"/>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Merriweather Sans" panose="02000503060000020004" pitchFamily="2" charset="77"/>
              </a:rPr>
              <a:t>Semantics</a:t>
            </a:r>
            <a:endParaRPr lang="en-US" sz="1600" i="1" dirty="0">
              <a:solidFill>
                <a:schemeClr val="tx1"/>
              </a:solidFill>
              <a:latin typeface="Merriweather Sans" panose="02000503060000020004" pitchFamily="2" charset="77"/>
            </a:endParaRPr>
          </a:p>
          <a:p>
            <a:r>
              <a:rPr lang="en-US" sz="1400" i="1" dirty="0">
                <a:solidFill>
                  <a:schemeClr val="tx1"/>
                </a:solidFill>
                <a:latin typeface="Merriweather Sans" panose="02000503060000020004" pitchFamily="2" charset="77"/>
              </a:rPr>
              <a:t>Semantic Role Labeling, Name Entities, Semantic Language models, Coreference, etc. </a:t>
            </a:r>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pPr marL="285750" indent="-285750">
              <a:buFont typeface="Wingdings" pitchFamily="2" charset="2"/>
              <a:buChar char="§"/>
            </a:pPr>
            <a:endParaRPr lang="en-US" sz="1600" i="1"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5" name="Rounded Rectangle 4">
            <a:extLst>
              <a:ext uri="{FF2B5EF4-FFF2-40B4-BE49-F238E27FC236}">
                <a16:creationId xmlns:a16="http://schemas.microsoft.com/office/drawing/2014/main" id="{79FD03D5-64E1-2542-8BFC-BEA1D26C8F11}"/>
              </a:ext>
            </a:extLst>
          </p:cNvPr>
          <p:cNvSpPr/>
          <p:nvPr/>
        </p:nvSpPr>
        <p:spPr>
          <a:xfrm>
            <a:off x="624206" y="2182632"/>
            <a:ext cx="3592876" cy="2971663"/>
          </a:xfrm>
          <a:prstGeom prst="roundRect">
            <a:avLst>
              <a:gd name="adj" fmla="val 20410"/>
            </a:avLst>
          </a:prstGeom>
          <a:solidFill>
            <a:srgbClr val="5B9BD5">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erriweather Sans" panose="02000503060000020004" pitchFamily="2" charset="77"/>
              </a:rPr>
              <a:t>Machine Learning,  Optimization &amp; applications</a:t>
            </a: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p:txBody>
      </p:sp>
      <p:sp>
        <p:nvSpPr>
          <p:cNvPr id="8" name="Rectangle 7">
            <a:extLst>
              <a:ext uri="{FF2B5EF4-FFF2-40B4-BE49-F238E27FC236}">
                <a16:creationId xmlns:a16="http://schemas.microsoft.com/office/drawing/2014/main" id="{1AC2FB95-756A-8847-A1B9-526B7D2B1DEF}"/>
              </a:ext>
            </a:extLst>
          </p:cNvPr>
          <p:cNvSpPr/>
          <p:nvPr/>
        </p:nvSpPr>
        <p:spPr>
          <a:xfrm>
            <a:off x="1402032" y="3413995"/>
            <a:ext cx="2110578" cy="1477328"/>
          </a:xfrm>
          <a:prstGeom prst="rect">
            <a:avLst/>
          </a:prstGeom>
        </p:spPr>
        <p:txBody>
          <a:bodyPr wrap="none">
            <a:spAutoFit/>
          </a:bodyPr>
          <a:lstStyle/>
          <a:p>
            <a:r>
              <a:rPr lang="en-US" dirty="0"/>
              <a:t>KS</a:t>
            </a:r>
            <a:r>
              <a:rPr lang="en-US" b="1" dirty="0">
                <a:solidFill>
                  <a:srgbClr val="1360B2"/>
                </a:solidFill>
              </a:rPr>
              <a:t>K</a:t>
            </a:r>
            <a:r>
              <a:rPr lang="en-US" dirty="0"/>
              <a:t>CSSR. StartAI’18</a:t>
            </a:r>
          </a:p>
          <a:p>
            <a:r>
              <a:rPr lang="en-US" dirty="0"/>
              <a:t>K</a:t>
            </a:r>
            <a:r>
              <a:rPr lang="en-US" b="1" dirty="0">
                <a:solidFill>
                  <a:srgbClr val="1360B2"/>
                </a:solidFill>
              </a:rPr>
              <a:t>K</a:t>
            </a:r>
            <a:r>
              <a:rPr lang="en-US" dirty="0"/>
              <a:t>CMSR. COLING’16</a:t>
            </a:r>
          </a:p>
          <a:p>
            <a:r>
              <a:rPr lang="en-US" dirty="0"/>
              <a:t>Q</a:t>
            </a:r>
            <a:r>
              <a:rPr lang="en-US" b="1" dirty="0">
                <a:solidFill>
                  <a:srgbClr val="1360B2"/>
                </a:solidFill>
              </a:rPr>
              <a:t>K</a:t>
            </a:r>
            <a:r>
              <a:rPr lang="en-US" dirty="0"/>
              <a:t>. NourIPS’15</a:t>
            </a:r>
          </a:p>
          <a:p>
            <a:r>
              <a:rPr lang="en-US" b="1" dirty="0">
                <a:solidFill>
                  <a:srgbClr val="1360B2"/>
                </a:solidFill>
              </a:rPr>
              <a:t>K</a:t>
            </a:r>
            <a:r>
              <a:rPr lang="en-US" dirty="0"/>
              <a:t>NJF. TIP’14</a:t>
            </a:r>
          </a:p>
          <a:p>
            <a:r>
              <a:rPr lang="en-US" dirty="0"/>
              <a:t>N</a:t>
            </a:r>
            <a:r>
              <a:rPr lang="en-US" b="1" dirty="0">
                <a:solidFill>
                  <a:srgbClr val="1360B2"/>
                </a:solidFill>
              </a:rPr>
              <a:t>K</a:t>
            </a:r>
            <a:r>
              <a:rPr lang="en-US" dirty="0"/>
              <a:t>TNJ. SMC’11</a:t>
            </a:r>
          </a:p>
        </p:txBody>
      </p:sp>
      <p:sp>
        <p:nvSpPr>
          <p:cNvPr id="26" name="Rounded Rectangle 25">
            <a:extLst>
              <a:ext uri="{FF2B5EF4-FFF2-40B4-BE49-F238E27FC236}">
                <a16:creationId xmlns:a16="http://schemas.microsoft.com/office/drawing/2014/main" id="{E2EB7858-E48F-0A48-A5B3-FAD9D1A5651F}"/>
              </a:ext>
            </a:extLst>
          </p:cNvPr>
          <p:cNvSpPr/>
          <p:nvPr/>
        </p:nvSpPr>
        <p:spPr>
          <a:xfrm>
            <a:off x="4851512" y="4048420"/>
            <a:ext cx="3140545" cy="1247140"/>
          </a:xfrm>
          <a:prstGeom prst="roundRect">
            <a:avLst>
              <a:gd name="adj" fmla="val 3374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NLP tools/software</a:t>
            </a:r>
          </a:p>
          <a:p>
            <a:pPr algn="ctr"/>
            <a:endParaRPr lang="en-US" b="1" dirty="0">
              <a:solidFill>
                <a:schemeClr val="tx1"/>
              </a:solidFill>
              <a:latin typeface="Merriweather Sans" panose="02000503060000020004" pitchFamily="2" charset="77"/>
            </a:endParaRPr>
          </a:p>
          <a:p>
            <a:pPr algn="ctr"/>
            <a:endParaRPr lang="en-US" b="1" dirty="0">
              <a:solidFill>
                <a:schemeClr val="tx1"/>
              </a:solidFill>
              <a:latin typeface="Merriweather Sans" panose="02000503060000020004" pitchFamily="2" charset="77"/>
            </a:endParaRPr>
          </a:p>
        </p:txBody>
      </p:sp>
      <p:sp>
        <p:nvSpPr>
          <p:cNvPr id="28" name="Rectangle 27">
            <a:extLst>
              <a:ext uri="{FF2B5EF4-FFF2-40B4-BE49-F238E27FC236}">
                <a16:creationId xmlns:a16="http://schemas.microsoft.com/office/drawing/2014/main" id="{910EF121-5D42-7648-B681-4B347A7C5D97}"/>
              </a:ext>
            </a:extLst>
          </p:cNvPr>
          <p:cNvSpPr/>
          <p:nvPr/>
        </p:nvSpPr>
        <p:spPr>
          <a:xfrm>
            <a:off x="5060776" y="4560960"/>
            <a:ext cx="2783840" cy="646331"/>
          </a:xfrm>
          <a:prstGeom prst="rect">
            <a:avLst/>
          </a:prstGeom>
        </p:spPr>
        <p:txBody>
          <a:bodyPr wrap="square">
            <a:spAutoFit/>
          </a:bodyPr>
          <a:lstStyle/>
          <a:p>
            <a:pPr algn="ctr"/>
            <a:r>
              <a:rPr lang="en-US" b="1" dirty="0">
                <a:solidFill>
                  <a:srgbClr val="1360B2"/>
                </a:solidFill>
              </a:rPr>
              <a:t>K</a:t>
            </a:r>
            <a:r>
              <a:rPr lang="en-US" dirty="0"/>
              <a:t> et al. LREC’18 </a:t>
            </a:r>
          </a:p>
          <a:p>
            <a:pPr algn="ctr"/>
            <a:r>
              <a:rPr lang="en-US" dirty="0"/>
              <a:t>SC</a:t>
            </a:r>
            <a:r>
              <a:rPr lang="en-US" b="1" dirty="0">
                <a:solidFill>
                  <a:srgbClr val="1360B2"/>
                </a:solidFill>
              </a:rPr>
              <a:t>K</a:t>
            </a:r>
            <a:r>
              <a:rPr lang="en-US" dirty="0"/>
              <a:t>KSVBWR. LREC’16</a:t>
            </a:r>
          </a:p>
        </p:txBody>
      </p:sp>
      <p:sp>
        <p:nvSpPr>
          <p:cNvPr id="29" name="Rounded Rectangle 28">
            <a:extLst>
              <a:ext uri="{FF2B5EF4-FFF2-40B4-BE49-F238E27FC236}">
                <a16:creationId xmlns:a16="http://schemas.microsoft.com/office/drawing/2014/main" id="{3B56F22E-2EF1-C546-914F-7E046E38A92B}"/>
              </a:ext>
            </a:extLst>
          </p:cNvPr>
          <p:cNvSpPr/>
          <p:nvPr/>
        </p:nvSpPr>
        <p:spPr>
          <a:xfrm>
            <a:off x="8165414" y="1518505"/>
            <a:ext cx="3078365" cy="2400582"/>
          </a:xfrm>
          <a:prstGeom prst="roundRect">
            <a:avLst>
              <a:gd name="adj" fmla="val 1802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Learning &amp; Inference</a:t>
            </a:r>
          </a:p>
          <a:p>
            <a:r>
              <a:rPr lang="en-US" sz="1400" i="1" dirty="0">
                <a:solidFill>
                  <a:schemeClr val="tx1"/>
                </a:solidFill>
                <a:latin typeface="Merriweather Sans" panose="02000503060000020004" pitchFamily="2" charset="77"/>
              </a:rPr>
              <a:t>Question Answering, Textual  Entailment, etc.  </a:t>
            </a: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35" name="Rectangle 34">
            <a:extLst>
              <a:ext uri="{FF2B5EF4-FFF2-40B4-BE49-F238E27FC236}">
                <a16:creationId xmlns:a16="http://schemas.microsoft.com/office/drawing/2014/main" id="{49B2565E-AA40-7647-A17E-E5009B301127}"/>
              </a:ext>
            </a:extLst>
          </p:cNvPr>
          <p:cNvSpPr/>
          <p:nvPr/>
        </p:nvSpPr>
        <p:spPr>
          <a:xfrm>
            <a:off x="8652840" y="2522093"/>
            <a:ext cx="1968419" cy="1200329"/>
          </a:xfrm>
          <a:prstGeom prst="rect">
            <a:avLst/>
          </a:prstGeom>
        </p:spPr>
        <p:txBody>
          <a:bodyPr wrap="square">
            <a:spAutoFit/>
          </a:bodyPr>
          <a:lstStyle/>
          <a:p>
            <a:pPr algn="ctr"/>
            <a:r>
              <a:rPr lang="en-US" b="1" dirty="0">
                <a:solidFill>
                  <a:srgbClr val="1360B2"/>
                </a:solidFill>
              </a:rPr>
              <a:t>K</a:t>
            </a:r>
            <a:r>
              <a:rPr lang="en-US" dirty="0"/>
              <a:t>KSR. AAAI’18 </a:t>
            </a:r>
          </a:p>
          <a:p>
            <a:pPr algn="ctr"/>
            <a:r>
              <a:rPr lang="en-US" b="1" dirty="0">
                <a:solidFill>
                  <a:srgbClr val="1360B2"/>
                </a:solidFill>
              </a:rPr>
              <a:t>K</a:t>
            </a:r>
            <a:r>
              <a:rPr lang="en-US" dirty="0"/>
              <a:t>KSR. CoNLL’17</a:t>
            </a:r>
          </a:p>
          <a:p>
            <a:pPr algn="ctr"/>
            <a:r>
              <a:rPr lang="en-US" dirty="0"/>
              <a:t>CEKSTT</a:t>
            </a:r>
            <a:r>
              <a:rPr lang="en-US" b="1" dirty="0">
                <a:solidFill>
                  <a:srgbClr val="1360B2"/>
                </a:solidFill>
              </a:rPr>
              <a:t>K</a:t>
            </a:r>
            <a:r>
              <a:rPr lang="en-US" dirty="0"/>
              <a:t>. AAAI’16</a:t>
            </a:r>
          </a:p>
          <a:p>
            <a:pPr algn="ctr"/>
            <a:r>
              <a:rPr lang="en-US" b="1" dirty="0">
                <a:solidFill>
                  <a:srgbClr val="1360B2"/>
                </a:solidFill>
              </a:rPr>
              <a:t>K</a:t>
            </a:r>
            <a:r>
              <a:rPr lang="en-US" dirty="0"/>
              <a:t>KSR. IJCAI’16 </a:t>
            </a:r>
          </a:p>
        </p:txBody>
      </p:sp>
      <p:sp>
        <p:nvSpPr>
          <p:cNvPr id="36" name="Rectangle 35">
            <a:extLst>
              <a:ext uri="{FF2B5EF4-FFF2-40B4-BE49-F238E27FC236}">
                <a16:creationId xmlns:a16="http://schemas.microsoft.com/office/drawing/2014/main" id="{C260D378-220B-F741-A07F-8A41AD160609}"/>
              </a:ext>
            </a:extLst>
          </p:cNvPr>
          <p:cNvSpPr/>
          <p:nvPr/>
        </p:nvSpPr>
        <p:spPr>
          <a:xfrm>
            <a:off x="4957157" y="2596730"/>
            <a:ext cx="2906393" cy="1200329"/>
          </a:xfrm>
          <a:prstGeom prst="rect">
            <a:avLst/>
          </a:prstGeom>
        </p:spPr>
        <p:txBody>
          <a:bodyPr wrap="square">
            <a:spAutoFit/>
          </a:bodyPr>
          <a:lstStyle/>
          <a:p>
            <a:pPr algn="ctr"/>
            <a:r>
              <a:rPr lang="en-US" dirty="0"/>
              <a:t>Z</a:t>
            </a:r>
            <a:r>
              <a:rPr lang="en-US" b="1" dirty="0">
                <a:solidFill>
                  <a:srgbClr val="1360B2"/>
                </a:solidFill>
              </a:rPr>
              <a:t>K</a:t>
            </a:r>
            <a:r>
              <a:rPr lang="en-US" dirty="0"/>
              <a:t>CR. EMNLP’18</a:t>
            </a:r>
            <a:endParaRPr lang="en-US" b="1" dirty="0">
              <a:solidFill>
                <a:srgbClr val="1360B2"/>
              </a:solidFill>
            </a:endParaRPr>
          </a:p>
          <a:p>
            <a:pPr algn="ctr"/>
            <a:r>
              <a:rPr lang="en-US" b="1" dirty="0">
                <a:solidFill>
                  <a:srgbClr val="1360B2"/>
                </a:solidFill>
              </a:rPr>
              <a:t>K</a:t>
            </a:r>
            <a:r>
              <a:rPr lang="en-US" dirty="0"/>
              <a:t>CRUR. NAACL’18</a:t>
            </a:r>
            <a:endParaRPr lang="en-US" b="1" dirty="0">
              <a:solidFill>
                <a:srgbClr val="1360B2"/>
              </a:solidFill>
            </a:endParaRPr>
          </a:p>
          <a:p>
            <a:pPr algn="ctr"/>
            <a:r>
              <a:rPr lang="en-US" dirty="0"/>
              <a:t>F</a:t>
            </a:r>
            <a:r>
              <a:rPr lang="en-US" b="1" dirty="0">
                <a:solidFill>
                  <a:srgbClr val="1360B2"/>
                </a:solidFill>
              </a:rPr>
              <a:t>K</a:t>
            </a:r>
            <a:r>
              <a:rPr lang="en-US" dirty="0"/>
              <a:t>PWR. Cognitum’15</a:t>
            </a:r>
          </a:p>
          <a:p>
            <a:pPr algn="ctr"/>
            <a:r>
              <a:rPr lang="en-US" dirty="0"/>
              <a:t>P</a:t>
            </a:r>
            <a:r>
              <a:rPr lang="en-US" b="1" dirty="0">
                <a:solidFill>
                  <a:srgbClr val="1360B2"/>
                </a:solidFill>
              </a:rPr>
              <a:t>K</a:t>
            </a:r>
            <a:r>
              <a:rPr lang="en-US" dirty="0"/>
              <a:t>R. NAACL’15</a:t>
            </a:r>
          </a:p>
        </p:txBody>
      </p:sp>
    </p:spTree>
    <p:extLst>
      <p:ext uri="{BB962C8B-B14F-4D97-AF65-F5344CB8AC3E}">
        <p14:creationId xmlns:p14="http://schemas.microsoft.com/office/powerpoint/2010/main" val="295638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p:bldP spid="26" grpId="0" animBg="1"/>
      <p:bldP spid="28" grpId="0"/>
      <p:bldP spid="29" grpId="0" animBg="1"/>
      <p:bldP spid="35"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B1C02-B2AB-7C41-B52A-B626F149185F}"/>
              </a:ext>
            </a:extLst>
          </p:cNvPr>
          <p:cNvSpPr>
            <a:spLocks noGrp="1"/>
          </p:cNvSpPr>
          <p:nvPr>
            <p:ph idx="1"/>
          </p:nvPr>
        </p:nvSpPr>
        <p:spPr>
          <a:xfrm>
            <a:off x="419101" y="1584325"/>
            <a:ext cx="8297668" cy="4458732"/>
          </a:xfrm>
        </p:spPr>
        <p:txBody>
          <a:bodyPr/>
          <a:lstStyle/>
          <a:p>
            <a:r>
              <a:rPr lang="en-US" dirty="0">
                <a:latin typeface="Merriweather Sans Light" panose="02000503060000020004" pitchFamily="2" charset="77"/>
              </a:rPr>
              <a:t>A major shift in the field: </a:t>
            </a:r>
          </a:p>
          <a:p>
            <a:pPr lvl="1"/>
            <a:r>
              <a:rPr lang="en-US" dirty="0">
                <a:latin typeface="Merriweather Sans Light" panose="02000503060000020004" pitchFamily="2" charset="77"/>
              </a:rPr>
              <a:t>Being able to make use of massive loads of </a:t>
            </a:r>
            <a:r>
              <a:rPr lang="en-US" b="1" dirty="0">
                <a:latin typeface="Merriweather Sans Light" panose="02000503060000020004" pitchFamily="2" charset="77"/>
              </a:rPr>
              <a:t>unlabeled </a:t>
            </a:r>
            <a:r>
              <a:rPr lang="en-US" dirty="0">
                <a:latin typeface="Merriweather Sans Light" panose="02000503060000020004" pitchFamily="2" charset="77"/>
              </a:rPr>
              <a:t>data in the form of language models. </a:t>
            </a:r>
          </a:p>
          <a:p>
            <a:pPr lvl="1"/>
            <a:endParaRPr lang="en-US" dirty="0">
              <a:latin typeface="Merriweather Sans Light" panose="02000503060000020004" pitchFamily="2" charset="77"/>
            </a:endParaRPr>
          </a:p>
          <a:p>
            <a:pPr lvl="1"/>
            <a:endParaRPr lang="en-US" dirty="0">
              <a:latin typeface="Merriweather Sans Light" panose="02000503060000020004" pitchFamily="2" charset="77"/>
            </a:endParaRPr>
          </a:p>
          <a:p>
            <a:pPr lvl="1"/>
            <a:r>
              <a:rPr lang="en-US" dirty="0">
                <a:latin typeface="Merriweather Sans Light" panose="02000503060000020004" pitchFamily="2" charset="77"/>
              </a:rPr>
              <a:t>Compatible with the philosophy I advocated for here. </a:t>
            </a:r>
          </a:p>
        </p:txBody>
      </p:sp>
      <p:sp>
        <p:nvSpPr>
          <p:cNvPr id="3" name="Slide Number Placeholder 2">
            <a:extLst>
              <a:ext uri="{FF2B5EF4-FFF2-40B4-BE49-F238E27FC236}">
                <a16:creationId xmlns:a16="http://schemas.microsoft.com/office/drawing/2014/main" id="{5C7EC191-1621-804B-BA87-AD87B0E6D667}"/>
              </a:ext>
            </a:extLst>
          </p:cNvPr>
          <p:cNvSpPr>
            <a:spLocks noGrp="1"/>
          </p:cNvSpPr>
          <p:nvPr>
            <p:ph type="sldNum" sz="quarter" idx="12"/>
          </p:nvPr>
        </p:nvSpPr>
        <p:spPr/>
        <p:txBody>
          <a:bodyPr/>
          <a:lstStyle/>
          <a:p>
            <a:fld id="{86B4B35C-345F-9846-8E6A-29269C850829}" type="slidenum">
              <a:rPr lang="en-US" smtClean="0"/>
              <a:pPr/>
              <a:t>58</a:t>
            </a:fld>
            <a:endParaRPr lang="en-US" dirty="0"/>
          </a:p>
        </p:txBody>
      </p:sp>
      <p:sp>
        <p:nvSpPr>
          <p:cNvPr id="4" name="Title 3">
            <a:extLst>
              <a:ext uri="{FF2B5EF4-FFF2-40B4-BE49-F238E27FC236}">
                <a16:creationId xmlns:a16="http://schemas.microsoft.com/office/drawing/2014/main" id="{B2754678-3E6D-3E4A-8379-1A0FA30B5213}"/>
              </a:ext>
            </a:extLst>
          </p:cNvPr>
          <p:cNvSpPr>
            <a:spLocks noGrp="1"/>
          </p:cNvSpPr>
          <p:nvPr>
            <p:ph type="title"/>
          </p:nvPr>
        </p:nvSpPr>
        <p:spPr/>
        <p:txBody>
          <a:bodyPr/>
          <a:lstStyle/>
          <a:p>
            <a:r>
              <a:rPr lang="en-US" dirty="0"/>
              <a:t>Beyond Supervision-rich “tasks”</a:t>
            </a:r>
          </a:p>
        </p:txBody>
      </p:sp>
      <p:pic>
        <p:nvPicPr>
          <p:cNvPr id="5" name="Picture 4">
            <a:extLst>
              <a:ext uri="{FF2B5EF4-FFF2-40B4-BE49-F238E27FC236}">
                <a16:creationId xmlns:a16="http://schemas.microsoft.com/office/drawing/2014/main" id="{0316B164-20E4-C049-8CF0-C539EBDC9FC5}"/>
              </a:ext>
            </a:extLst>
          </p:cNvPr>
          <p:cNvPicPr>
            <a:picLocks noChangeAspect="1"/>
          </p:cNvPicPr>
          <p:nvPr/>
        </p:nvPicPr>
        <p:blipFill>
          <a:blip r:embed="rId3"/>
          <a:stretch>
            <a:fillRect/>
          </a:stretch>
        </p:blipFill>
        <p:spPr>
          <a:xfrm>
            <a:off x="9671439" y="4157479"/>
            <a:ext cx="1270000" cy="1003300"/>
          </a:xfrm>
          <a:prstGeom prst="rect">
            <a:avLst/>
          </a:prstGeom>
        </p:spPr>
      </p:pic>
      <p:sp>
        <p:nvSpPr>
          <p:cNvPr id="6" name="Rounded Rectangle 5">
            <a:extLst>
              <a:ext uri="{FF2B5EF4-FFF2-40B4-BE49-F238E27FC236}">
                <a16:creationId xmlns:a16="http://schemas.microsoft.com/office/drawing/2014/main" id="{ED55F2EE-4303-784F-ACE3-4906BB68D560}"/>
              </a:ext>
            </a:extLst>
          </p:cNvPr>
          <p:cNvSpPr/>
          <p:nvPr/>
        </p:nvSpPr>
        <p:spPr>
          <a:xfrm>
            <a:off x="9323215" y="2487327"/>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err="1">
                <a:latin typeface="Merriweather Sans" panose="02000503060000020004" pitchFamily="2" charset="77"/>
              </a:rPr>
              <a:t>ELMo</a:t>
            </a:r>
            <a:endParaRPr lang="en-US" b="1" i="1" dirty="0">
              <a:latin typeface="Merriweather Sans" panose="02000503060000020004" pitchFamily="2" charset="77"/>
            </a:endParaRPr>
          </a:p>
          <a:p>
            <a:pPr algn="ctr"/>
            <a:r>
              <a:rPr lang="en-US" sz="1400" dirty="0">
                <a:solidFill>
                  <a:schemeClr val="tx1">
                    <a:lumMod val="50000"/>
                    <a:lumOff val="50000"/>
                  </a:schemeClr>
                </a:solidFill>
                <a:latin typeface="Merriweather Sans" panose="02000503060000020004" pitchFamily="2" charset="77"/>
              </a:rPr>
              <a:t>[Peters et al.18]</a:t>
            </a:r>
          </a:p>
        </p:txBody>
      </p:sp>
      <p:graphicFrame>
        <p:nvGraphicFramePr>
          <p:cNvPr id="7" name="Table 6">
            <a:extLst>
              <a:ext uri="{FF2B5EF4-FFF2-40B4-BE49-F238E27FC236}">
                <a16:creationId xmlns:a16="http://schemas.microsoft.com/office/drawing/2014/main" id="{79B41CCE-0733-4D40-88AA-6E5E418C585B}"/>
              </a:ext>
            </a:extLst>
          </p:cNvPr>
          <p:cNvGraphicFramePr>
            <a:graphicFrameLocks noGrp="1" noChangeAspect="1"/>
          </p:cNvGraphicFramePr>
          <p:nvPr>
            <p:extLst>
              <p:ext uri="{D42A27DB-BD31-4B8C-83A1-F6EECF244321}">
                <p14:modId xmlns:p14="http://schemas.microsoft.com/office/powerpoint/2010/main" val="1379789985"/>
              </p:ext>
            </p:extLst>
          </p:nvPr>
        </p:nvGraphicFramePr>
        <p:xfrm>
          <a:off x="10668353" y="196290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8" name="Table 7">
            <a:extLst>
              <a:ext uri="{FF2B5EF4-FFF2-40B4-BE49-F238E27FC236}">
                <a16:creationId xmlns:a16="http://schemas.microsoft.com/office/drawing/2014/main" id="{1AA4DCFC-5A2D-E646-8825-1A09BF232C9C}"/>
              </a:ext>
            </a:extLst>
          </p:cNvPr>
          <p:cNvGraphicFramePr>
            <a:graphicFrameLocks noGrp="1" noChangeAspect="1"/>
          </p:cNvGraphicFramePr>
          <p:nvPr>
            <p:extLst>
              <p:ext uri="{D42A27DB-BD31-4B8C-83A1-F6EECF244321}">
                <p14:modId xmlns:p14="http://schemas.microsoft.com/office/powerpoint/2010/main" val="3350291310"/>
              </p:ext>
            </p:extLst>
          </p:nvPr>
        </p:nvGraphicFramePr>
        <p:xfrm>
          <a:off x="9983402" y="196954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9" name="Table 8">
            <a:extLst>
              <a:ext uri="{FF2B5EF4-FFF2-40B4-BE49-F238E27FC236}">
                <a16:creationId xmlns:a16="http://schemas.microsoft.com/office/drawing/2014/main" id="{23E172F1-04CD-4145-9840-97BCB4FA86FC}"/>
              </a:ext>
            </a:extLst>
          </p:cNvPr>
          <p:cNvGraphicFramePr>
            <a:graphicFrameLocks noGrp="1" noChangeAspect="1"/>
          </p:cNvGraphicFramePr>
          <p:nvPr>
            <p:extLst>
              <p:ext uri="{D42A27DB-BD31-4B8C-83A1-F6EECF244321}">
                <p14:modId xmlns:p14="http://schemas.microsoft.com/office/powerpoint/2010/main" val="2719235917"/>
              </p:ext>
            </p:extLst>
          </p:nvPr>
        </p:nvGraphicFramePr>
        <p:xfrm>
          <a:off x="9304479" y="1967044"/>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10" name="Rounded Rectangle 9">
            <a:extLst>
              <a:ext uri="{FF2B5EF4-FFF2-40B4-BE49-F238E27FC236}">
                <a16:creationId xmlns:a16="http://schemas.microsoft.com/office/drawing/2014/main" id="{EE997760-970A-DE49-9FC2-50E7548F182A}"/>
              </a:ext>
            </a:extLst>
          </p:cNvPr>
          <p:cNvSpPr/>
          <p:nvPr/>
        </p:nvSpPr>
        <p:spPr>
          <a:xfrm>
            <a:off x="8721727" y="3848850"/>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11" name="Straight Arrow Connector 10">
            <a:extLst>
              <a:ext uri="{FF2B5EF4-FFF2-40B4-BE49-F238E27FC236}">
                <a16:creationId xmlns:a16="http://schemas.microsoft.com/office/drawing/2014/main" id="{8DA1A153-392A-1144-A5EA-CDB2DB66CEE9}"/>
              </a:ext>
            </a:extLst>
          </p:cNvPr>
          <p:cNvCxnSpPr>
            <a:cxnSpLocks/>
          </p:cNvCxnSpPr>
          <p:nvPr/>
        </p:nvCxnSpPr>
        <p:spPr>
          <a:xfrm flipV="1">
            <a:off x="9628131" y="348026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5E349F-645A-FF4F-A4AE-293C6C9E088C}"/>
              </a:ext>
            </a:extLst>
          </p:cNvPr>
          <p:cNvCxnSpPr>
            <a:cxnSpLocks/>
          </p:cNvCxnSpPr>
          <p:nvPr/>
        </p:nvCxnSpPr>
        <p:spPr>
          <a:xfrm flipV="1">
            <a:off x="10308636"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A0AF14-6729-1046-820B-4C5611F0474B}"/>
              </a:ext>
            </a:extLst>
          </p:cNvPr>
          <p:cNvCxnSpPr>
            <a:cxnSpLocks/>
          </p:cNvCxnSpPr>
          <p:nvPr/>
        </p:nvCxnSpPr>
        <p:spPr>
          <a:xfrm flipV="1">
            <a:off x="10970613"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E81A89-15C1-AF40-9FD2-B379CF4665F9}"/>
              </a:ext>
            </a:extLst>
          </p:cNvPr>
          <p:cNvCxnSpPr>
            <a:cxnSpLocks/>
          </p:cNvCxnSpPr>
          <p:nvPr/>
        </p:nvCxnSpPr>
        <p:spPr>
          <a:xfrm flipV="1">
            <a:off x="9611758" y="2221317"/>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73C832-84CA-0347-A9CE-84633B72B1E1}"/>
              </a:ext>
            </a:extLst>
          </p:cNvPr>
          <p:cNvCxnSpPr>
            <a:cxnSpLocks/>
          </p:cNvCxnSpPr>
          <p:nvPr/>
        </p:nvCxnSpPr>
        <p:spPr>
          <a:xfrm flipV="1">
            <a:off x="10300660"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6BF451-2719-534F-9EF8-79306052EC8B}"/>
              </a:ext>
            </a:extLst>
          </p:cNvPr>
          <p:cNvCxnSpPr>
            <a:cxnSpLocks/>
          </p:cNvCxnSpPr>
          <p:nvPr/>
        </p:nvCxnSpPr>
        <p:spPr>
          <a:xfrm flipV="1">
            <a:off x="10980773"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009FCEC-DC9C-3547-8630-DAECB668C8AC}"/>
              </a:ext>
            </a:extLst>
          </p:cNvPr>
          <p:cNvSpPr/>
          <p:nvPr/>
        </p:nvSpPr>
        <p:spPr>
          <a:xfrm>
            <a:off x="9105129" y="5132374"/>
            <a:ext cx="2640466" cy="461665"/>
          </a:xfrm>
          <a:prstGeom prst="rect">
            <a:avLst/>
          </a:prstGeom>
        </p:spPr>
        <p:txBody>
          <a:bodyPr wrap="none">
            <a:spAutoFit/>
          </a:bodyPr>
          <a:lstStyle/>
          <a:p>
            <a:pPr algn="ctr"/>
            <a:r>
              <a:rPr lang="en-US" sz="1200" dirty="0">
                <a:latin typeface="Merriweather Sans" panose="02000503060000020004" pitchFamily="2" charset="77"/>
              </a:rPr>
              <a:t>Other works: </a:t>
            </a:r>
          </a:p>
          <a:p>
            <a:pPr algn="ctr"/>
            <a:r>
              <a:rPr lang="en-US" sz="1200" dirty="0">
                <a:solidFill>
                  <a:schemeClr val="tx1">
                    <a:lumMod val="50000"/>
                    <a:lumOff val="50000"/>
                  </a:schemeClr>
                </a:solidFill>
                <a:latin typeface="Merriweather Sans" panose="02000503060000020004" pitchFamily="2" charset="77"/>
              </a:rPr>
              <a:t>[Devlin et al.18; Radford et al.18]</a:t>
            </a:r>
          </a:p>
        </p:txBody>
      </p:sp>
    </p:spTree>
    <p:extLst>
      <p:ext uri="{BB962C8B-B14F-4D97-AF65-F5344CB8AC3E}">
        <p14:creationId xmlns:p14="http://schemas.microsoft.com/office/powerpoint/2010/main" val="697606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F11EBF-5065-854C-B159-49314693A276}"/>
              </a:ext>
            </a:extLst>
          </p:cNvPr>
          <p:cNvSpPr>
            <a:spLocks noGrp="1"/>
          </p:cNvSpPr>
          <p:nvPr>
            <p:ph idx="1"/>
          </p:nvPr>
        </p:nvSpPr>
        <p:spPr/>
        <p:txBody>
          <a:bodyPr/>
          <a:lstStyle/>
          <a:p>
            <a:r>
              <a:rPr lang="en-US" dirty="0">
                <a:latin typeface="Merriweather Sans Light" panose="02000503060000020004" pitchFamily="2" charset="77"/>
              </a:rPr>
              <a:t>They let you “query” for knowledge:</a:t>
            </a:r>
          </a:p>
        </p:txBody>
      </p:sp>
      <p:sp>
        <p:nvSpPr>
          <p:cNvPr id="3" name="Slide Number Placeholder 2">
            <a:extLst>
              <a:ext uri="{FF2B5EF4-FFF2-40B4-BE49-F238E27FC236}">
                <a16:creationId xmlns:a16="http://schemas.microsoft.com/office/drawing/2014/main" id="{12947E3B-65D3-0E4C-B279-CB4EFB228FCD}"/>
              </a:ext>
            </a:extLst>
          </p:cNvPr>
          <p:cNvSpPr>
            <a:spLocks noGrp="1"/>
          </p:cNvSpPr>
          <p:nvPr>
            <p:ph type="sldNum" sz="quarter" idx="12"/>
          </p:nvPr>
        </p:nvSpPr>
        <p:spPr/>
        <p:txBody>
          <a:bodyPr/>
          <a:lstStyle/>
          <a:p>
            <a:fld id="{86B4B35C-345F-9846-8E6A-29269C850829}" type="slidenum">
              <a:rPr lang="en-US" smtClean="0"/>
              <a:pPr/>
              <a:t>59</a:t>
            </a:fld>
            <a:endParaRPr lang="en-US"/>
          </a:p>
        </p:txBody>
      </p:sp>
      <p:sp>
        <p:nvSpPr>
          <p:cNvPr id="4" name="Title 3">
            <a:extLst>
              <a:ext uri="{FF2B5EF4-FFF2-40B4-BE49-F238E27FC236}">
                <a16:creationId xmlns:a16="http://schemas.microsoft.com/office/drawing/2014/main" id="{6DDDD636-DF7C-C84E-81F1-1FCF39AE497F}"/>
              </a:ext>
            </a:extLst>
          </p:cNvPr>
          <p:cNvSpPr>
            <a:spLocks noGrp="1"/>
          </p:cNvSpPr>
          <p:nvPr>
            <p:ph type="title"/>
          </p:nvPr>
        </p:nvSpPr>
        <p:spPr/>
        <p:txBody>
          <a:bodyPr>
            <a:normAutofit fontScale="90000"/>
          </a:bodyPr>
          <a:lstStyle/>
          <a:p>
            <a:r>
              <a:rPr lang="en-US" dirty="0"/>
              <a:t>Language Models: Means to Access Knowledge</a:t>
            </a:r>
          </a:p>
        </p:txBody>
      </p:sp>
      <p:sp>
        <p:nvSpPr>
          <p:cNvPr id="20" name="Rectangle 19">
            <a:extLst>
              <a:ext uri="{FF2B5EF4-FFF2-40B4-BE49-F238E27FC236}">
                <a16:creationId xmlns:a16="http://schemas.microsoft.com/office/drawing/2014/main" id="{AE0129D3-3A23-E14B-B524-A226CB692CE6}"/>
              </a:ext>
            </a:extLst>
          </p:cNvPr>
          <p:cNvSpPr/>
          <p:nvPr/>
        </p:nvSpPr>
        <p:spPr>
          <a:xfrm>
            <a:off x="531505" y="5478313"/>
            <a:ext cx="6560224" cy="338554"/>
          </a:xfrm>
          <a:prstGeom prst="rect">
            <a:avLst/>
          </a:prstGeom>
        </p:spPr>
        <p:txBody>
          <a:bodyPr wrap="square">
            <a:spAutoFit/>
          </a:bodyPr>
          <a:lstStyle/>
          <a:p>
            <a:r>
              <a:rPr lang="en-US" sz="1600" i="1" dirty="0">
                <a:latin typeface="Merriweather Sans" panose="02000503060000020004" pitchFamily="2" charset="77"/>
              </a:rPr>
              <a:t>Pittsburgh is the ____ -largest populated city in Pennsylvania.</a:t>
            </a:r>
          </a:p>
        </p:txBody>
      </p:sp>
      <p:pic>
        <p:nvPicPr>
          <p:cNvPr id="1028" name="Picture 4">
            <a:extLst>
              <a:ext uri="{FF2B5EF4-FFF2-40B4-BE49-F238E27FC236}">
                <a16:creationId xmlns:a16="http://schemas.microsoft.com/office/drawing/2014/main" id="{9AFD2EB2-9D40-7C40-8084-15FDF58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67" y="2867979"/>
            <a:ext cx="2743200" cy="2703153"/>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140DB11-94F3-E14F-845C-F5A09E415145}"/>
              </a:ext>
            </a:extLst>
          </p:cNvPr>
          <p:cNvSpPr/>
          <p:nvPr/>
        </p:nvSpPr>
        <p:spPr>
          <a:xfrm rot="18896762">
            <a:off x="1841691" y="4510603"/>
            <a:ext cx="787531" cy="36451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178A0B-76DB-084E-865B-1C6BE3518FCB}"/>
              </a:ext>
            </a:extLst>
          </p:cNvPr>
          <p:cNvPicPr>
            <a:picLocks noChangeAspect="1"/>
          </p:cNvPicPr>
          <p:nvPr/>
        </p:nvPicPr>
        <p:blipFill>
          <a:blip r:embed="rId4"/>
          <a:stretch>
            <a:fillRect/>
          </a:stretch>
        </p:blipFill>
        <p:spPr>
          <a:xfrm>
            <a:off x="1697110" y="3609990"/>
            <a:ext cx="406363" cy="406363"/>
          </a:xfrm>
          <a:prstGeom prst="rect">
            <a:avLst/>
          </a:prstGeom>
        </p:spPr>
      </p:pic>
      <p:pic>
        <p:nvPicPr>
          <p:cNvPr id="24" name="Picture 23">
            <a:extLst>
              <a:ext uri="{FF2B5EF4-FFF2-40B4-BE49-F238E27FC236}">
                <a16:creationId xmlns:a16="http://schemas.microsoft.com/office/drawing/2014/main" id="{E68FDA37-8F8A-7041-85C9-4DF9F38AEE34}"/>
              </a:ext>
            </a:extLst>
          </p:cNvPr>
          <p:cNvPicPr>
            <a:picLocks noChangeAspect="1"/>
          </p:cNvPicPr>
          <p:nvPr/>
        </p:nvPicPr>
        <p:blipFill>
          <a:blip r:embed="rId5"/>
          <a:stretch>
            <a:fillRect/>
          </a:stretch>
        </p:blipFill>
        <p:spPr>
          <a:xfrm>
            <a:off x="9671439" y="4157479"/>
            <a:ext cx="1270000" cy="1003300"/>
          </a:xfrm>
          <a:prstGeom prst="rect">
            <a:avLst/>
          </a:prstGeom>
        </p:spPr>
      </p:pic>
      <p:sp>
        <p:nvSpPr>
          <p:cNvPr id="27" name="Rounded Rectangle 26">
            <a:extLst>
              <a:ext uri="{FF2B5EF4-FFF2-40B4-BE49-F238E27FC236}">
                <a16:creationId xmlns:a16="http://schemas.microsoft.com/office/drawing/2014/main" id="{5BC49067-9C7A-E24D-A993-6B0A9F66B393}"/>
              </a:ext>
            </a:extLst>
          </p:cNvPr>
          <p:cNvSpPr/>
          <p:nvPr/>
        </p:nvSpPr>
        <p:spPr>
          <a:xfrm>
            <a:off x="9323215" y="2487327"/>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err="1">
                <a:latin typeface="Merriweather Sans" panose="02000503060000020004" pitchFamily="2" charset="77"/>
              </a:rPr>
              <a:t>ELMo</a:t>
            </a:r>
            <a:endParaRPr lang="en-US" b="1" i="1" dirty="0">
              <a:latin typeface="Merriweather Sans" panose="02000503060000020004" pitchFamily="2" charset="77"/>
            </a:endParaRPr>
          </a:p>
          <a:p>
            <a:pPr algn="ctr"/>
            <a:r>
              <a:rPr lang="en-US" sz="1400" dirty="0">
                <a:solidFill>
                  <a:schemeClr val="tx1">
                    <a:lumMod val="50000"/>
                    <a:lumOff val="50000"/>
                  </a:schemeClr>
                </a:solidFill>
                <a:latin typeface="Merriweather Sans" panose="02000503060000020004" pitchFamily="2" charset="77"/>
              </a:rPr>
              <a:t>[Peters et al.18]</a:t>
            </a:r>
          </a:p>
        </p:txBody>
      </p:sp>
      <p:graphicFrame>
        <p:nvGraphicFramePr>
          <p:cNvPr id="28" name="Table 27">
            <a:extLst>
              <a:ext uri="{FF2B5EF4-FFF2-40B4-BE49-F238E27FC236}">
                <a16:creationId xmlns:a16="http://schemas.microsoft.com/office/drawing/2014/main" id="{6AD2D952-FDC2-0249-BA36-A65C59CCBE6E}"/>
              </a:ext>
            </a:extLst>
          </p:cNvPr>
          <p:cNvGraphicFramePr>
            <a:graphicFrameLocks noGrp="1" noChangeAspect="1"/>
          </p:cNvGraphicFramePr>
          <p:nvPr>
            <p:extLst>
              <p:ext uri="{D42A27DB-BD31-4B8C-83A1-F6EECF244321}">
                <p14:modId xmlns:p14="http://schemas.microsoft.com/office/powerpoint/2010/main" val="3833600042"/>
              </p:ext>
            </p:extLst>
          </p:nvPr>
        </p:nvGraphicFramePr>
        <p:xfrm>
          <a:off x="10668353" y="196290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29" name="Table 28">
            <a:extLst>
              <a:ext uri="{FF2B5EF4-FFF2-40B4-BE49-F238E27FC236}">
                <a16:creationId xmlns:a16="http://schemas.microsoft.com/office/drawing/2014/main" id="{3741670E-E7BE-A342-905F-87BB9BE6C8CA}"/>
              </a:ext>
            </a:extLst>
          </p:cNvPr>
          <p:cNvGraphicFramePr>
            <a:graphicFrameLocks noGrp="1" noChangeAspect="1"/>
          </p:cNvGraphicFramePr>
          <p:nvPr>
            <p:extLst>
              <p:ext uri="{D42A27DB-BD31-4B8C-83A1-F6EECF244321}">
                <p14:modId xmlns:p14="http://schemas.microsoft.com/office/powerpoint/2010/main" val="3753064831"/>
              </p:ext>
            </p:extLst>
          </p:nvPr>
        </p:nvGraphicFramePr>
        <p:xfrm>
          <a:off x="9983402" y="196954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30" name="Table 29">
            <a:extLst>
              <a:ext uri="{FF2B5EF4-FFF2-40B4-BE49-F238E27FC236}">
                <a16:creationId xmlns:a16="http://schemas.microsoft.com/office/drawing/2014/main" id="{64FC710D-F419-5846-8899-22681AD14215}"/>
              </a:ext>
            </a:extLst>
          </p:cNvPr>
          <p:cNvGraphicFramePr>
            <a:graphicFrameLocks noGrp="1" noChangeAspect="1"/>
          </p:cNvGraphicFramePr>
          <p:nvPr>
            <p:extLst>
              <p:ext uri="{D42A27DB-BD31-4B8C-83A1-F6EECF244321}">
                <p14:modId xmlns:p14="http://schemas.microsoft.com/office/powerpoint/2010/main" val="146549205"/>
              </p:ext>
            </p:extLst>
          </p:nvPr>
        </p:nvGraphicFramePr>
        <p:xfrm>
          <a:off x="9304479" y="1967044"/>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31" name="Rounded Rectangle 30">
            <a:extLst>
              <a:ext uri="{FF2B5EF4-FFF2-40B4-BE49-F238E27FC236}">
                <a16:creationId xmlns:a16="http://schemas.microsoft.com/office/drawing/2014/main" id="{4E1C979F-7D6F-BD44-AFF7-6C46BD4F1C0C}"/>
              </a:ext>
            </a:extLst>
          </p:cNvPr>
          <p:cNvSpPr/>
          <p:nvPr/>
        </p:nvSpPr>
        <p:spPr>
          <a:xfrm>
            <a:off x="8721727" y="3848850"/>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32" name="Straight Arrow Connector 31">
            <a:extLst>
              <a:ext uri="{FF2B5EF4-FFF2-40B4-BE49-F238E27FC236}">
                <a16:creationId xmlns:a16="http://schemas.microsoft.com/office/drawing/2014/main" id="{67E3F108-CBE9-C943-B522-FFD7A532C3F6}"/>
              </a:ext>
            </a:extLst>
          </p:cNvPr>
          <p:cNvCxnSpPr>
            <a:cxnSpLocks/>
          </p:cNvCxnSpPr>
          <p:nvPr/>
        </p:nvCxnSpPr>
        <p:spPr>
          <a:xfrm flipV="1">
            <a:off x="9628131" y="348026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957730-23BF-B444-BCCA-E2697A785E1C}"/>
              </a:ext>
            </a:extLst>
          </p:cNvPr>
          <p:cNvCxnSpPr>
            <a:cxnSpLocks/>
          </p:cNvCxnSpPr>
          <p:nvPr/>
        </p:nvCxnSpPr>
        <p:spPr>
          <a:xfrm flipV="1">
            <a:off x="10308636"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2FAC20-AB4A-A84B-AB01-922571526E85}"/>
              </a:ext>
            </a:extLst>
          </p:cNvPr>
          <p:cNvCxnSpPr>
            <a:cxnSpLocks/>
          </p:cNvCxnSpPr>
          <p:nvPr/>
        </p:nvCxnSpPr>
        <p:spPr>
          <a:xfrm flipV="1">
            <a:off x="10970613"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AB6EFD-D698-204E-9D75-0DFF6C7803D8}"/>
              </a:ext>
            </a:extLst>
          </p:cNvPr>
          <p:cNvCxnSpPr>
            <a:cxnSpLocks/>
          </p:cNvCxnSpPr>
          <p:nvPr/>
        </p:nvCxnSpPr>
        <p:spPr>
          <a:xfrm flipV="1">
            <a:off x="9611758" y="2221317"/>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643538B-B438-674A-9BE3-09617D1E34CC}"/>
              </a:ext>
            </a:extLst>
          </p:cNvPr>
          <p:cNvCxnSpPr>
            <a:cxnSpLocks/>
          </p:cNvCxnSpPr>
          <p:nvPr/>
        </p:nvCxnSpPr>
        <p:spPr>
          <a:xfrm flipV="1">
            <a:off x="10300660"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EF7B6E-B150-A24E-BB50-223FD989FE30}"/>
              </a:ext>
            </a:extLst>
          </p:cNvPr>
          <p:cNvCxnSpPr>
            <a:cxnSpLocks/>
          </p:cNvCxnSpPr>
          <p:nvPr/>
        </p:nvCxnSpPr>
        <p:spPr>
          <a:xfrm flipV="1">
            <a:off x="10980773"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E6A8708-FCBD-CB41-8EED-12F3D25C8B26}"/>
              </a:ext>
            </a:extLst>
          </p:cNvPr>
          <p:cNvSpPr/>
          <p:nvPr/>
        </p:nvSpPr>
        <p:spPr>
          <a:xfrm>
            <a:off x="9105129" y="5132374"/>
            <a:ext cx="2640466" cy="461665"/>
          </a:xfrm>
          <a:prstGeom prst="rect">
            <a:avLst/>
          </a:prstGeom>
        </p:spPr>
        <p:txBody>
          <a:bodyPr wrap="none">
            <a:spAutoFit/>
          </a:bodyPr>
          <a:lstStyle/>
          <a:p>
            <a:pPr algn="ctr"/>
            <a:r>
              <a:rPr lang="en-US" sz="1200" dirty="0">
                <a:latin typeface="Merriweather Sans" panose="02000503060000020004" pitchFamily="2" charset="77"/>
              </a:rPr>
              <a:t>Other works: </a:t>
            </a:r>
          </a:p>
          <a:p>
            <a:pPr algn="ctr"/>
            <a:r>
              <a:rPr lang="en-US" sz="1200" dirty="0">
                <a:solidFill>
                  <a:schemeClr val="tx1">
                    <a:lumMod val="50000"/>
                    <a:lumOff val="50000"/>
                  </a:schemeClr>
                </a:solidFill>
                <a:latin typeface="Merriweather Sans" panose="02000503060000020004" pitchFamily="2" charset="77"/>
              </a:rPr>
              <a:t>[Devlin et al.18; Radford et al.18]</a:t>
            </a:r>
          </a:p>
        </p:txBody>
      </p:sp>
    </p:spTree>
    <p:extLst>
      <p:ext uri="{BB962C8B-B14F-4D97-AF65-F5344CB8AC3E}">
        <p14:creationId xmlns:p14="http://schemas.microsoft.com/office/powerpoint/2010/main" val="40620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Talk Statement</a:t>
            </a:r>
          </a:p>
        </p:txBody>
      </p:sp>
      <p:sp>
        <p:nvSpPr>
          <p:cNvPr id="3" name="Content Placeholder 2"/>
          <p:cNvSpPr>
            <a:spLocks noGrp="1"/>
          </p:cNvSpPr>
          <p:nvPr>
            <p:ph idx="1"/>
          </p:nvPr>
        </p:nvSpPr>
        <p:spPr/>
        <p:txBody>
          <a:bodyPr>
            <a:normAutofit fontScale="92500"/>
          </a:bodyPr>
          <a:lstStyle/>
          <a:p>
            <a:r>
              <a:rPr lang="en-US" dirty="0">
                <a:latin typeface="Merriweather Sans Light" panose="02000503060000020004" pitchFamily="2" charset="77"/>
              </a:rPr>
              <a:t>It’s unlikely that we will have directly “annotated” data that cover </a:t>
            </a:r>
            <a:r>
              <a:rPr lang="en-US" b="1" dirty="0">
                <a:latin typeface="Merriweather Sans Light" panose="02000503060000020004" pitchFamily="2" charset="77"/>
              </a:rPr>
              <a:t>all</a:t>
            </a:r>
            <a:r>
              <a:rPr lang="en-US" dirty="0">
                <a:latin typeface="Merriweather Sans Light" panose="02000503060000020004" pitchFamily="2" charset="77"/>
              </a:rPr>
              <a:t> aspects of natural language understanding. </a:t>
            </a:r>
          </a:p>
          <a:p>
            <a:endParaRPr lang="en-US" dirty="0">
              <a:latin typeface="Merriweather Sans Light" panose="02000503060000020004" pitchFamily="2" charset="77"/>
            </a:endParaRPr>
          </a:p>
          <a:p>
            <a:r>
              <a:rPr lang="en-US" dirty="0">
                <a:latin typeface="Merriweather Sans Light" panose="02000503060000020004" pitchFamily="2" charset="77"/>
              </a:rPr>
              <a:t>Data provides “hints” that exist independently of the task at hand. </a:t>
            </a:r>
          </a:p>
          <a:p>
            <a:pPr algn="just"/>
            <a:endParaRPr lang="en-US" dirty="0">
              <a:latin typeface="Merriweather Sans Light" panose="02000503060000020004" pitchFamily="2" charset="77"/>
            </a:endParaRPr>
          </a:p>
          <a:p>
            <a:pPr algn="just"/>
            <a:r>
              <a:rPr lang="en-US" dirty="0">
                <a:latin typeface="Merriweather Sans Light" panose="02000503060000020004" pitchFamily="2" charset="77"/>
              </a:rPr>
              <a:t>Weak signals can be amplified to produce higher quality signals. </a:t>
            </a:r>
          </a:p>
          <a:p>
            <a:pPr lvl="1" algn="just"/>
            <a:r>
              <a:rPr lang="en-US" dirty="0">
                <a:latin typeface="Merriweather Sans Light" panose="02000503060000020004" pitchFamily="2" charset="77"/>
              </a:rPr>
              <a:t>Requires effective use of representation, knowledge and putting them together.</a:t>
            </a:r>
          </a:p>
        </p:txBody>
      </p:sp>
      <p:sp>
        <p:nvSpPr>
          <p:cNvPr id="4" name="Slide Number Placeholder 3"/>
          <p:cNvSpPr>
            <a:spLocks noGrp="1"/>
          </p:cNvSpPr>
          <p:nvPr>
            <p:ph type="sldNum" sz="quarter" idx="12"/>
          </p:nvPr>
        </p:nvSpPr>
        <p:spPr/>
        <p:txBody>
          <a:bodyPr/>
          <a:lstStyle/>
          <a:p>
            <a:fld id="{86B4B35C-345F-9846-8E6A-29269C850829}" type="slidenum">
              <a:rPr lang="en-US" smtClean="0"/>
              <a:pPr/>
              <a:t>6</a:t>
            </a:fld>
            <a:endParaRPr lang="en-US"/>
          </a:p>
        </p:txBody>
      </p:sp>
    </p:spTree>
    <p:extLst>
      <p:ext uri="{BB962C8B-B14F-4D97-AF65-F5344CB8AC3E}">
        <p14:creationId xmlns:p14="http://schemas.microsoft.com/office/powerpoint/2010/main" val="62646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947E3B-65D3-0E4C-B279-CB4EFB228FCD}"/>
              </a:ext>
            </a:extLst>
          </p:cNvPr>
          <p:cNvSpPr>
            <a:spLocks noGrp="1"/>
          </p:cNvSpPr>
          <p:nvPr>
            <p:ph type="sldNum" sz="quarter" idx="12"/>
          </p:nvPr>
        </p:nvSpPr>
        <p:spPr/>
        <p:txBody>
          <a:bodyPr/>
          <a:lstStyle/>
          <a:p>
            <a:fld id="{86B4B35C-345F-9846-8E6A-29269C850829}" type="slidenum">
              <a:rPr lang="en-US" smtClean="0"/>
              <a:pPr/>
              <a:t>60</a:t>
            </a:fld>
            <a:endParaRPr lang="en-US"/>
          </a:p>
        </p:txBody>
      </p:sp>
      <p:sp>
        <p:nvSpPr>
          <p:cNvPr id="4" name="Title 3">
            <a:extLst>
              <a:ext uri="{FF2B5EF4-FFF2-40B4-BE49-F238E27FC236}">
                <a16:creationId xmlns:a16="http://schemas.microsoft.com/office/drawing/2014/main" id="{6DDDD636-DF7C-C84E-81F1-1FCF39AE497F}"/>
              </a:ext>
            </a:extLst>
          </p:cNvPr>
          <p:cNvSpPr>
            <a:spLocks noGrp="1"/>
          </p:cNvSpPr>
          <p:nvPr>
            <p:ph type="title"/>
          </p:nvPr>
        </p:nvSpPr>
        <p:spPr/>
        <p:txBody>
          <a:bodyPr>
            <a:normAutofit fontScale="90000"/>
          </a:bodyPr>
          <a:lstStyle/>
          <a:p>
            <a:r>
              <a:rPr lang="en-US" dirty="0"/>
              <a:t>Language Models: Means to Access Knowledge</a:t>
            </a:r>
          </a:p>
        </p:txBody>
      </p:sp>
      <p:sp>
        <p:nvSpPr>
          <p:cNvPr id="20" name="Rectangle 19">
            <a:extLst>
              <a:ext uri="{FF2B5EF4-FFF2-40B4-BE49-F238E27FC236}">
                <a16:creationId xmlns:a16="http://schemas.microsoft.com/office/drawing/2014/main" id="{AE0129D3-3A23-E14B-B524-A226CB692CE6}"/>
              </a:ext>
            </a:extLst>
          </p:cNvPr>
          <p:cNvSpPr/>
          <p:nvPr/>
        </p:nvSpPr>
        <p:spPr>
          <a:xfrm>
            <a:off x="531505" y="5478313"/>
            <a:ext cx="6560224" cy="338554"/>
          </a:xfrm>
          <a:prstGeom prst="rect">
            <a:avLst/>
          </a:prstGeom>
        </p:spPr>
        <p:txBody>
          <a:bodyPr wrap="square">
            <a:spAutoFit/>
          </a:bodyPr>
          <a:lstStyle/>
          <a:p>
            <a:r>
              <a:rPr lang="en-US" sz="1600" i="1" dirty="0">
                <a:latin typeface="Merriweather Sans" panose="02000503060000020004" pitchFamily="2" charset="77"/>
              </a:rPr>
              <a:t>Pittsburgh is the ____ -largest populated city in Pennsylvania.</a:t>
            </a:r>
          </a:p>
        </p:txBody>
      </p:sp>
      <p:pic>
        <p:nvPicPr>
          <p:cNvPr id="1028" name="Picture 4">
            <a:extLst>
              <a:ext uri="{FF2B5EF4-FFF2-40B4-BE49-F238E27FC236}">
                <a16:creationId xmlns:a16="http://schemas.microsoft.com/office/drawing/2014/main" id="{9AFD2EB2-9D40-7C40-8084-15FDF58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67" y="2867979"/>
            <a:ext cx="2743200" cy="2703153"/>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140DB11-94F3-E14F-845C-F5A09E415145}"/>
              </a:ext>
            </a:extLst>
          </p:cNvPr>
          <p:cNvSpPr/>
          <p:nvPr/>
        </p:nvSpPr>
        <p:spPr>
          <a:xfrm rot="18896762">
            <a:off x="1841691" y="4510603"/>
            <a:ext cx="787531" cy="36451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178A0B-76DB-084E-865B-1C6BE3518FCB}"/>
              </a:ext>
            </a:extLst>
          </p:cNvPr>
          <p:cNvPicPr>
            <a:picLocks noChangeAspect="1"/>
          </p:cNvPicPr>
          <p:nvPr/>
        </p:nvPicPr>
        <p:blipFill>
          <a:blip r:embed="rId4"/>
          <a:stretch>
            <a:fillRect/>
          </a:stretch>
        </p:blipFill>
        <p:spPr>
          <a:xfrm>
            <a:off x="1697110" y="3609990"/>
            <a:ext cx="406363" cy="406363"/>
          </a:xfrm>
          <a:prstGeom prst="rect">
            <a:avLst/>
          </a:prstGeom>
        </p:spPr>
      </p:pic>
      <p:sp>
        <p:nvSpPr>
          <p:cNvPr id="22" name="Rectangle 21">
            <a:extLst>
              <a:ext uri="{FF2B5EF4-FFF2-40B4-BE49-F238E27FC236}">
                <a16:creationId xmlns:a16="http://schemas.microsoft.com/office/drawing/2014/main" id="{19B5EC2D-99FC-8343-BDD6-C43CC9DA4102}"/>
              </a:ext>
            </a:extLst>
          </p:cNvPr>
          <p:cNvSpPr/>
          <p:nvPr/>
        </p:nvSpPr>
        <p:spPr>
          <a:xfrm>
            <a:off x="6440557" y="1858189"/>
            <a:ext cx="5286623" cy="4093428"/>
          </a:xfrm>
          <a:prstGeom prst="rect">
            <a:avLst/>
          </a:prstGeom>
        </p:spPr>
        <p:txBody>
          <a:bodyPr wrap="square">
            <a:spAutoFit/>
          </a:bodyPr>
          <a:lstStyle/>
          <a:p>
            <a:pPr marL="285750" indent="-285750">
              <a:buFont typeface="Wingdings" pitchFamily="2" charset="2"/>
              <a:buChar char="§"/>
            </a:pPr>
            <a:r>
              <a:rPr lang="en-US" sz="2000" b="1" dirty="0">
                <a:latin typeface="Merriweather Sans Light" panose="02000503060000020004" pitchFamily="2" charset="77"/>
              </a:rPr>
              <a:t>What is known: </a:t>
            </a:r>
          </a:p>
          <a:p>
            <a:pPr marL="742950" lvl="1" indent="-285750">
              <a:buFont typeface="Wingdings" pitchFamily="2" charset="2"/>
              <a:buChar char="§"/>
            </a:pPr>
            <a:r>
              <a:rPr lang="en-US" sz="2000" dirty="0">
                <a:latin typeface="Merriweather Sans Light" panose="02000503060000020004" pitchFamily="2" charset="77"/>
              </a:rPr>
              <a:t>What is the nature the knowledge that they have internalized?</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Know what you know: </a:t>
            </a:r>
          </a:p>
          <a:p>
            <a:pPr marL="742950" lvl="1" indent="-285750">
              <a:buFont typeface="Wingdings" pitchFamily="2" charset="2"/>
              <a:buChar char="§"/>
            </a:pPr>
            <a:r>
              <a:rPr lang="en-US" sz="2000" dirty="0">
                <a:latin typeface="Merriweather Sans Light" panose="02000503060000020004" pitchFamily="2" charset="77"/>
              </a:rPr>
              <a:t>Is there a mechanism to decide whether something is </a:t>
            </a:r>
            <a:r>
              <a:rPr lang="en-US" sz="2000" dirty="0">
                <a:solidFill>
                  <a:schemeClr val="bg1">
                    <a:lumMod val="50000"/>
                  </a:schemeClr>
                </a:solidFill>
                <a:latin typeface="Merriweather Sans Light" panose="02000503060000020004" pitchFamily="2" charset="77"/>
              </a:rPr>
              <a:t>[not]</a:t>
            </a:r>
            <a:r>
              <a:rPr lang="en-US" sz="2000" dirty="0">
                <a:latin typeface="Merriweather Sans Light" panose="02000503060000020004" pitchFamily="2" charset="77"/>
              </a:rPr>
              <a:t>?</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Inference with knowledge: </a:t>
            </a:r>
          </a:p>
          <a:p>
            <a:pPr marL="742950" lvl="1" indent="-285750">
              <a:buFont typeface="Wingdings" pitchFamily="2" charset="2"/>
              <a:buChar char="§"/>
            </a:pPr>
            <a:r>
              <a:rPr lang="en-US" sz="2000" dirty="0">
                <a:latin typeface="Merriweather Sans Light" panose="02000503060000020004" pitchFamily="2" charset="77"/>
              </a:rPr>
              <a:t>Access what is known and be able to solve bigger problems. </a:t>
            </a:r>
          </a:p>
        </p:txBody>
      </p:sp>
    </p:spTree>
    <p:extLst>
      <p:ext uri="{BB962C8B-B14F-4D97-AF65-F5344CB8AC3E}">
        <p14:creationId xmlns:p14="http://schemas.microsoft.com/office/powerpoint/2010/main" val="333501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812E294-0A6A-F541-B079-73463E9CC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60" b="21355"/>
          <a:stretch/>
        </p:blipFill>
        <p:spPr bwMode="auto">
          <a:xfrm>
            <a:off x="607817" y="1856360"/>
            <a:ext cx="2581853" cy="17907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C9087C-A6FD-F044-97F0-DC2804AD6A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5" b="26574"/>
          <a:stretch/>
        </p:blipFill>
        <p:spPr bwMode="auto">
          <a:xfrm>
            <a:off x="581034" y="4273386"/>
            <a:ext cx="2702094" cy="169959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B682674-0863-CD4C-BC56-1EE082820737}"/>
              </a:ext>
            </a:extLst>
          </p:cNvPr>
          <p:cNvSpPr>
            <a:spLocks noGrp="1"/>
          </p:cNvSpPr>
          <p:nvPr>
            <p:ph type="sldNum" sz="quarter" idx="12"/>
          </p:nvPr>
        </p:nvSpPr>
        <p:spPr/>
        <p:txBody>
          <a:bodyPr/>
          <a:lstStyle/>
          <a:p>
            <a:fld id="{86B4B35C-345F-9846-8E6A-29269C850829}" type="slidenum">
              <a:rPr lang="en-US" smtClean="0"/>
              <a:pPr/>
              <a:t>61</a:t>
            </a:fld>
            <a:endParaRPr lang="en-US"/>
          </a:p>
        </p:txBody>
      </p:sp>
      <p:sp>
        <p:nvSpPr>
          <p:cNvPr id="4" name="Title 3">
            <a:extLst>
              <a:ext uri="{FF2B5EF4-FFF2-40B4-BE49-F238E27FC236}">
                <a16:creationId xmlns:a16="http://schemas.microsoft.com/office/drawing/2014/main" id="{E78A0047-FA64-614E-85BC-28CBCC1FB420}"/>
              </a:ext>
            </a:extLst>
          </p:cNvPr>
          <p:cNvSpPr>
            <a:spLocks noGrp="1"/>
          </p:cNvSpPr>
          <p:nvPr>
            <p:ph type="title"/>
          </p:nvPr>
        </p:nvSpPr>
        <p:spPr/>
        <p:txBody>
          <a:bodyPr>
            <a:normAutofit/>
          </a:bodyPr>
          <a:lstStyle/>
          <a:p>
            <a:r>
              <a:rPr lang="en-US" dirty="0"/>
              <a:t>Language Models: Biases</a:t>
            </a:r>
          </a:p>
        </p:txBody>
      </p:sp>
      <p:sp>
        <p:nvSpPr>
          <p:cNvPr id="8" name="Rectangle 7">
            <a:extLst>
              <a:ext uri="{FF2B5EF4-FFF2-40B4-BE49-F238E27FC236}">
                <a16:creationId xmlns:a16="http://schemas.microsoft.com/office/drawing/2014/main" id="{5ECF3CAC-893E-4845-A627-C8042B42E05A}"/>
              </a:ext>
            </a:extLst>
          </p:cNvPr>
          <p:cNvSpPr/>
          <p:nvPr/>
        </p:nvSpPr>
        <p:spPr>
          <a:xfrm>
            <a:off x="1240701" y="6271864"/>
            <a:ext cx="129377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Bias</a:t>
            </a:r>
          </a:p>
        </p:txBody>
      </p:sp>
      <p:sp>
        <p:nvSpPr>
          <p:cNvPr id="9" name="Rectangle 8">
            <a:extLst>
              <a:ext uri="{FF2B5EF4-FFF2-40B4-BE49-F238E27FC236}">
                <a16:creationId xmlns:a16="http://schemas.microsoft.com/office/drawing/2014/main" id="{C5571426-7E53-C545-A1C7-599C29FE5DD7}"/>
              </a:ext>
            </a:extLst>
          </p:cNvPr>
          <p:cNvSpPr/>
          <p:nvPr/>
        </p:nvSpPr>
        <p:spPr>
          <a:xfrm>
            <a:off x="4395279" y="6278124"/>
            <a:ext cx="242682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Conspiracy Theories</a:t>
            </a:r>
          </a:p>
        </p:txBody>
      </p:sp>
      <p:sp>
        <p:nvSpPr>
          <p:cNvPr id="12" name="Rectangle 11">
            <a:extLst>
              <a:ext uri="{FF2B5EF4-FFF2-40B4-BE49-F238E27FC236}">
                <a16:creationId xmlns:a16="http://schemas.microsoft.com/office/drawing/2014/main" id="{0E2D7965-847B-E543-91D4-3D4FB94F839D}"/>
              </a:ext>
            </a:extLst>
          </p:cNvPr>
          <p:cNvSpPr/>
          <p:nvPr/>
        </p:nvSpPr>
        <p:spPr>
          <a:xfrm>
            <a:off x="925866" y="3989330"/>
            <a:ext cx="2426835" cy="369332"/>
          </a:xfrm>
          <a:prstGeom prst="rect">
            <a:avLst/>
          </a:prstGeom>
        </p:spPr>
        <p:txBody>
          <a:bodyPr wrap="square">
            <a:spAutoFit/>
          </a:bodyPr>
          <a:lstStyle/>
          <a:p>
            <a:r>
              <a:rPr lang="en-US" i="1" dirty="0">
                <a:latin typeface="Merriweather Sans" panose="02000503060000020004" pitchFamily="2" charset="77"/>
              </a:rPr>
              <a:t>___ is a babysitter.</a:t>
            </a:r>
          </a:p>
        </p:txBody>
      </p:sp>
      <p:sp>
        <p:nvSpPr>
          <p:cNvPr id="13" name="Rectangle 12">
            <a:extLst>
              <a:ext uri="{FF2B5EF4-FFF2-40B4-BE49-F238E27FC236}">
                <a16:creationId xmlns:a16="http://schemas.microsoft.com/office/drawing/2014/main" id="{9327EA2B-1A8B-B54E-A2E2-E3C2BBC03C01}"/>
              </a:ext>
            </a:extLst>
          </p:cNvPr>
          <p:cNvSpPr/>
          <p:nvPr/>
        </p:nvSpPr>
        <p:spPr>
          <a:xfrm>
            <a:off x="1048493" y="1477088"/>
            <a:ext cx="2426835" cy="369332"/>
          </a:xfrm>
          <a:prstGeom prst="rect">
            <a:avLst/>
          </a:prstGeom>
        </p:spPr>
        <p:txBody>
          <a:bodyPr wrap="square">
            <a:spAutoFit/>
          </a:bodyPr>
          <a:lstStyle/>
          <a:p>
            <a:r>
              <a:rPr lang="en-US" i="1" dirty="0">
                <a:latin typeface="Merriweather Sans" panose="02000503060000020004" pitchFamily="2" charset="77"/>
              </a:rPr>
              <a:t>___ is a lawyer.</a:t>
            </a:r>
          </a:p>
        </p:txBody>
      </p:sp>
      <p:sp>
        <p:nvSpPr>
          <p:cNvPr id="15" name="Rounded Rectangle 14">
            <a:extLst>
              <a:ext uri="{FF2B5EF4-FFF2-40B4-BE49-F238E27FC236}">
                <a16:creationId xmlns:a16="http://schemas.microsoft.com/office/drawing/2014/main" id="{4F5ECE76-52D1-684F-A6D2-89CC00A943EE}"/>
              </a:ext>
            </a:extLst>
          </p:cNvPr>
          <p:cNvSpPr/>
          <p:nvPr/>
        </p:nvSpPr>
        <p:spPr>
          <a:xfrm rot="18896762">
            <a:off x="801589" y="3155082"/>
            <a:ext cx="454824" cy="195625"/>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6E614A0-FB41-6345-B576-F59C17542A99}"/>
              </a:ext>
            </a:extLst>
          </p:cNvPr>
          <p:cNvSpPr/>
          <p:nvPr/>
        </p:nvSpPr>
        <p:spPr>
          <a:xfrm rot="18896762">
            <a:off x="783410" y="5602837"/>
            <a:ext cx="444594" cy="21549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057D1D-8B07-BC48-B8D1-68E7440895E2}"/>
              </a:ext>
            </a:extLst>
          </p:cNvPr>
          <p:cNvSpPr/>
          <p:nvPr/>
        </p:nvSpPr>
        <p:spPr>
          <a:xfrm>
            <a:off x="4437693" y="4019147"/>
            <a:ext cx="2426835" cy="369332"/>
          </a:xfrm>
          <a:prstGeom prst="rect">
            <a:avLst/>
          </a:prstGeom>
        </p:spPr>
        <p:txBody>
          <a:bodyPr wrap="square">
            <a:spAutoFit/>
          </a:bodyPr>
          <a:lstStyle/>
          <a:p>
            <a:r>
              <a:rPr lang="en-US" i="1" dirty="0">
                <a:latin typeface="Merriweather Sans" panose="02000503060000020004" pitchFamily="2" charset="77"/>
              </a:rPr>
              <a:t>Vaccines cause ___.</a:t>
            </a:r>
          </a:p>
        </p:txBody>
      </p:sp>
      <p:sp>
        <p:nvSpPr>
          <p:cNvPr id="18" name="Rectangle 17">
            <a:extLst>
              <a:ext uri="{FF2B5EF4-FFF2-40B4-BE49-F238E27FC236}">
                <a16:creationId xmlns:a16="http://schemas.microsoft.com/office/drawing/2014/main" id="{42AC94F9-9961-0949-9ED1-40D0952C1057}"/>
              </a:ext>
            </a:extLst>
          </p:cNvPr>
          <p:cNvSpPr/>
          <p:nvPr/>
        </p:nvSpPr>
        <p:spPr>
          <a:xfrm>
            <a:off x="3995534" y="1477088"/>
            <a:ext cx="3643061" cy="369332"/>
          </a:xfrm>
          <a:prstGeom prst="rect">
            <a:avLst/>
          </a:prstGeom>
        </p:spPr>
        <p:txBody>
          <a:bodyPr wrap="square">
            <a:spAutoFit/>
          </a:bodyPr>
          <a:lstStyle/>
          <a:p>
            <a:r>
              <a:rPr lang="en-US" i="1" dirty="0">
                <a:latin typeface="Merriweather Sans" panose="02000503060000020004" pitchFamily="2" charset="77"/>
              </a:rPr>
              <a:t>Obama’s birth certificate is ___.</a:t>
            </a:r>
          </a:p>
        </p:txBody>
      </p:sp>
      <p:pic>
        <p:nvPicPr>
          <p:cNvPr id="3078" name="Picture 6">
            <a:extLst>
              <a:ext uri="{FF2B5EF4-FFF2-40B4-BE49-F238E27FC236}">
                <a16:creationId xmlns:a16="http://schemas.microsoft.com/office/drawing/2014/main" id="{65CF654B-A785-1A46-9B91-ABD4EE4CA4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63" b="11626"/>
          <a:stretch/>
        </p:blipFill>
        <p:spPr bwMode="auto">
          <a:xfrm>
            <a:off x="4319409" y="1848335"/>
            <a:ext cx="2581853" cy="20356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BCD17B2-65B9-7B4B-AF50-7AFFEE4DD0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282" b="11657"/>
          <a:stretch/>
        </p:blipFill>
        <p:spPr bwMode="auto">
          <a:xfrm>
            <a:off x="4331172" y="4341783"/>
            <a:ext cx="2577454" cy="20080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B11E7FE-E73A-B54A-95D2-FA8C3762FED0}"/>
              </a:ext>
            </a:extLst>
          </p:cNvPr>
          <p:cNvSpPr/>
          <p:nvPr/>
        </p:nvSpPr>
        <p:spPr>
          <a:xfrm>
            <a:off x="7956964" y="2266305"/>
            <a:ext cx="3903001" cy="3477875"/>
          </a:xfrm>
          <a:prstGeom prst="rect">
            <a:avLst/>
          </a:prstGeom>
        </p:spPr>
        <p:txBody>
          <a:bodyPr wrap="square">
            <a:spAutoFit/>
          </a:bodyPr>
          <a:lstStyle/>
          <a:p>
            <a:pPr marL="285750" indent="-285750">
              <a:buFont typeface="Wingdings" pitchFamily="2" charset="2"/>
              <a:buChar char="§"/>
            </a:pPr>
            <a:r>
              <a:rPr lang="en-US" sz="2000" dirty="0">
                <a:latin typeface="Merriweather Sans Light" panose="02000503060000020004" pitchFamily="2" charset="77"/>
              </a:rPr>
              <a:t>What does this mean for the NLP systems built out of such systems? </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Discovery: </a:t>
            </a:r>
          </a:p>
          <a:p>
            <a:pPr marL="742950" lvl="1" indent="-285750">
              <a:buFont typeface="Wingdings" pitchFamily="2" charset="2"/>
              <a:buChar char="§"/>
            </a:pPr>
            <a:r>
              <a:rPr lang="en-US" sz="2000" dirty="0">
                <a:latin typeface="Merriweather Sans Light" panose="02000503060000020004" pitchFamily="2" charset="77"/>
              </a:rPr>
              <a:t>How can we automate the discovery of issues? </a:t>
            </a:r>
          </a:p>
          <a:p>
            <a:pPr marL="742950" lvl="1"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Mitigation: </a:t>
            </a:r>
          </a:p>
          <a:p>
            <a:pPr marL="742950" lvl="1" indent="-285750">
              <a:buFont typeface="Wingdings" pitchFamily="2" charset="2"/>
              <a:buChar char="§"/>
            </a:pPr>
            <a:r>
              <a:rPr lang="en-US" sz="2000" dirty="0">
                <a:latin typeface="Merriweather Sans Light" panose="02000503060000020004" pitchFamily="2" charset="77"/>
              </a:rPr>
              <a:t>How can we resolve the such biases? </a:t>
            </a:r>
          </a:p>
        </p:txBody>
      </p:sp>
      <p:cxnSp>
        <p:nvCxnSpPr>
          <p:cNvPr id="11" name="Straight Connector 10">
            <a:extLst>
              <a:ext uri="{FF2B5EF4-FFF2-40B4-BE49-F238E27FC236}">
                <a16:creationId xmlns:a16="http://schemas.microsoft.com/office/drawing/2014/main" id="{3C294BC2-E260-6144-AA86-838FF3E55E39}"/>
              </a:ext>
            </a:extLst>
          </p:cNvPr>
          <p:cNvCxnSpPr>
            <a:cxnSpLocks/>
          </p:cNvCxnSpPr>
          <p:nvPr/>
        </p:nvCxnSpPr>
        <p:spPr>
          <a:xfrm>
            <a:off x="3786809"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4985A-17EC-B141-9751-A263A91C9CC8}"/>
              </a:ext>
            </a:extLst>
          </p:cNvPr>
          <p:cNvCxnSpPr>
            <a:cxnSpLocks/>
          </p:cNvCxnSpPr>
          <p:nvPr/>
        </p:nvCxnSpPr>
        <p:spPr>
          <a:xfrm>
            <a:off x="7757885"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FD6EF49-74EE-E547-8D5E-9701FD27A58F}"/>
              </a:ext>
            </a:extLst>
          </p:cNvPr>
          <p:cNvSpPr/>
          <p:nvPr/>
        </p:nvSpPr>
        <p:spPr>
          <a:xfrm>
            <a:off x="736220" y="6555441"/>
            <a:ext cx="2286203" cy="276999"/>
          </a:xfrm>
          <a:prstGeom prst="rect">
            <a:avLst/>
          </a:prstGeom>
        </p:spPr>
        <p:txBody>
          <a:bodyPr wrap="none">
            <a:spAutoFit/>
          </a:bodyPr>
          <a:lstStyle/>
          <a:p>
            <a:pPr algn="ctr"/>
            <a:r>
              <a:rPr lang="en-US" sz="1200" dirty="0">
                <a:solidFill>
                  <a:schemeClr val="tx1">
                    <a:lumMod val="50000"/>
                    <a:lumOff val="50000"/>
                  </a:schemeClr>
                </a:solidFill>
                <a:latin typeface="Merriweather Sans" panose="02000503060000020004" pitchFamily="2" charset="77"/>
              </a:rPr>
              <a:t>[May et al.19; Zhao et al.19]</a:t>
            </a:r>
          </a:p>
        </p:txBody>
      </p:sp>
      <p:sp>
        <p:nvSpPr>
          <p:cNvPr id="21" name="Rounded Rectangle 20">
            <a:extLst>
              <a:ext uri="{FF2B5EF4-FFF2-40B4-BE49-F238E27FC236}">
                <a16:creationId xmlns:a16="http://schemas.microsoft.com/office/drawing/2014/main" id="{684CC1DB-3EBA-5F44-99CF-C89DD0628448}"/>
              </a:ext>
            </a:extLst>
          </p:cNvPr>
          <p:cNvSpPr/>
          <p:nvPr/>
        </p:nvSpPr>
        <p:spPr>
          <a:xfrm>
            <a:off x="4400427" y="5594742"/>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0545C2F-5124-F14B-BB50-ED7C7EE99FBC}"/>
              </a:ext>
            </a:extLst>
          </p:cNvPr>
          <p:cNvSpPr/>
          <p:nvPr/>
        </p:nvSpPr>
        <p:spPr>
          <a:xfrm>
            <a:off x="4437705" y="3119209"/>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F96873-4A04-D64A-93FE-6E357BCBD8A7}"/>
              </a:ext>
            </a:extLst>
          </p:cNvPr>
          <p:cNvSpPr/>
          <p:nvPr/>
        </p:nvSpPr>
        <p:spPr>
          <a:xfrm>
            <a:off x="3917529" y="1358076"/>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1F1937-B50B-E749-B13B-18012BDCC0D2}"/>
              </a:ext>
            </a:extLst>
          </p:cNvPr>
          <p:cNvSpPr/>
          <p:nvPr/>
        </p:nvSpPr>
        <p:spPr>
          <a:xfrm>
            <a:off x="352521" y="1477088"/>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1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4686299" y="1103631"/>
            <a:ext cx="6772275" cy="4470399"/>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b="1" dirty="0">
                <a:latin typeface="Merriweather Sans" panose="02000503060000020004" pitchFamily="2" charset="77"/>
              </a:rPr>
              <a:t>Natural Language Processing</a:t>
            </a:r>
          </a:p>
        </p:txBody>
      </p:sp>
      <p:sp>
        <p:nvSpPr>
          <p:cNvPr id="30" name="Rounded Rectangle 29">
            <a:extLst>
              <a:ext uri="{FF2B5EF4-FFF2-40B4-BE49-F238E27FC236}">
                <a16:creationId xmlns:a16="http://schemas.microsoft.com/office/drawing/2014/main" id="{56782B42-4404-7D4F-A57B-1DFE6CFE8CF0}"/>
              </a:ext>
            </a:extLst>
          </p:cNvPr>
          <p:cNvSpPr/>
          <p:nvPr/>
        </p:nvSpPr>
        <p:spPr>
          <a:xfrm>
            <a:off x="4856315" y="1598930"/>
            <a:ext cx="3147181" cy="2411597"/>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Merriweather Sans" panose="02000503060000020004" pitchFamily="2" charset="77"/>
              </a:rPr>
              <a:t>Semantics</a:t>
            </a:r>
            <a:endParaRPr lang="en-US" sz="1600" i="1" dirty="0">
              <a:solidFill>
                <a:schemeClr val="tx1"/>
              </a:solidFill>
              <a:latin typeface="Merriweather Sans" panose="02000503060000020004" pitchFamily="2" charset="77"/>
            </a:endParaRPr>
          </a:p>
          <a:p>
            <a:r>
              <a:rPr lang="en-US" sz="1400" i="1" dirty="0">
                <a:solidFill>
                  <a:schemeClr val="tx1"/>
                </a:solidFill>
                <a:latin typeface="Merriweather Sans" panose="02000503060000020004" pitchFamily="2" charset="77"/>
              </a:rPr>
              <a:t>Semantic Role Labeling, Name Entities, Semantic Language models, Coreference, etc. </a:t>
            </a:r>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pPr marL="285750" indent="-285750">
              <a:buFont typeface="Wingdings" pitchFamily="2" charset="2"/>
              <a:buChar char="§"/>
            </a:pPr>
            <a:endParaRPr lang="en-US" sz="1600" i="1"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5" name="Rounded Rectangle 4">
            <a:extLst>
              <a:ext uri="{FF2B5EF4-FFF2-40B4-BE49-F238E27FC236}">
                <a16:creationId xmlns:a16="http://schemas.microsoft.com/office/drawing/2014/main" id="{79FD03D5-64E1-2542-8BFC-BEA1D26C8F11}"/>
              </a:ext>
            </a:extLst>
          </p:cNvPr>
          <p:cNvSpPr/>
          <p:nvPr/>
        </p:nvSpPr>
        <p:spPr>
          <a:xfrm>
            <a:off x="624206" y="2274072"/>
            <a:ext cx="3592876" cy="2971663"/>
          </a:xfrm>
          <a:prstGeom prst="roundRect">
            <a:avLst>
              <a:gd name="adj" fmla="val 20410"/>
            </a:avLst>
          </a:prstGeom>
          <a:solidFill>
            <a:srgbClr val="5B9BD5">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erriweather Sans" panose="02000503060000020004" pitchFamily="2" charset="77"/>
              </a:rPr>
              <a:t>Machine Learning,  Optimization &amp; applications</a:t>
            </a: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p:txBody>
      </p:sp>
      <p:sp>
        <p:nvSpPr>
          <p:cNvPr id="8" name="Rectangle 7">
            <a:extLst>
              <a:ext uri="{FF2B5EF4-FFF2-40B4-BE49-F238E27FC236}">
                <a16:creationId xmlns:a16="http://schemas.microsoft.com/office/drawing/2014/main" id="{1AC2FB95-756A-8847-A1B9-526B7D2B1DEF}"/>
              </a:ext>
            </a:extLst>
          </p:cNvPr>
          <p:cNvSpPr/>
          <p:nvPr/>
        </p:nvSpPr>
        <p:spPr>
          <a:xfrm>
            <a:off x="1402032" y="3505435"/>
            <a:ext cx="2110578" cy="1477328"/>
          </a:xfrm>
          <a:prstGeom prst="rect">
            <a:avLst/>
          </a:prstGeom>
        </p:spPr>
        <p:txBody>
          <a:bodyPr wrap="none">
            <a:spAutoFit/>
          </a:bodyPr>
          <a:lstStyle/>
          <a:p>
            <a:r>
              <a:rPr lang="en-US" dirty="0"/>
              <a:t>KS</a:t>
            </a:r>
            <a:r>
              <a:rPr lang="en-US" b="1" dirty="0">
                <a:solidFill>
                  <a:srgbClr val="1360B2"/>
                </a:solidFill>
              </a:rPr>
              <a:t>K</a:t>
            </a:r>
            <a:r>
              <a:rPr lang="en-US" dirty="0"/>
              <a:t>CSSR. StartAI’18</a:t>
            </a:r>
          </a:p>
          <a:p>
            <a:r>
              <a:rPr lang="en-US" dirty="0"/>
              <a:t>K</a:t>
            </a:r>
            <a:r>
              <a:rPr lang="en-US" b="1" dirty="0">
                <a:solidFill>
                  <a:srgbClr val="1360B2"/>
                </a:solidFill>
              </a:rPr>
              <a:t>K</a:t>
            </a:r>
            <a:r>
              <a:rPr lang="en-US" dirty="0"/>
              <a:t>CMSR. COLING’16</a:t>
            </a:r>
          </a:p>
          <a:p>
            <a:r>
              <a:rPr lang="en-US" dirty="0"/>
              <a:t>Q</a:t>
            </a:r>
            <a:r>
              <a:rPr lang="en-US" b="1" dirty="0">
                <a:solidFill>
                  <a:srgbClr val="1360B2"/>
                </a:solidFill>
              </a:rPr>
              <a:t>K</a:t>
            </a:r>
            <a:r>
              <a:rPr lang="en-US" dirty="0"/>
              <a:t>. NourIPS’15</a:t>
            </a:r>
          </a:p>
          <a:p>
            <a:r>
              <a:rPr lang="en-US" b="1" dirty="0">
                <a:solidFill>
                  <a:srgbClr val="1360B2"/>
                </a:solidFill>
              </a:rPr>
              <a:t>K</a:t>
            </a:r>
            <a:r>
              <a:rPr lang="en-US" dirty="0"/>
              <a:t>NJF. TIP’14</a:t>
            </a:r>
          </a:p>
          <a:p>
            <a:r>
              <a:rPr lang="en-US" dirty="0"/>
              <a:t>N</a:t>
            </a:r>
            <a:r>
              <a:rPr lang="en-US" b="1" dirty="0">
                <a:solidFill>
                  <a:srgbClr val="1360B2"/>
                </a:solidFill>
              </a:rPr>
              <a:t>K</a:t>
            </a:r>
            <a:r>
              <a:rPr lang="en-US" dirty="0"/>
              <a:t>TNJ. SMC’11</a:t>
            </a:r>
          </a:p>
        </p:txBody>
      </p:sp>
      <p:sp>
        <p:nvSpPr>
          <p:cNvPr id="26" name="Rounded Rectangle 25">
            <a:extLst>
              <a:ext uri="{FF2B5EF4-FFF2-40B4-BE49-F238E27FC236}">
                <a16:creationId xmlns:a16="http://schemas.microsoft.com/office/drawing/2014/main" id="{E2EB7858-E48F-0A48-A5B3-FAD9D1A5651F}"/>
              </a:ext>
            </a:extLst>
          </p:cNvPr>
          <p:cNvSpPr/>
          <p:nvPr/>
        </p:nvSpPr>
        <p:spPr>
          <a:xfrm>
            <a:off x="4851512" y="4139860"/>
            <a:ext cx="3140545" cy="1247140"/>
          </a:xfrm>
          <a:prstGeom prst="roundRect">
            <a:avLst>
              <a:gd name="adj" fmla="val 3374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NLP tools/software</a:t>
            </a:r>
          </a:p>
          <a:p>
            <a:pPr algn="ctr"/>
            <a:endParaRPr lang="en-US" b="1" dirty="0">
              <a:solidFill>
                <a:schemeClr val="tx1"/>
              </a:solidFill>
              <a:latin typeface="Merriweather Sans" panose="02000503060000020004" pitchFamily="2" charset="77"/>
            </a:endParaRPr>
          </a:p>
          <a:p>
            <a:pPr algn="ctr"/>
            <a:endParaRPr lang="en-US" b="1" dirty="0">
              <a:solidFill>
                <a:schemeClr val="tx1"/>
              </a:solidFill>
              <a:latin typeface="Merriweather Sans" panose="02000503060000020004" pitchFamily="2" charset="77"/>
            </a:endParaRPr>
          </a:p>
        </p:txBody>
      </p:sp>
      <p:sp>
        <p:nvSpPr>
          <p:cNvPr id="28" name="Rectangle 27">
            <a:extLst>
              <a:ext uri="{FF2B5EF4-FFF2-40B4-BE49-F238E27FC236}">
                <a16:creationId xmlns:a16="http://schemas.microsoft.com/office/drawing/2014/main" id="{910EF121-5D42-7648-B681-4B347A7C5D97}"/>
              </a:ext>
            </a:extLst>
          </p:cNvPr>
          <p:cNvSpPr/>
          <p:nvPr/>
        </p:nvSpPr>
        <p:spPr>
          <a:xfrm>
            <a:off x="5060776" y="4652400"/>
            <a:ext cx="2783840" cy="646331"/>
          </a:xfrm>
          <a:prstGeom prst="rect">
            <a:avLst/>
          </a:prstGeom>
        </p:spPr>
        <p:txBody>
          <a:bodyPr wrap="square">
            <a:spAutoFit/>
          </a:bodyPr>
          <a:lstStyle/>
          <a:p>
            <a:pPr algn="ctr"/>
            <a:r>
              <a:rPr lang="en-US" b="1" dirty="0">
                <a:solidFill>
                  <a:srgbClr val="1360B2"/>
                </a:solidFill>
              </a:rPr>
              <a:t>K</a:t>
            </a:r>
            <a:r>
              <a:rPr lang="en-US" dirty="0"/>
              <a:t> et al. LREC’18 </a:t>
            </a:r>
          </a:p>
          <a:p>
            <a:pPr algn="ctr"/>
            <a:r>
              <a:rPr lang="en-US" dirty="0"/>
              <a:t>SC</a:t>
            </a:r>
            <a:r>
              <a:rPr lang="en-US" b="1" dirty="0">
                <a:solidFill>
                  <a:srgbClr val="1360B2"/>
                </a:solidFill>
              </a:rPr>
              <a:t>K</a:t>
            </a:r>
            <a:r>
              <a:rPr lang="en-US" dirty="0"/>
              <a:t>KSVBWR. LREC’16</a:t>
            </a:r>
          </a:p>
        </p:txBody>
      </p:sp>
      <p:sp>
        <p:nvSpPr>
          <p:cNvPr id="29" name="Rounded Rectangle 28">
            <a:extLst>
              <a:ext uri="{FF2B5EF4-FFF2-40B4-BE49-F238E27FC236}">
                <a16:creationId xmlns:a16="http://schemas.microsoft.com/office/drawing/2014/main" id="{3B56F22E-2EF1-C546-914F-7E046E38A92B}"/>
              </a:ext>
            </a:extLst>
          </p:cNvPr>
          <p:cNvSpPr/>
          <p:nvPr/>
        </p:nvSpPr>
        <p:spPr>
          <a:xfrm>
            <a:off x="8165414" y="1609945"/>
            <a:ext cx="3078365" cy="2400582"/>
          </a:xfrm>
          <a:prstGeom prst="roundRect">
            <a:avLst>
              <a:gd name="adj" fmla="val 1802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Learning &amp; Inference</a:t>
            </a:r>
          </a:p>
          <a:p>
            <a:r>
              <a:rPr lang="en-US" sz="1400" i="1" dirty="0">
                <a:solidFill>
                  <a:schemeClr val="tx1"/>
                </a:solidFill>
                <a:latin typeface="Merriweather Sans" panose="02000503060000020004" pitchFamily="2" charset="77"/>
              </a:rPr>
              <a:t>Question Answering, Textual  Entailment, etc.  </a:t>
            </a: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31" name="Rounded Rectangle 30">
            <a:extLst>
              <a:ext uri="{FF2B5EF4-FFF2-40B4-BE49-F238E27FC236}">
                <a16:creationId xmlns:a16="http://schemas.microsoft.com/office/drawing/2014/main" id="{3F97BB04-88C1-4946-904B-9BDD6C5684D4}"/>
              </a:ext>
            </a:extLst>
          </p:cNvPr>
          <p:cNvSpPr/>
          <p:nvPr/>
        </p:nvSpPr>
        <p:spPr>
          <a:xfrm>
            <a:off x="8125720" y="4160781"/>
            <a:ext cx="3078365" cy="1239937"/>
          </a:xfrm>
          <a:prstGeom prst="roundRect">
            <a:avLst>
              <a:gd name="adj" fmla="val 26018"/>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Information Pollution</a:t>
            </a:r>
          </a:p>
          <a:p>
            <a:endParaRPr lang="en-US" sz="1600" i="1" dirty="0">
              <a:solidFill>
                <a:schemeClr val="tx1"/>
              </a:solidFill>
              <a:latin typeface="Merriweather Sans" panose="02000503060000020004" pitchFamily="2" charset="77"/>
            </a:endParaRPr>
          </a:p>
          <a:p>
            <a:pPr algn="ctr"/>
            <a:endParaRPr lang="en-US" sz="1600" b="1" dirty="0">
              <a:solidFill>
                <a:schemeClr val="tx1"/>
              </a:solidFill>
              <a:latin typeface="Merriweather Sans" panose="02000503060000020004" pitchFamily="2" charset="77"/>
            </a:endParaRPr>
          </a:p>
        </p:txBody>
      </p:sp>
      <p:sp>
        <p:nvSpPr>
          <p:cNvPr id="33" name="Rectangle 32">
            <a:extLst>
              <a:ext uri="{FF2B5EF4-FFF2-40B4-BE49-F238E27FC236}">
                <a16:creationId xmlns:a16="http://schemas.microsoft.com/office/drawing/2014/main" id="{D3A1EE69-6D97-DB4E-8084-9DDEE366DC6E}"/>
              </a:ext>
            </a:extLst>
          </p:cNvPr>
          <p:cNvSpPr/>
          <p:nvPr/>
        </p:nvSpPr>
        <p:spPr>
          <a:xfrm>
            <a:off x="8344609" y="4860944"/>
            <a:ext cx="2651760" cy="369332"/>
          </a:xfrm>
          <a:prstGeom prst="rect">
            <a:avLst/>
          </a:prstGeom>
        </p:spPr>
        <p:txBody>
          <a:bodyPr wrap="square">
            <a:spAutoFit/>
          </a:bodyPr>
          <a:lstStyle/>
          <a:p>
            <a:pPr algn="ctr"/>
            <a:r>
              <a:rPr lang="en-US" dirty="0"/>
              <a:t>C</a:t>
            </a:r>
            <a:r>
              <a:rPr lang="en-US" b="1" dirty="0">
                <a:solidFill>
                  <a:srgbClr val="1360B2"/>
                </a:solidFill>
              </a:rPr>
              <a:t>K</a:t>
            </a:r>
            <a:r>
              <a:rPr lang="en-US" dirty="0"/>
              <a:t>WCR. NAACL’19</a:t>
            </a:r>
          </a:p>
        </p:txBody>
      </p:sp>
      <p:sp>
        <p:nvSpPr>
          <p:cNvPr id="35" name="Rectangle 34">
            <a:extLst>
              <a:ext uri="{FF2B5EF4-FFF2-40B4-BE49-F238E27FC236}">
                <a16:creationId xmlns:a16="http://schemas.microsoft.com/office/drawing/2014/main" id="{49B2565E-AA40-7647-A17E-E5009B301127}"/>
              </a:ext>
            </a:extLst>
          </p:cNvPr>
          <p:cNvSpPr/>
          <p:nvPr/>
        </p:nvSpPr>
        <p:spPr>
          <a:xfrm>
            <a:off x="8652840" y="2613533"/>
            <a:ext cx="1968419" cy="1200329"/>
          </a:xfrm>
          <a:prstGeom prst="rect">
            <a:avLst/>
          </a:prstGeom>
        </p:spPr>
        <p:txBody>
          <a:bodyPr wrap="square">
            <a:spAutoFit/>
          </a:bodyPr>
          <a:lstStyle/>
          <a:p>
            <a:pPr algn="ctr"/>
            <a:r>
              <a:rPr lang="en-US" b="1" dirty="0">
                <a:solidFill>
                  <a:srgbClr val="1360B2"/>
                </a:solidFill>
              </a:rPr>
              <a:t>K</a:t>
            </a:r>
            <a:r>
              <a:rPr lang="en-US" dirty="0"/>
              <a:t>KSR. AAAI’18 </a:t>
            </a:r>
          </a:p>
          <a:p>
            <a:pPr algn="ctr"/>
            <a:r>
              <a:rPr lang="en-US" b="1" dirty="0">
                <a:solidFill>
                  <a:srgbClr val="1360B2"/>
                </a:solidFill>
              </a:rPr>
              <a:t>K</a:t>
            </a:r>
            <a:r>
              <a:rPr lang="en-US" dirty="0"/>
              <a:t>KSR. CoNLL’17</a:t>
            </a:r>
          </a:p>
          <a:p>
            <a:pPr algn="ctr"/>
            <a:r>
              <a:rPr lang="en-US" dirty="0"/>
              <a:t>CEKSTT</a:t>
            </a:r>
            <a:r>
              <a:rPr lang="en-US" b="1" dirty="0">
                <a:solidFill>
                  <a:srgbClr val="1360B2"/>
                </a:solidFill>
              </a:rPr>
              <a:t>K</a:t>
            </a:r>
            <a:r>
              <a:rPr lang="en-US" dirty="0"/>
              <a:t>. AAAI’16</a:t>
            </a:r>
          </a:p>
          <a:p>
            <a:pPr algn="ctr"/>
            <a:r>
              <a:rPr lang="en-US" b="1" dirty="0">
                <a:solidFill>
                  <a:srgbClr val="1360B2"/>
                </a:solidFill>
              </a:rPr>
              <a:t>K</a:t>
            </a:r>
            <a:r>
              <a:rPr lang="en-US" dirty="0"/>
              <a:t>KSR. IJCAI’16 </a:t>
            </a:r>
          </a:p>
        </p:txBody>
      </p:sp>
      <p:sp>
        <p:nvSpPr>
          <p:cNvPr id="36" name="Rectangle 35">
            <a:extLst>
              <a:ext uri="{FF2B5EF4-FFF2-40B4-BE49-F238E27FC236}">
                <a16:creationId xmlns:a16="http://schemas.microsoft.com/office/drawing/2014/main" id="{C260D378-220B-F741-A07F-8A41AD160609}"/>
              </a:ext>
            </a:extLst>
          </p:cNvPr>
          <p:cNvSpPr/>
          <p:nvPr/>
        </p:nvSpPr>
        <p:spPr>
          <a:xfrm>
            <a:off x="4957157" y="2688170"/>
            <a:ext cx="2906393" cy="1200329"/>
          </a:xfrm>
          <a:prstGeom prst="rect">
            <a:avLst/>
          </a:prstGeom>
        </p:spPr>
        <p:txBody>
          <a:bodyPr wrap="square">
            <a:spAutoFit/>
          </a:bodyPr>
          <a:lstStyle/>
          <a:p>
            <a:pPr algn="ctr"/>
            <a:r>
              <a:rPr lang="en-US" dirty="0"/>
              <a:t>Z</a:t>
            </a:r>
            <a:r>
              <a:rPr lang="en-US" b="1" dirty="0">
                <a:solidFill>
                  <a:srgbClr val="1360B2"/>
                </a:solidFill>
              </a:rPr>
              <a:t>K</a:t>
            </a:r>
            <a:r>
              <a:rPr lang="en-US" dirty="0"/>
              <a:t>CR. EMNLP’18</a:t>
            </a:r>
            <a:endParaRPr lang="en-US" b="1" dirty="0">
              <a:solidFill>
                <a:srgbClr val="1360B2"/>
              </a:solidFill>
            </a:endParaRPr>
          </a:p>
          <a:p>
            <a:pPr algn="ctr"/>
            <a:r>
              <a:rPr lang="en-US" b="1" dirty="0">
                <a:solidFill>
                  <a:srgbClr val="1360B2"/>
                </a:solidFill>
              </a:rPr>
              <a:t>K</a:t>
            </a:r>
            <a:r>
              <a:rPr lang="en-US" dirty="0"/>
              <a:t>CRUR. NAACL’18</a:t>
            </a:r>
            <a:endParaRPr lang="en-US" b="1" dirty="0">
              <a:solidFill>
                <a:srgbClr val="1360B2"/>
              </a:solidFill>
            </a:endParaRPr>
          </a:p>
          <a:p>
            <a:pPr algn="ctr"/>
            <a:r>
              <a:rPr lang="en-US" dirty="0"/>
              <a:t>F</a:t>
            </a:r>
            <a:r>
              <a:rPr lang="en-US" b="1" dirty="0">
                <a:solidFill>
                  <a:srgbClr val="1360B2"/>
                </a:solidFill>
              </a:rPr>
              <a:t>K</a:t>
            </a:r>
            <a:r>
              <a:rPr lang="en-US" dirty="0"/>
              <a:t>PWR. Cognitum’15</a:t>
            </a:r>
          </a:p>
          <a:p>
            <a:pPr algn="ctr"/>
            <a:r>
              <a:rPr lang="en-US" dirty="0"/>
              <a:t>P</a:t>
            </a:r>
            <a:r>
              <a:rPr lang="en-US" b="1" dirty="0">
                <a:solidFill>
                  <a:srgbClr val="1360B2"/>
                </a:solidFill>
              </a:rPr>
              <a:t>K</a:t>
            </a:r>
            <a:r>
              <a:rPr lang="en-US" dirty="0"/>
              <a:t>R. NAACL’15</a:t>
            </a:r>
          </a:p>
        </p:txBody>
      </p:sp>
      <p:cxnSp>
        <p:nvCxnSpPr>
          <p:cNvPr id="9" name="Straight Arrow Connector 8">
            <a:extLst>
              <a:ext uri="{FF2B5EF4-FFF2-40B4-BE49-F238E27FC236}">
                <a16:creationId xmlns:a16="http://schemas.microsoft.com/office/drawing/2014/main" id="{77FFFE5E-9AFB-024A-B35D-134917D84E75}"/>
              </a:ext>
            </a:extLst>
          </p:cNvPr>
          <p:cNvCxnSpPr>
            <a:cxnSpLocks/>
          </p:cNvCxnSpPr>
          <p:nvPr/>
        </p:nvCxnSpPr>
        <p:spPr>
          <a:xfrm>
            <a:off x="9723816" y="3941958"/>
            <a:ext cx="0" cy="41148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ACC3ABD-0C91-7A48-84D5-DAA149B58419}"/>
              </a:ext>
            </a:extLst>
          </p:cNvPr>
          <p:cNvCxnSpPr>
            <a:cxnSpLocks/>
          </p:cNvCxnSpPr>
          <p:nvPr/>
        </p:nvCxnSpPr>
        <p:spPr>
          <a:xfrm>
            <a:off x="7815298" y="4835712"/>
            <a:ext cx="50088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9B00078-FCA6-A542-80FB-C9D5E7EB4ADC}"/>
              </a:ext>
            </a:extLst>
          </p:cNvPr>
          <p:cNvCxnSpPr>
            <a:cxnSpLocks/>
          </p:cNvCxnSpPr>
          <p:nvPr/>
        </p:nvCxnSpPr>
        <p:spPr>
          <a:xfrm>
            <a:off x="7869697" y="3752809"/>
            <a:ext cx="569286" cy="57431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B9804E7-9C14-7B4B-8074-96B5D8BE80D4}"/>
              </a:ext>
            </a:extLst>
          </p:cNvPr>
          <p:cNvCxnSpPr>
            <a:cxnSpLocks/>
          </p:cNvCxnSpPr>
          <p:nvPr/>
        </p:nvCxnSpPr>
        <p:spPr>
          <a:xfrm rot="2700000" flipH="1" flipV="1">
            <a:off x="7613049" y="4100109"/>
            <a:ext cx="765751" cy="504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4EE1C13-BE07-6A4F-81AD-8879BB228E88}"/>
              </a:ext>
            </a:extLst>
          </p:cNvPr>
          <p:cNvCxnSpPr>
            <a:cxnSpLocks/>
          </p:cNvCxnSpPr>
          <p:nvPr/>
        </p:nvCxnSpPr>
        <p:spPr>
          <a:xfrm rot="10800000">
            <a:off x="7724578" y="4668983"/>
            <a:ext cx="475488"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25E0DF71-686C-BC48-8991-2CFA21681E65}"/>
              </a:ext>
            </a:extLst>
          </p:cNvPr>
          <p:cNvCxnSpPr>
            <a:cxnSpLocks/>
          </p:cNvCxnSpPr>
          <p:nvPr/>
        </p:nvCxnSpPr>
        <p:spPr>
          <a:xfrm rot="10800000">
            <a:off x="9529813" y="3912930"/>
            <a:ext cx="0" cy="41148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27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EC9F5-5894-E345-8D9D-A274E88886AB}"/>
              </a:ext>
            </a:extLst>
          </p:cNvPr>
          <p:cNvSpPr>
            <a:spLocks noGrp="1"/>
          </p:cNvSpPr>
          <p:nvPr>
            <p:ph idx="1"/>
          </p:nvPr>
        </p:nvSpPr>
        <p:spPr>
          <a:xfrm>
            <a:off x="323563" y="1584325"/>
            <a:ext cx="11731957" cy="4458732"/>
          </a:xfrm>
        </p:spPr>
        <p:txBody>
          <a:bodyPr>
            <a:normAutofit/>
          </a:bodyPr>
          <a:lstStyle/>
          <a:p>
            <a:r>
              <a:rPr lang="en-US" dirty="0">
                <a:latin typeface="Merriweather Sans Light" panose="02000503060000020004" pitchFamily="2" charset="77"/>
              </a:rPr>
              <a:t>Information Technology started with much optimism:</a:t>
            </a:r>
          </a:p>
          <a:p>
            <a:pPr lvl="1"/>
            <a:r>
              <a:rPr lang="en-US" dirty="0">
                <a:latin typeface="Merriweather Sans Light" panose="02000503060000020004" pitchFamily="2" charset="77"/>
              </a:rPr>
              <a:t>Democratizing information and greater liberties. </a:t>
            </a:r>
          </a:p>
          <a:p>
            <a:r>
              <a:rPr lang="en-US" dirty="0">
                <a:latin typeface="Merriweather Sans Light" panose="02000503060000020004" pitchFamily="2" charset="77"/>
              </a:rPr>
              <a:t>Few foresaw the huge radical impact of the information revolution. </a:t>
            </a:r>
          </a:p>
          <a:p>
            <a:pPr lvl="1"/>
            <a:r>
              <a:rPr lang="en-US" dirty="0">
                <a:latin typeface="Merriweather Sans Light" panose="02000503060000020004" pitchFamily="2" charset="77"/>
              </a:rPr>
              <a:t>Massive amount of Information pollution:</a:t>
            </a:r>
          </a:p>
          <a:p>
            <a:pPr lvl="2"/>
            <a:r>
              <a:rPr lang="en-US" dirty="0">
                <a:latin typeface="Merriweather Sans Light" panose="02000503060000020004" pitchFamily="2" charset="77"/>
              </a:rPr>
              <a:t> </a:t>
            </a:r>
          </a:p>
          <a:p>
            <a:pPr lvl="1"/>
            <a:endParaRPr lang="en-US" dirty="0">
              <a:latin typeface="Merriweather Sans Light" panose="02000503060000020004" pitchFamily="2" charset="77"/>
            </a:endParaRPr>
          </a:p>
          <a:p>
            <a:pPr lvl="1"/>
            <a:endParaRPr lang="en-US" dirty="0">
              <a:latin typeface="Merriweather Sans Light" panose="02000503060000020004" pitchFamily="2" charset="77"/>
            </a:endParaRPr>
          </a:p>
        </p:txBody>
      </p:sp>
      <p:sp>
        <p:nvSpPr>
          <p:cNvPr id="3" name="Slide Number Placeholder 2">
            <a:extLst>
              <a:ext uri="{FF2B5EF4-FFF2-40B4-BE49-F238E27FC236}">
                <a16:creationId xmlns:a16="http://schemas.microsoft.com/office/drawing/2014/main" id="{248A3121-6AAF-7B45-A96E-06B7D7323792}"/>
              </a:ext>
            </a:extLst>
          </p:cNvPr>
          <p:cNvSpPr>
            <a:spLocks noGrp="1"/>
          </p:cNvSpPr>
          <p:nvPr>
            <p:ph type="sldNum" sz="quarter" idx="12"/>
          </p:nvPr>
        </p:nvSpPr>
        <p:spPr/>
        <p:txBody>
          <a:bodyPr/>
          <a:lstStyle/>
          <a:p>
            <a:fld id="{86B4B35C-345F-9846-8E6A-29269C850829}" type="slidenum">
              <a:rPr lang="en-US" smtClean="0"/>
              <a:pPr/>
              <a:t>63</a:t>
            </a:fld>
            <a:endParaRPr lang="en-US"/>
          </a:p>
        </p:txBody>
      </p:sp>
      <p:sp>
        <p:nvSpPr>
          <p:cNvPr id="4" name="Title 3">
            <a:extLst>
              <a:ext uri="{FF2B5EF4-FFF2-40B4-BE49-F238E27FC236}">
                <a16:creationId xmlns:a16="http://schemas.microsoft.com/office/drawing/2014/main" id="{7D249F73-4CAC-E94A-A3D9-DD102E437281}"/>
              </a:ext>
            </a:extLst>
          </p:cNvPr>
          <p:cNvSpPr>
            <a:spLocks noGrp="1"/>
          </p:cNvSpPr>
          <p:nvPr>
            <p:ph type="title"/>
          </p:nvPr>
        </p:nvSpPr>
        <p:spPr/>
        <p:txBody>
          <a:bodyPr>
            <a:normAutofit/>
          </a:bodyPr>
          <a:lstStyle/>
          <a:p>
            <a:r>
              <a:rPr lang="en-US" dirty="0"/>
              <a:t>Information Pollution</a:t>
            </a:r>
          </a:p>
        </p:txBody>
      </p:sp>
      <p:pic>
        <p:nvPicPr>
          <p:cNvPr id="5" name="Picture 4">
            <a:extLst>
              <a:ext uri="{FF2B5EF4-FFF2-40B4-BE49-F238E27FC236}">
                <a16:creationId xmlns:a16="http://schemas.microsoft.com/office/drawing/2014/main" id="{6C2FFCCF-EEE5-7848-A2E1-ECEB943BF92B}"/>
              </a:ext>
            </a:extLst>
          </p:cNvPr>
          <p:cNvPicPr>
            <a:picLocks noChangeAspect="1"/>
          </p:cNvPicPr>
          <p:nvPr/>
        </p:nvPicPr>
        <p:blipFill>
          <a:blip r:embed="rId3"/>
          <a:stretch>
            <a:fillRect/>
          </a:stretch>
        </p:blipFill>
        <p:spPr>
          <a:xfrm>
            <a:off x="516560" y="4343064"/>
            <a:ext cx="2011038" cy="2011038"/>
          </a:xfrm>
          <a:prstGeom prst="rect">
            <a:avLst/>
          </a:prstGeom>
        </p:spPr>
      </p:pic>
      <p:grpSp>
        <p:nvGrpSpPr>
          <p:cNvPr id="11" name="Group 10">
            <a:extLst>
              <a:ext uri="{FF2B5EF4-FFF2-40B4-BE49-F238E27FC236}">
                <a16:creationId xmlns:a16="http://schemas.microsoft.com/office/drawing/2014/main" id="{DC9DF061-ECCA-3D41-8B1A-26C2C586D906}"/>
              </a:ext>
            </a:extLst>
          </p:cNvPr>
          <p:cNvGrpSpPr/>
          <p:nvPr/>
        </p:nvGrpSpPr>
        <p:grpSpPr>
          <a:xfrm>
            <a:off x="4045081" y="4498097"/>
            <a:ext cx="6457488" cy="1707870"/>
            <a:chOff x="4045081" y="4498097"/>
            <a:chExt cx="6457488" cy="1707870"/>
          </a:xfrm>
        </p:grpSpPr>
        <p:sp>
          <p:nvSpPr>
            <p:cNvPr id="9" name="Rounded Rectangle 8">
              <a:extLst>
                <a:ext uri="{FF2B5EF4-FFF2-40B4-BE49-F238E27FC236}">
                  <a16:creationId xmlns:a16="http://schemas.microsoft.com/office/drawing/2014/main" id="{D2C5580B-C80B-424D-926E-0173A506969C}"/>
                </a:ext>
              </a:extLst>
            </p:cNvPr>
            <p:cNvSpPr/>
            <p:nvPr/>
          </p:nvSpPr>
          <p:spPr>
            <a:xfrm>
              <a:off x="4045081" y="4498097"/>
              <a:ext cx="6431973" cy="1299930"/>
            </a:xfrm>
            <a:prstGeom prst="roundRect">
              <a:avLst/>
            </a:prstGeom>
            <a:solidFill>
              <a:schemeClr val="bg1">
                <a:lumMod val="85000"/>
              </a:schemeClr>
            </a:solidFill>
          </p:spPr>
          <p:txBody>
            <a:bodyPr wrap="square">
              <a:spAutoFit/>
            </a:bodyPr>
            <a:lstStyle/>
            <a:p>
              <a:pPr algn="ctr">
                <a:lnSpc>
                  <a:spcPct val="120000"/>
                </a:lnSpc>
              </a:pPr>
              <a:r>
                <a:rPr lang="en-US" sz="2000" dirty="0">
                  <a:latin typeface="Merriweather Sans" panose="02000503060000020004" pitchFamily="2" charset="77"/>
                </a:rPr>
                <a:t>“The contamination of the information supply with irrelevant, redundant, unsolicited, incorrect, and otherwise low-value information.”</a:t>
              </a:r>
            </a:p>
          </p:txBody>
        </p:sp>
        <p:sp>
          <p:nvSpPr>
            <p:cNvPr id="10" name="Rectangle 9">
              <a:extLst>
                <a:ext uri="{FF2B5EF4-FFF2-40B4-BE49-F238E27FC236}">
                  <a16:creationId xmlns:a16="http://schemas.microsoft.com/office/drawing/2014/main" id="{29CB4130-F621-4049-9AF4-9CFDE96444DC}"/>
                </a:ext>
              </a:extLst>
            </p:cNvPr>
            <p:cNvSpPr/>
            <p:nvPr/>
          </p:nvSpPr>
          <p:spPr>
            <a:xfrm>
              <a:off x="8689252" y="5898190"/>
              <a:ext cx="1813317" cy="307777"/>
            </a:xfrm>
            <a:prstGeom prst="rect">
              <a:avLst/>
            </a:prstGeom>
          </p:spPr>
          <p:txBody>
            <a:bodyPr wrap="none">
              <a:spAutoFit/>
            </a:bodyPr>
            <a:lstStyle/>
            <a:p>
              <a:r>
                <a:rPr lang="en-US" sz="1400" dirty="0">
                  <a:solidFill>
                    <a:schemeClr val="bg1">
                      <a:lumMod val="50000"/>
                    </a:schemeClr>
                  </a:solidFill>
                  <a:latin typeface="Merriweather Sans" panose="02000503060000020004" pitchFamily="2" charset="77"/>
                </a:rPr>
                <a:t>[</a:t>
              </a:r>
              <a:r>
                <a:rPr lang="en-US" sz="1400" dirty="0" err="1">
                  <a:solidFill>
                    <a:schemeClr val="bg1">
                      <a:lumMod val="50000"/>
                    </a:schemeClr>
                  </a:solidFill>
                  <a:latin typeface="Merriweather Sans" panose="02000503060000020004" pitchFamily="2" charset="77"/>
                </a:rPr>
                <a:t>Levent</a:t>
              </a:r>
              <a:r>
                <a:rPr lang="en-US" sz="1400" dirty="0">
                  <a:solidFill>
                    <a:schemeClr val="bg1">
                      <a:lumMod val="50000"/>
                    </a:schemeClr>
                  </a:solidFill>
                  <a:latin typeface="Merriweather Sans" panose="02000503060000020004" pitchFamily="2" charset="77"/>
                </a:rPr>
                <a:t> Orman'15]</a:t>
              </a:r>
            </a:p>
          </p:txBody>
        </p:sp>
      </p:grpSp>
    </p:spTree>
    <p:extLst>
      <p:ext uri="{BB962C8B-B14F-4D97-AF65-F5344CB8AC3E}">
        <p14:creationId xmlns:p14="http://schemas.microsoft.com/office/powerpoint/2010/main" val="47304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EC9F5-5894-E345-8D9D-A274E88886AB}"/>
              </a:ext>
            </a:extLst>
          </p:cNvPr>
          <p:cNvSpPr>
            <a:spLocks noGrp="1"/>
          </p:cNvSpPr>
          <p:nvPr>
            <p:ph idx="1"/>
          </p:nvPr>
        </p:nvSpPr>
        <p:spPr>
          <a:xfrm>
            <a:off x="419099" y="1584324"/>
            <a:ext cx="11235559" cy="5273675"/>
          </a:xfrm>
        </p:spPr>
        <p:txBody>
          <a:bodyPr>
            <a:normAutofit/>
          </a:bodyPr>
          <a:lstStyle/>
          <a:p>
            <a:r>
              <a:rPr lang="en-US" sz="2400" dirty="0">
                <a:latin typeface="Merriweather Sans Light" panose="02000503060000020004" pitchFamily="2" charset="77"/>
              </a:rPr>
              <a:t>Medical Domain, Education, Public Policy, etc. </a:t>
            </a:r>
          </a:p>
          <a:p>
            <a:pPr lvl="1"/>
            <a:r>
              <a:rPr lang="en-US" sz="2000" i="1" dirty="0">
                <a:latin typeface="Merriweather Sans Light" panose="02000503060000020004" pitchFamily="2" charset="77"/>
              </a:rPr>
              <a:t>“Best treatment for X;” “Side effects of X .” </a:t>
            </a:r>
          </a:p>
          <a:p>
            <a:pPr marL="457200" lvl="1" indent="0">
              <a:buNone/>
            </a:pPr>
            <a:endParaRPr lang="en-US" sz="2000" dirty="0">
              <a:latin typeface="Merriweather Sans Light" panose="02000503060000020004" pitchFamily="2" charset="77"/>
            </a:endParaRPr>
          </a:p>
        </p:txBody>
      </p:sp>
      <p:sp>
        <p:nvSpPr>
          <p:cNvPr id="3" name="Slide Number Placeholder 2">
            <a:extLst>
              <a:ext uri="{FF2B5EF4-FFF2-40B4-BE49-F238E27FC236}">
                <a16:creationId xmlns:a16="http://schemas.microsoft.com/office/drawing/2014/main" id="{248A3121-6AAF-7B45-A96E-06B7D7323792}"/>
              </a:ext>
            </a:extLst>
          </p:cNvPr>
          <p:cNvSpPr>
            <a:spLocks noGrp="1"/>
          </p:cNvSpPr>
          <p:nvPr>
            <p:ph type="sldNum" sz="quarter" idx="12"/>
          </p:nvPr>
        </p:nvSpPr>
        <p:spPr/>
        <p:txBody>
          <a:bodyPr/>
          <a:lstStyle/>
          <a:p>
            <a:fld id="{86B4B35C-345F-9846-8E6A-29269C850829}" type="slidenum">
              <a:rPr lang="en-US" smtClean="0"/>
              <a:pPr/>
              <a:t>64</a:t>
            </a:fld>
            <a:endParaRPr lang="en-US"/>
          </a:p>
        </p:txBody>
      </p:sp>
      <p:sp>
        <p:nvSpPr>
          <p:cNvPr id="4" name="Title 3">
            <a:extLst>
              <a:ext uri="{FF2B5EF4-FFF2-40B4-BE49-F238E27FC236}">
                <a16:creationId xmlns:a16="http://schemas.microsoft.com/office/drawing/2014/main" id="{7D249F73-4CAC-E94A-A3D9-DD102E437281}"/>
              </a:ext>
            </a:extLst>
          </p:cNvPr>
          <p:cNvSpPr>
            <a:spLocks noGrp="1"/>
          </p:cNvSpPr>
          <p:nvPr>
            <p:ph type="title"/>
          </p:nvPr>
        </p:nvSpPr>
        <p:spPr/>
        <p:txBody>
          <a:bodyPr>
            <a:normAutofit/>
          </a:bodyPr>
          <a:lstStyle/>
          <a:p>
            <a:r>
              <a:rPr lang="en-US" dirty="0"/>
              <a:t>Information Pollution: Not Just Politics</a:t>
            </a:r>
          </a:p>
        </p:txBody>
      </p:sp>
      <p:sp>
        <p:nvSpPr>
          <p:cNvPr id="7" name="Rounded Rectangle 6">
            <a:extLst>
              <a:ext uri="{FF2B5EF4-FFF2-40B4-BE49-F238E27FC236}">
                <a16:creationId xmlns:a16="http://schemas.microsoft.com/office/drawing/2014/main" id="{4F5F794B-1F6D-9642-A1B9-901A3643D122}"/>
              </a:ext>
            </a:extLst>
          </p:cNvPr>
          <p:cNvSpPr/>
          <p:nvPr/>
        </p:nvSpPr>
        <p:spPr>
          <a:xfrm>
            <a:off x="1241927" y="3673004"/>
            <a:ext cx="5912798" cy="161463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marL="285750" indent="-228600">
              <a:spcBef>
                <a:spcPts val="600"/>
              </a:spcBef>
              <a:spcAft>
                <a:spcPts val="600"/>
              </a:spcAft>
              <a:buFont typeface="Wingdings" pitchFamily="2" charset="2"/>
              <a:buChar char="§"/>
            </a:pPr>
            <a:r>
              <a:rPr lang="en-US" dirty="0">
                <a:solidFill>
                  <a:schemeClr val="tx1"/>
                </a:solidFill>
                <a:latin typeface="Merriweather Sans" panose="02000503060000020004" pitchFamily="2" charset="77"/>
              </a:rPr>
              <a:t>Are they consistent? </a:t>
            </a:r>
          </a:p>
          <a:p>
            <a:pPr marL="285750" indent="-228600">
              <a:spcBef>
                <a:spcPts val="600"/>
              </a:spcBef>
              <a:spcAft>
                <a:spcPts val="600"/>
              </a:spcAft>
              <a:buFont typeface="Wingdings" pitchFamily="2" charset="2"/>
              <a:buChar char="§"/>
            </a:pPr>
            <a:r>
              <a:rPr lang="en-US" dirty="0">
                <a:solidFill>
                  <a:schemeClr val="tx1"/>
                </a:solidFill>
                <a:latin typeface="Merriweather Sans" panose="02000503060000020004" pitchFamily="2" charset="77"/>
              </a:rPr>
              <a:t>Are they trustworthy?  </a:t>
            </a:r>
          </a:p>
          <a:p>
            <a:pPr marL="285750" indent="-228600">
              <a:spcBef>
                <a:spcPts val="600"/>
              </a:spcBef>
              <a:spcAft>
                <a:spcPts val="600"/>
              </a:spcAft>
              <a:buFont typeface="Wingdings" pitchFamily="2" charset="2"/>
              <a:buChar char="§"/>
            </a:pPr>
            <a:r>
              <a:rPr lang="en-US" dirty="0">
                <a:solidFill>
                  <a:schemeClr val="tx1"/>
                </a:solidFill>
                <a:latin typeface="Merriweather Sans" panose="02000503060000020004" pitchFamily="2" charset="77"/>
              </a:rPr>
              <a:t>Are they written by someone with an agenda? </a:t>
            </a:r>
          </a:p>
        </p:txBody>
      </p:sp>
      <p:pic>
        <p:nvPicPr>
          <p:cNvPr id="9" name="Picture 6" descr="cancer-msgBoard.jpg">
            <a:extLst>
              <a:ext uri="{FF2B5EF4-FFF2-40B4-BE49-F238E27FC236}">
                <a16:creationId xmlns:a16="http://schemas.microsoft.com/office/drawing/2014/main" id="{579DE763-A087-2C46-8DF6-681ED03C2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20645" y="1492597"/>
            <a:ext cx="5800246" cy="294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ancer-mailistList.jpg">
            <a:extLst>
              <a:ext uri="{FF2B5EF4-FFF2-40B4-BE49-F238E27FC236}">
                <a16:creationId xmlns:a16="http://schemas.microsoft.com/office/drawing/2014/main" id="{A5887F9F-9E53-F24D-9C5A-7AEEB51703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4486" y="2592610"/>
            <a:ext cx="6357060" cy="367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yahooHealth.jpg">
            <a:extLst>
              <a:ext uri="{FF2B5EF4-FFF2-40B4-BE49-F238E27FC236}">
                <a16:creationId xmlns:a16="http://schemas.microsoft.com/office/drawing/2014/main" id="{622676F3-B97A-A440-920C-7CEFD122DF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22445" y="2917317"/>
            <a:ext cx="6023933" cy="33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A screenshot of a cell phone&#13;&#10;&#13;&#10;Description automatically generated">
            <a:extLst>
              <a:ext uri="{FF2B5EF4-FFF2-40B4-BE49-F238E27FC236}">
                <a16:creationId xmlns:a16="http://schemas.microsoft.com/office/drawing/2014/main" id="{BFC1BCFD-6F4E-5749-B107-39DCC0C202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66890">
            <a:off x="9273153" y="2114035"/>
            <a:ext cx="4259269" cy="3117938"/>
          </a:xfrm>
          <a:prstGeom prst="rect">
            <a:avLst/>
          </a:prstGeom>
          <a:ln>
            <a:solidFill>
              <a:schemeClr val="tx1"/>
            </a:solidFill>
          </a:ln>
        </p:spPr>
      </p:pic>
    </p:spTree>
    <p:extLst>
      <p:ext uri="{BB962C8B-B14F-4D97-AF65-F5344CB8AC3E}">
        <p14:creationId xmlns:p14="http://schemas.microsoft.com/office/powerpoint/2010/main" val="426172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EC9F5-5894-E345-8D9D-A274E88886AB}"/>
              </a:ext>
            </a:extLst>
          </p:cNvPr>
          <p:cNvSpPr>
            <a:spLocks noGrp="1"/>
          </p:cNvSpPr>
          <p:nvPr>
            <p:ph idx="1"/>
          </p:nvPr>
        </p:nvSpPr>
        <p:spPr>
          <a:xfrm>
            <a:off x="419099" y="1584324"/>
            <a:ext cx="11235559" cy="5273675"/>
          </a:xfrm>
        </p:spPr>
        <p:txBody>
          <a:bodyPr>
            <a:normAutofit/>
          </a:bodyPr>
          <a:lstStyle/>
          <a:p>
            <a:r>
              <a:rPr lang="en-US" sz="2400" dirty="0">
                <a:latin typeface="Merriweather Sans Light" panose="02000503060000020004" pitchFamily="2" charset="77"/>
              </a:rPr>
              <a:t>Many issues don’t have a single “answer.” </a:t>
            </a:r>
          </a:p>
          <a:p>
            <a:pPr lvl="1"/>
            <a:r>
              <a:rPr lang="en-US" sz="2000" i="1" dirty="0">
                <a:latin typeface="Merriweather Sans Light" panose="02000503060000020004" pitchFamily="2" charset="77"/>
              </a:rPr>
              <a:t>“Should X be legalized?” </a:t>
            </a:r>
            <a:endParaRPr lang="en-US" sz="2000" dirty="0">
              <a:latin typeface="Merriweather Sans Light" panose="02000503060000020004" pitchFamily="2" charset="77"/>
            </a:endParaRPr>
          </a:p>
          <a:p>
            <a:pPr lvl="2"/>
            <a:r>
              <a:rPr lang="en-US" sz="1600" dirty="0">
                <a:latin typeface="Merriweather Sans Light" panose="02000503060000020004" pitchFamily="2" charset="77"/>
              </a:rPr>
              <a:t>Possible answers are subject to situations, world views or background.  </a:t>
            </a:r>
          </a:p>
          <a:p>
            <a:pPr lvl="2"/>
            <a:r>
              <a:rPr lang="en-US" sz="1600" dirty="0">
                <a:latin typeface="Merriweather Sans Light" panose="02000503060000020004" pitchFamily="2" charset="77"/>
              </a:rPr>
              <a:t>Moral, utilitarian, libertarian, philosophy, etc. </a:t>
            </a:r>
            <a:endParaRPr lang="en-US" dirty="0">
              <a:latin typeface="Merriweather Sans Light" panose="02000503060000020004" pitchFamily="2" charset="77"/>
            </a:endParaRPr>
          </a:p>
        </p:txBody>
      </p:sp>
      <p:sp>
        <p:nvSpPr>
          <p:cNvPr id="3" name="Slide Number Placeholder 2">
            <a:extLst>
              <a:ext uri="{FF2B5EF4-FFF2-40B4-BE49-F238E27FC236}">
                <a16:creationId xmlns:a16="http://schemas.microsoft.com/office/drawing/2014/main" id="{248A3121-6AAF-7B45-A96E-06B7D7323792}"/>
              </a:ext>
            </a:extLst>
          </p:cNvPr>
          <p:cNvSpPr>
            <a:spLocks noGrp="1"/>
          </p:cNvSpPr>
          <p:nvPr>
            <p:ph type="sldNum" sz="quarter" idx="12"/>
          </p:nvPr>
        </p:nvSpPr>
        <p:spPr/>
        <p:txBody>
          <a:bodyPr/>
          <a:lstStyle/>
          <a:p>
            <a:fld id="{86B4B35C-345F-9846-8E6A-29269C850829}" type="slidenum">
              <a:rPr lang="en-US" smtClean="0"/>
              <a:pPr/>
              <a:t>65</a:t>
            </a:fld>
            <a:endParaRPr lang="en-US"/>
          </a:p>
        </p:txBody>
      </p:sp>
      <p:sp>
        <p:nvSpPr>
          <p:cNvPr id="4" name="Title 3">
            <a:extLst>
              <a:ext uri="{FF2B5EF4-FFF2-40B4-BE49-F238E27FC236}">
                <a16:creationId xmlns:a16="http://schemas.microsoft.com/office/drawing/2014/main" id="{7D249F73-4CAC-E94A-A3D9-DD102E437281}"/>
              </a:ext>
            </a:extLst>
          </p:cNvPr>
          <p:cNvSpPr>
            <a:spLocks noGrp="1"/>
          </p:cNvSpPr>
          <p:nvPr>
            <p:ph type="title"/>
          </p:nvPr>
        </p:nvSpPr>
        <p:spPr/>
        <p:txBody>
          <a:bodyPr>
            <a:normAutofit fontScale="90000"/>
          </a:bodyPr>
          <a:lstStyle/>
          <a:p>
            <a:r>
              <a:rPr lang="en-US" dirty="0"/>
              <a:t>Information Pollution: Not Just Fact-Checking</a:t>
            </a:r>
          </a:p>
        </p:txBody>
      </p:sp>
      <p:sp>
        <p:nvSpPr>
          <p:cNvPr id="6" name="Rounded Rectangle 5">
            <a:extLst>
              <a:ext uri="{FF2B5EF4-FFF2-40B4-BE49-F238E27FC236}">
                <a16:creationId xmlns:a16="http://schemas.microsoft.com/office/drawing/2014/main" id="{5BEE14C4-95F2-DA4B-96A0-A911C23B4EB1}"/>
              </a:ext>
            </a:extLst>
          </p:cNvPr>
          <p:cNvSpPr/>
          <p:nvPr/>
        </p:nvSpPr>
        <p:spPr>
          <a:xfrm>
            <a:off x="1379482" y="4650690"/>
            <a:ext cx="5718826" cy="919401"/>
          </a:xfrm>
          <a:prstGeom prst="roundRect">
            <a:avLst/>
          </a:prstGeom>
          <a:solidFill>
            <a:schemeClr val="bg1">
              <a:lumMod val="95000"/>
            </a:schemeClr>
          </a:solidFill>
        </p:spPr>
        <p:txBody>
          <a:bodyPr wrap="square">
            <a:spAutoFit/>
          </a:bodyPr>
          <a:lstStyle/>
          <a:p>
            <a:pPr algn="ctr"/>
            <a:r>
              <a:rPr lang="en-US" sz="2400" dirty="0">
                <a:latin typeface="Merriweather Sans" panose="02000503060000020004" pitchFamily="2" charset="77"/>
              </a:rPr>
              <a:t>Factual information (or lack of) is </a:t>
            </a:r>
            <a:r>
              <a:rPr lang="en-US" sz="2400" b="1" dirty="0">
                <a:latin typeface="Merriweather Sans" panose="02000503060000020004" pitchFamily="2" charset="77"/>
              </a:rPr>
              <a:t>not</a:t>
            </a:r>
            <a:r>
              <a:rPr lang="en-US" sz="2400" dirty="0">
                <a:latin typeface="Merriweather Sans" panose="02000503060000020004" pitchFamily="2" charset="77"/>
              </a:rPr>
              <a:t> really the core of the problem.</a:t>
            </a:r>
          </a:p>
        </p:txBody>
      </p:sp>
      <p:pic>
        <p:nvPicPr>
          <p:cNvPr id="11" name="Picture 10">
            <a:extLst>
              <a:ext uri="{FF2B5EF4-FFF2-40B4-BE49-F238E27FC236}">
                <a16:creationId xmlns:a16="http://schemas.microsoft.com/office/drawing/2014/main" id="{DA90E61D-86F7-574D-BD69-5067867CA6F7}"/>
              </a:ext>
            </a:extLst>
          </p:cNvPr>
          <p:cNvPicPr>
            <a:picLocks noChangeAspect="1"/>
          </p:cNvPicPr>
          <p:nvPr/>
        </p:nvPicPr>
        <p:blipFill rotWithShape="1">
          <a:blip r:embed="rId3"/>
          <a:srcRect l="13867" t="34992" r="31548" b="-2"/>
          <a:stretch/>
        </p:blipFill>
        <p:spPr>
          <a:xfrm>
            <a:off x="9236294" y="1674213"/>
            <a:ext cx="2612360" cy="2151300"/>
          </a:xfrm>
          <a:prstGeom prst="rect">
            <a:avLst/>
          </a:prstGeom>
        </p:spPr>
      </p:pic>
      <p:pic>
        <p:nvPicPr>
          <p:cNvPr id="12" name="Picture 11">
            <a:extLst>
              <a:ext uri="{FF2B5EF4-FFF2-40B4-BE49-F238E27FC236}">
                <a16:creationId xmlns:a16="http://schemas.microsoft.com/office/drawing/2014/main" id="{2D334728-CF57-B94A-9607-341D69383378}"/>
              </a:ext>
            </a:extLst>
          </p:cNvPr>
          <p:cNvPicPr>
            <a:picLocks noChangeAspect="1"/>
          </p:cNvPicPr>
          <p:nvPr/>
        </p:nvPicPr>
        <p:blipFill rotWithShape="1">
          <a:blip r:embed="rId4"/>
          <a:srcRect l="25126" t="3370" r="3922" b="24405"/>
          <a:stretch/>
        </p:blipFill>
        <p:spPr>
          <a:xfrm>
            <a:off x="9236295" y="4029099"/>
            <a:ext cx="2612359" cy="2151300"/>
          </a:xfrm>
          <a:prstGeom prst="rect">
            <a:avLst/>
          </a:prstGeom>
        </p:spPr>
      </p:pic>
    </p:spTree>
    <p:extLst>
      <p:ext uri="{BB962C8B-B14F-4D97-AF65-F5344CB8AC3E}">
        <p14:creationId xmlns:p14="http://schemas.microsoft.com/office/powerpoint/2010/main" val="205877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A14766-6AD1-BB42-93A9-2354ECC68E15}"/>
              </a:ext>
            </a:extLst>
          </p:cNvPr>
          <p:cNvSpPr>
            <a:spLocks noGrp="1"/>
          </p:cNvSpPr>
          <p:nvPr>
            <p:ph type="sldNum" sz="quarter" idx="12"/>
          </p:nvPr>
        </p:nvSpPr>
        <p:spPr/>
        <p:txBody>
          <a:bodyPr/>
          <a:lstStyle/>
          <a:p>
            <a:fld id="{86B4B35C-345F-9846-8E6A-29269C850829}" type="slidenum">
              <a:rPr lang="en-US" smtClean="0"/>
              <a:pPr/>
              <a:t>66</a:t>
            </a:fld>
            <a:endParaRPr lang="en-US" dirty="0"/>
          </a:p>
        </p:txBody>
      </p:sp>
      <p:sp>
        <p:nvSpPr>
          <p:cNvPr id="4" name="Title 3">
            <a:extLst>
              <a:ext uri="{FF2B5EF4-FFF2-40B4-BE49-F238E27FC236}">
                <a16:creationId xmlns:a16="http://schemas.microsoft.com/office/drawing/2014/main" id="{3DE9A8D6-5BFF-494A-91E0-70FB109EE5B3}"/>
              </a:ext>
            </a:extLst>
          </p:cNvPr>
          <p:cNvSpPr>
            <a:spLocks noGrp="1"/>
          </p:cNvSpPr>
          <p:nvPr>
            <p:ph type="title"/>
          </p:nvPr>
        </p:nvSpPr>
        <p:spPr/>
        <p:txBody>
          <a:bodyPr/>
          <a:lstStyle/>
          <a:p>
            <a:r>
              <a:rPr lang="en-US" dirty="0"/>
              <a:t>Information Pollution, as NLU Problems</a:t>
            </a:r>
          </a:p>
        </p:txBody>
      </p:sp>
      <p:sp>
        <p:nvSpPr>
          <p:cNvPr id="5" name="Content Placeholder 1">
            <a:extLst>
              <a:ext uri="{FF2B5EF4-FFF2-40B4-BE49-F238E27FC236}">
                <a16:creationId xmlns:a16="http://schemas.microsoft.com/office/drawing/2014/main" id="{974C2B80-D17F-DB44-B873-3EFAEFE418E5}"/>
              </a:ext>
            </a:extLst>
          </p:cNvPr>
          <p:cNvSpPr txBox="1">
            <a:spLocks/>
          </p:cNvSpPr>
          <p:nvPr/>
        </p:nvSpPr>
        <p:spPr>
          <a:xfrm>
            <a:off x="534293" y="1958708"/>
            <a:ext cx="5396950" cy="3181327"/>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b="1" dirty="0"/>
              <a:t>Understanding Sources</a:t>
            </a:r>
          </a:p>
          <a:p>
            <a:r>
              <a:rPr lang="en-US" sz="1800" dirty="0"/>
              <a:t>But </a:t>
            </a:r>
            <a:r>
              <a:rPr lang="en-US" sz="1800" b="1" dirty="0"/>
              <a:t>what should we believe</a:t>
            </a:r>
            <a:r>
              <a:rPr lang="en-US" sz="1800" dirty="0"/>
              <a:t>, and who should we trust?</a:t>
            </a:r>
          </a:p>
          <a:p>
            <a:r>
              <a:rPr lang="en-US" sz="1800" dirty="0"/>
              <a:t>Sources may </a:t>
            </a:r>
          </a:p>
          <a:p>
            <a:pPr lvl="1"/>
            <a:r>
              <a:rPr lang="en-US" sz="1600" dirty="0"/>
              <a:t>Have their own, often hidden, motivations</a:t>
            </a:r>
          </a:p>
          <a:p>
            <a:pPr lvl="1"/>
            <a:r>
              <a:rPr lang="en-US" sz="1600" dirty="0"/>
              <a:t>Make different or even contradictory claims </a:t>
            </a:r>
          </a:p>
        </p:txBody>
      </p:sp>
      <p:sp>
        <p:nvSpPr>
          <p:cNvPr id="6" name="Content Placeholder 1">
            <a:extLst>
              <a:ext uri="{FF2B5EF4-FFF2-40B4-BE49-F238E27FC236}">
                <a16:creationId xmlns:a16="http://schemas.microsoft.com/office/drawing/2014/main" id="{31AE9E0D-5292-7E4D-91A0-107EE35FAA76}"/>
              </a:ext>
            </a:extLst>
          </p:cNvPr>
          <p:cNvSpPr txBox="1">
            <a:spLocks/>
          </p:cNvSpPr>
          <p:nvPr/>
        </p:nvSpPr>
        <p:spPr>
          <a:xfrm>
            <a:off x="6260757" y="1964207"/>
            <a:ext cx="5396950" cy="3175827"/>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r>
              <a:rPr lang="en-US" sz="1800" b="1" dirty="0"/>
              <a:t>Understanding the evidence</a:t>
            </a:r>
          </a:p>
          <a:p>
            <a:r>
              <a:rPr lang="en-US" sz="1800" dirty="0"/>
              <a:t>Sources may present different, but legitimate, perspectives</a:t>
            </a:r>
          </a:p>
          <a:p>
            <a:r>
              <a:rPr lang="en-US" sz="1800" dirty="0"/>
              <a:t>Most interesting issues/questions have multiple “right” answers</a:t>
            </a:r>
          </a:p>
          <a:p>
            <a:pPr lvl="1" defTabSz="457200"/>
            <a:r>
              <a:rPr lang="en-US" sz="1600" dirty="0"/>
              <a:t>Perspectives must be supported by evidence</a:t>
            </a:r>
          </a:p>
        </p:txBody>
      </p:sp>
      <p:sp>
        <p:nvSpPr>
          <p:cNvPr id="7" name="Rectangle 6">
            <a:extLst>
              <a:ext uri="{FF2B5EF4-FFF2-40B4-BE49-F238E27FC236}">
                <a16:creationId xmlns:a16="http://schemas.microsoft.com/office/drawing/2014/main" id="{9C010665-BE79-CB44-9BBE-5D7FB7A19C55}"/>
              </a:ext>
            </a:extLst>
          </p:cNvPr>
          <p:cNvSpPr/>
          <p:nvPr/>
        </p:nvSpPr>
        <p:spPr>
          <a:xfrm>
            <a:off x="1862195" y="5828927"/>
            <a:ext cx="8614859" cy="369332"/>
          </a:xfrm>
          <a:prstGeom prst="rect">
            <a:avLst/>
          </a:prstGeom>
        </p:spPr>
        <p:txBody>
          <a:bodyPr wrap="none">
            <a:spAutoFit/>
          </a:bodyPr>
          <a:lstStyle/>
          <a:p>
            <a:r>
              <a:rPr lang="en-US" i="1" dirty="0">
                <a:latin typeface="Merriweather Sans Light" panose="02000503060000020004" pitchFamily="2" charset="77"/>
              </a:rPr>
              <a:t>Not only applications for NLP, but also drive the research in important directions. </a:t>
            </a:r>
          </a:p>
        </p:txBody>
      </p:sp>
    </p:spTree>
    <p:extLst>
      <p:ext uri="{BB962C8B-B14F-4D97-AF65-F5344CB8AC3E}">
        <p14:creationId xmlns:p14="http://schemas.microsoft.com/office/powerpoint/2010/main" val="281869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7C429-7074-E840-8209-A4FE1182A3CE}"/>
              </a:ext>
            </a:extLst>
          </p:cNvPr>
          <p:cNvSpPr>
            <a:spLocks noGrp="1"/>
          </p:cNvSpPr>
          <p:nvPr>
            <p:ph idx="1"/>
          </p:nvPr>
        </p:nvSpPr>
        <p:spPr>
          <a:xfrm>
            <a:off x="5177941" y="1584325"/>
            <a:ext cx="6703341" cy="5051088"/>
          </a:xfrm>
        </p:spPr>
        <p:txBody>
          <a:bodyPr>
            <a:normAutofit/>
          </a:bodyPr>
          <a:lstStyle/>
          <a:p>
            <a:r>
              <a:rPr lang="en-US" sz="2400" b="1" dirty="0">
                <a:latin typeface="Merriweather Sans Light" panose="02000503060000020004" pitchFamily="2" charset="77"/>
              </a:rPr>
              <a:t>Our recent work:</a:t>
            </a:r>
            <a:r>
              <a:rPr lang="en-US" sz="2400" dirty="0">
                <a:latin typeface="Merriweather Sans Light" panose="02000503060000020004" pitchFamily="2" charset="77"/>
              </a:rPr>
              <a:t> provide users with the understanding that each “story” has more than one “perspective.”</a:t>
            </a:r>
            <a:endParaRPr lang="en-US" b="1" dirty="0">
              <a:latin typeface="Merriweather Sans Light" panose="02000503060000020004" pitchFamily="2" charset="77"/>
            </a:endParaRPr>
          </a:p>
          <a:p>
            <a:r>
              <a:rPr lang="en-US" b="1" dirty="0">
                <a:latin typeface="Merriweather Sans Light" panose="02000503060000020004" pitchFamily="2" charset="77"/>
              </a:rPr>
              <a:t>Goal: </a:t>
            </a:r>
          </a:p>
          <a:p>
            <a:pPr lvl="1"/>
            <a:r>
              <a:rPr lang="en-US" dirty="0">
                <a:latin typeface="Merriweather Sans Light" panose="02000503060000020004" pitchFamily="2" charset="77"/>
              </a:rPr>
              <a:t>Perspectives could give a fuller understanding of an issue. </a:t>
            </a:r>
          </a:p>
          <a:p>
            <a:pPr lvl="1"/>
            <a:r>
              <a:rPr lang="en-US" dirty="0">
                <a:latin typeface="Merriweather Sans Light" panose="02000503060000020004" pitchFamily="2" charset="77"/>
              </a:rPr>
              <a:t>Make us more open-minded, less afraid &amp; more likely to consider other views. </a:t>
            </a:r>
            <a:r>
              <a:rPr lang="en-US" sz="2000" dirty="0">
                <a:latin typeface="Merriweather Sans Light" panose="02000503060000020004" pitchFamily="2" charset="77"/>
              </a:rPr>
              <a:t>	</a:t>
            </a:r>
          </a:p>
        </p:txBody>
      </p:sp>
      <p:sp>
        <p:nvSpPr>
          <p:cNvPr id="3" name="Slide Number Placeholder 2">
            <a:extLst>
              <a:ext uri="{FF2B5EF4-FFF2-40B4-BE49-F238E27FC236}">
                <a16:creationId xmlns:a16="http://schemas.microsoft.com/office/drawing/2014/main" id="{6AF2A84B-DC7C-604B-AAB9-22136263DABC}"/>
              </a:ext>
            </a:extLst>
          </p:cNvPr>
          <p:cNvSpPr>
            <a:spLocks noGrp="1"/>
          </p:cNvSpPr>
          <p:nvPr>
            <p:ph type="sldNum" sz="quarter" idx="12"/>
          </p:nvPr>
        </p:nvSpPr>
        <p:spPr/>
        <p:txBody>
          <a:bodyPr/>
          <a:lstStyle/>
          <a:p>
            <a:fld id="{86B4B35C-345F-9846-8E6A-29269C850829}" type="slidenum">
              <a:rPr lang="en-US" smtClean="0"/>
              <a:pPr/>
              <a:t>67</a:t>
            </a:fld>
            <a:endParaRPr lang="en-US"/>
          </a:p>
        </p:txBody>
      </p:sp>
      <p:sp>
        <p:nvSpPr>
          <p:cNvPr id="4" name="Title 3">
            <a:extLst>
              <a:ext uri="{FF2B5EF4-FFF2-40B4-BE49-F238E27FC236}">
                <a16:creationId xmlns:a16="http://schemas.microsoft.com/office/drawing/2014/main" id="{E62C53E8-510E-8149-99E0-F030D503E203}"/>
              </a:ext>
            </a:extLst>
          </p:cNvPr>
          <p:cNvSpPr>
            <a:spLocks noGrp="1"/>
          </p:cNvSpPr>
          <p:nvPr>
            <p:ph type="title"/>
          </p:nvPr>
        </p:nvSpPr>
        <p:spPr/>
        <p:txBody>
          <a:bodyPr>
            <a:normAutofit/>
          </a:bodyPr>
          <a:lstStyle/>
          <a:p>
            <a:r>
              <a:rPr lang="en-US" dirty="0"/>
              <a:t>Discovering Diverse “Perspectives”</a:t>
            </a:r>
          </a:p>
        </p:txBody>
      </p:sp>
      <p:pic>
        <p:nvPicPr>
          <p:cNvPr id="9" name="Picture 8" descr="A screenshot of a cell phone&#13;&#10;&#13;&#10;Description automatically generated">
            <a:extLst>
              <a:ext uri="{FF2B5EF4-FFF2-40B4-BE49-F238E27FC236}">
                <a16:creationId xmlns:a16="http://schemas.microsoft.com/office/drawing/2014/main" id="{7B827668-A0C6-C445-A5EF-B78327D9D2F3}"/>
              </a:ext>
            </a:extLst>
          </p:cNvPr>
          <p:cNvPicPr>
            <a:picLocks noChangeAspect="1"/>
          </p:cNvPicPr>
          <p:nvPr/>
        </p:nvPicPr>
        <p:blipFill>
          <a:blip r:embed="rId3"/>
          <a:stretch>
            <a:fillRect/>
          </a:stretch>
        </p:blipFill>
        <p:spPr>
          <a:xfrm>
            <a:off x="382061" y="1800141"/>
            <a:ext cx="4728645" cy="3964268"/>
          </a:xfrm>
          <a:prstGeom prst="rect">
            <a:avLst/>
          </a:prstGeom>
        </p:spPr>
      </p:pic>
      <p:sp>
        <p:nvSpPr>
          <p:cNvPr id="5" name="Rectangle 4">
            <a:extLst>
              <a:ext uri="{FF2B5EF4-FFF2-40B4-BE49-F238E27FC236}">
                <a16:creationId xmlns:a16="http://schemas.microsoft.com/office/drawing/2014/main" id="{18B2A37A-C24D-4A42-AB4C-B28C2ACDB417}"/>
              </a:ext>
            </a:extLst>
          </p:cNvPr>
          <p:cNvSpPr/>
          <p:nvPr/>
        </p:nvSpPr>
        <p:spPr>
          <a:xfrm>
            <a:off x="1510256" y="6145073"/>
            <a:ext cx="2505814" cy="307777"/>
          </a:xfrm>
          <a:prstGeom prst="rect">
            <a:avLst/>
          </a:prstGeom>
        </p:spPr>
        <p:txBody>
          <a:bodyPr wrap="none">
            <a:spAutoFit/>
          </a:bodyPr>
          <a:lstStyle/>
          <a:p>
            <a:r>
              <a:rPr lang="en-US" sz="1400" dirty="0">
                <a:solidFill>
                  <a:schemeClr val="bg1">
                    <a:lumMod val="50000"/>
                  </a:schemeClr>
                </a:solidFill>
                <a:latin typeface="Merriweather Sans" panose="02000503060000020004" pitchFamily="2" charset="77"/>
                <a:ea typeface="Futura Medium" charset="0"/>
                <a:cs typeface="Futura Medium" charset="0"/>
              </a:rPr>
              <a:t>[Chen, </a:t>
            </a:r>
            <a:r>
              <a:rPr lang="en-US" sz="1400" b="1" dirty="0">
                <a:solidFill>
                  <a:srgbClr val="1360B2"/>
                </a:solidFill>
                <a:latin typeface="Merriweather Sans" panose="02000503060000020004" pitchFamily="2" charset="77"/>
                <a:ea typeface="Futura Medium" charset="0"/>
                <a:cs typeface="Futura Medium" charset="0"/>
              </a:rPr>
              <a:t>K</a:t>
            </a:r>
            <a:r>
              <a:rPr lang="en-US" sz="1400" dirty="0">
                <a:solidFill>
                  <a:schemeClr val="bg1">
                    <a:lumMod val="50000"/>
                  </a:schemeClr>
                </a:solidFill>
                <a:latin typeface="Merriweather Sans" panose="02000503060000020004" pitchFamily="2" charset="77"/>
                <a:ea typeface="Futura Medium" charset="0"/>
                <a:cs typeface="Futura Medium" charset="0"/>
              </a:rPr>
              <a:t>, et al. NAACL’19]</a:t>
            </a:r>
            <a:endParaRPr lang="en-US" sz="1400" dirty="0"/>
          </a:p>
        </p:txBody>
      </p:sp>
    </p:spTree>
    <p:extLst>
      <p:ext uri="{BB962C8B-B14F-4D97-AF65-F5344CB8AC3E}">
        <p14:creationId xmlns:p14="http://schemas.microsoft.com/office/powerpoint/2010/main" val="10038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07C429-7074-E840-8209-A4FE1182A3CE}"/>
              </a:ext>
            </a:extLst>
          </p:cNvPr>
          <p:cNvSpPr>
            <a:spLocks noGrp="1"/>
          </p:cNvSpPr>
          <p:nvPr>
            <p:ph idx="1"/>
          </p:nvPr>
        </p:nvSpPr>
        <p:spPr>
          <a:xfrm>
            <a:off x="342901" y="1584325"/>
            <a:ext cx="11401706" cy="4458732"/>
          </a:xfrm>
        </p:spPr>
        <p:txBody>
          <a:bodyPr>
            <a:normAutofit lnSpcReduction="10000"/>
          </a:bodyPr>
          <a:lstStyle/>
          <a:p>
            <a:pPr>
              <a:lnSpc>
                <a:spcPct val="200000"/>
              </a:lnSpc>
            </a:pPr>
            <a:r>
              <a:rPr lang="en-US" sz="2400" dirty="0">
                <a:latin typeface="Merriweather Sans Light" panose="02000503060000020004" pitchFamily="2" charset="77"/>
              </a:rPr>
              <a:t>Suffering from this pollution is not a forgone conclusion.</a:t>
            </a:r>
          </a:p>
          <a:p>
            <a:pPr>
              <a:lnSpc>
                <a:spcPct val="200000"/>
              </a:lnSpc>
            </a:pPr>
            <a:r>
              <a:rPr lang="en-US" sz="2400" dirty="0">
                <a:latin typeface="Merriweather Sans Light" panose="02000503060000020004" pitchFamily="2" charset="77"/>
              </a:rPr>
              <a:t>A computational model that will help us navigate the polluted world. </a:t>
            </a:r>
          </a:p>
          <a:p>
            <a:pPr lvl="1">
              <a:lnSpc>
                <a:spcPct val="200000"/>
              </a:lnSpc>
            </a:pPr>
            <a:r>
              <a:rPr lang="en-US" sz="1800" dirty="0">
                <a:latin typeface="Merriweather Sans Light" panose="02000503060000020004" pitchFamily="2" charset="77"/>
              </a:rPr>
              <a:t>Natural Language Processing/Understanding + Algorithmic Components</a:t>
            </a:r>
          </a:p>
          <a:p>
            <a:pPr lvl="1">
              <a:lnSpc>
                <a:spcPct val="200000"/>
              </a:lnSpc>
            </a:pPr>
            <a:r>
              <a:rPr lang="en-US" sz="1800" dirty="0">
                <a:latin typeface="Merriweather Sans Light" panose="02000503060000020004" pitchFamily="2" charset="77"/>
              </a:rPr>
              <a:t>Collaborative efforts involving experts from the social sciences, policy, and others. </a:t>
            </a:r>
          </a:p>
          <a:p>
            <a:pPr>
              <a:lnSpc>
                <a:spcPct val="200000"/>
              </a:lnSpc>
            </a:pPr>
            <a:r>
              <a:rPr lang="en-US" sz="2400" dirty="0">
                <a:latin typeface="Merriweather Sans Light" panose="02000503060000020004" pitchFamily="2" charset="77"/>
              </a:rPr>
              <a:t>Overreliance on fully annotated data, unlikely to solve the problem.</a:t>
            </a:r>
          </a:p>
          <a:p>
            <a:pPr>
              <a:lnSpc>
                <a:spcPct val="200000"/>
              </a:lnSpc>
            </a:pPr>
            <a:r>
              <a:rPr lang="en-US" sz="2400" dirty="0">
                <a:latin typeface="Merriweather Sans Light" panose="02000503060000020004" pitchFamily="2" charset="77"/>
              </a:rPr>
              <a:t>Interesting challenge, important, and will have societal impact.  </a:t>
            </a:r>
          </a:p>
        </p:txBody>
      </p:sp>
      <p:sp>
        <p:nvSpPr>
          <p:cNvPr id="3" name="Slide Number Placeholder 2">
            <a:extLst>
              <a:ext uri="{FF2B5EF4-FFF2-40B4-BE49-F238E27FC236}">
                <a16:creationId xmlns:a16="http://schemas.microsoft.com/office/drawing/2014/main" id="{6AF2A84B-DC7C-604B-AAB9-22136263DABC}"/>
              </a:ext>
            </a:extLst>
          </p:cNvPr>
          <p:cNvSpPr>
            <a:spLocks noGrp="1"/>
          </p:cNvSpPr>
          <p:nvPr>
            <p:ph type="sldNum" sz="quarter" idx="12"/>
          </p:nvPr>
        </p:nvSpPr>
        <p:spPr/>
        <p:txBody>
          <a:bodyPr/>
          <a:lstStyle/>
          <a:p>
            <a:fld id="{86B4B35C-345F-9846-8E6A-29269C850829}" type="slidenum">
              <a:rPr lang="en-US" smtClean="0"/>
              <a:pPr/>
              <a:t>68</a:t>
            </a:fld>
            <a:endParaRPr lang="en-US"/>
          </a:p>
        </p:txBody>
      </p:sp>
      <p:sp>
        <p:nvSpPr>
          <p:cNvPr id="4" name="Title 3">
            <a:extLst>
              <a:ext uri="{FF2B5EF4-FFF2-40B4-BE49-F238E27FC236}">
                <a16:creationId xmlns:a16="http://schemas.microsoft.com/office/drawing/2014/main" id="{E62C53E8-510E-8149-99E0-F030D503E203}"/>
              </a:ext>
            </a:extLst>
          </p:cNvPr>
          <p:cNvSpPr>
            <a:spLocks noGrp="1"/>
          </p:cNvSpPr>
          <p:nvPr>
            <p:ph type="title"/>
          </p:nvPr>
        </p:nvSpPr>
        <p:spPr/>
        <p:txBody>
          <a:bodyPr>
            <a:normAutofit/>
          </a:bodyPr>
          <a:lstStyle/>
          <a:p>
            <a:r>
              <a:rPr lang="en-US" dirty="0"/>
              <a:t>Information Pollution: an NLU Challenge</a:t>
            </a:r>
          </a:p>
        </p:txBody>
      </p:sp>
    </p:spTree>
    <p:extLst>
      <p:ext uri="{BB962C8B-B14F-4D97-AF65-F5344CB8AC3E}">
        <p14:creationId xmlns:p14="http://schemas.microsoft.com/office/powerpoint/2010/main" val="527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60" name="Google Shape;1360;p108"/>
          <p:cNvPicPr preferRelativeResize="0"/>
          <p:nvPr/>
        </p:nvPicPr>
        <p:blipFill rotWithShape="1">
          <a:blip r:embed="rId3">
            <a:alphaModFix/>
          </a:blip>
          <a:srcRect l="9763" t="7188" r="2114" b="12217"/>
          <a:stretch/>
        </p:blipFill>
        <p:spPr>
          <a:xfrm>
            <a:off x="3642327" y="1698208"/>
            <a:ext cx="1189698" cy="1180435"/>
          </a:xfrm>
          <a:prstGeom prst="rect">
            <a:avLst/>
          </a:prstGeom>
          <a:noFill/>
          <a:ln>
            <a:noFill/>
          </a:ln>
        </p:spPr>
      </p:pic>
      <p:pic>
        <p:nvPicPr>
          <p:cNvPr id="1361" name="Google Shape;1361;p108"/>
          <p:cNvPicPr preferRelativeResize="0"/>
          <p:nvPr/>
        </p:nvPicPr>
        <p:blipFill rotWithShape="1">
          <a:blip r:embed="rId4">
            <a:alphaModFix/>
          </a:blip>
          <a:srcRect r="2591"/>
          <a:stretch/>
        </p:blipFill>
        <p:spPr>
          <a:xfrm>
            <a:off x="3642327" y="3595256"/>
            <a:ext cx="1189698" cy="1180435"/>
          </a:xfrm>
          <a:prstGeom prst="rect">
            <a:avLst/>
          </a:prstGeom>
          <a:noFill/>
          <a:ln>
            <a:noFill/>
          </a:ln>
        </p:spPr>
      </p:pic>
      <p:pic>
        <p:nvPicPr>
          <p:cNvPr id="1363" name="Google Shape;1363;p108"/>
          <p:cNvPicPr preferRelativeResize="0"/>
          <p:nvPr/>
        </p:nvPicPr>
        <p:blipFill>
          <a:blip r:embed="rId5">
            <a:alphaModFix/>
          </a:blip>
          <a:stretch>
            <a:fillRect/>
          </a:stretch>
        </p:blipFill>
        <p:spPr>
          <a:xfrm>
            <a:off x="5354233" y="1698208"/>
            <a:ext cx="1189698" cy="1180435"/>
          </a:xfrm>
          <a:prstGeom prst="rect">
            <a:avLst/>
          </a:prstGeom>
          <a:noFill/>
          <a:ln>
            <a:noFill/>
          </a:ln>
        </p:spPr>
      </p:pic>
      <p:pic>
        <p:nvPicPr>
          <p:cNvPr id="1367" name="Google Shape;1367;p108" descr="Image result for ashish sabharwal nlp"/>
          <p:cNvPicPr preferRelativeResize="0"/>
          <p:nvPr/>
        </p:nvPicPr>
        <p:blipFill rotWithShape="1">
          <a:blip r:embed="rId6">
            <a:alphaModFix/>
          </a:blip>
          <a:srcRect l="8483" t="7570" r="9069" b="10145"/>
          <a:stretch/>
        </p:blipFill>
        <p:spPr>
          <a:xfrm>
            <a:off x="7011291" y="1699499"/>
            <a:ext cx="1189698" cy="1180435"/>
          </a:xfrm>
          <a:prstGeom prst="rect">
            <a:avLst/>
          </a:prstGeom>
          <a:noFill/>
          <a:ln>
            <a:noFill/>
          </a:ln>
        </p:spPr>
      </p:pic>
      <p:sp>
        <p:nvSpPr>
          <p:cNvPr id="1368" name="Google Shape;1368;p108"/>
          <p:cNvSpPr txBox="1"/>
          <p:nvPr/>
        </p:nvSpPr>
        <p:spPr>
          <a:xfrm>
            <a:off x="5061888" y="2840083"/>
            <a:ext cx="1705702" cy="385346"/>
          </a:xfrm>
          <a:prstGeom prst="rect">
            <a:avLst/>
          </a:prstGeom>
          <a:noFill/>
          <a:ln>
            <a:noFill/>
          </a:ln>
        </p:spPr>
        <p:txBody>
          <a:bodyPr spcFirstLastPara="1" wrap="square" lIns="91425" tIns="91425" rIns="91425" bIns="91425" anchor="t" anchorCtr="0">
            <a:noAutofit/>
          </a:bodyPr>
          <a:lstStyle/>
          <a:p>
            <a:pPr algn="ctr"/>
            <a:r>
              <a:rPr lang="en-US" sz="1200" dirty="0">
                <a:latin typeface="Merriweather Sans Light" panose="02000503060000020004" pitchFamily="2" charset="77"/>
              </a:rPr>
              <a:t>Dan Roth </a:t>
            </a:r>
          </a:p>
          <a:p>
            <a:pPr algn="ctr"/>
            <a:r>
              <a:rPr lang="en-US" sz="1200" dirty="0">
                <a:latin typeface="Merriweather Sans Light" panose="02000503060000020004" pitchFamily="2" charset="77"/>
              </a:rPr>
              <a:t>(</a:t>
            </a:r>
            <a:r>
              <a:rPr lang="en-US" sz="1200" dirty="0" err="1">
                <a:latin typeface="Merriweather Sans Light" panose="02000503060000020004" pitchFamily="2" charset="77"/>
              </a:rPr>
              <a:t>UPenn</a:t>
            </a:r>
            <a:r>
              <a:rPr lang="en-US" sz="1200" dirty="0">
                <a:latin typeface="Merriweather Sans Light" panose="02000503060000020004" pitchFamily="2" charset="77"/>
              </a:rPr>
              <a:t>)</a:t>
            </a:r>
            <a:endParaRPr sz="1200" dirty="0">
              <a:latin typeface="Merriweather Sans Light" panose="02000503060000020004" pitchFamily="2" charset="77"/>
            </a:endParaRPr>
          </a:p>
        </p:txBody>
      </p:sp>
      <p:sp>
        <p:nvSpPr>
          <p:cNvPr id="1369" name="Google Shape;1369;p108"/>
          <p:cNvSpPr txBox="1"/>
          <p:nvPr/>
        </p:nvSpPr>
        <p:spPr>
          <a:xfrm>
            <a:off x="3356403" y="2816721"/>
            <a:ext cx="1705702" cy="385346"/>
          </a:xfrm>
          <a:prstGeom prst="rect">
            <a:avLst/>
          </a:prstGeom>
          <a:noFill/>
          <a:ln>
            <a:noFill/>
          </a:ln>
        </p:spPr>
        <p:txBody>
          <a:bodyPr spcFirstLastPara="1" wrap="square" lIns="91425" tIns="91425" rIns="91425" bIns="91425" anchor="t" anchorCtr="0">
            <a:noAutofit/>
          </a:bodyPr>
          <a:lstStyle/>
          <a:p>
            <a:pPr algn="ctr"/>
            <a:r>
              <a:rPr lang="en-US" sz="1200" dirty="0">
                <a:latin typeface="Merriweather Sans Light" panose="02000503060000020004" pitchFamily="2" charset="77"/>
              </a:rPr>
              <a:t>Tushar </a:t>
            </a:r>
            <a:r>
              <a:rPr lang="en-US" sz="1200" dirty="0" err="1">
                <a:latin typeface="Merriweather Sans Light" panose="02000503060000020004" pitchFamily="2" charset="77"/>
              </a:rPr>
              <a:t>Khot</a:t>
            </a:r>
            <a:r>
              <a:rPr lang="en-US" sz="1200" dirty="0">
                <a:latin typeface="Merriweather Sans Light" panose="02000503060000020004" pitchFamily="2" charset="77"/>
              </a:rPr>
              <a:t> </a:t>
            </a:r>
          </a:p>
          <a:p>
            <a:pPr algn="ctr"/>
            <a:r>
              <a:rPr lang="en-US" sz="1200" dirty="0">
                <a:latin typeface="Merriweather Sans Light" panose="02000503060000020004" pitchFamily="2" charset="77"/>
              </a:rPr>
              <a:t>(AI2)</a:t>
            </a:r>
            <a:endParaRPr sz="1200" dirty="0">
              <a:latin typeface="Merriweather Sans Light" panose="02000503060000020004" pitchFamily="2" charset="77"/>
            </a:endParaRPr>
          </a:p>
        </p:txBody>
      </p:sp>
      <p:sp>
        <p:nvSpPr>
          <p:cNvPr id="1370" name="Google Shape;1370;p108"/>
          <p:cNvSpPr txBox="1"/>
          <p:nvPr/>
        </p:nvSpPr>
        <p:spPr>
          <a:xfrm>
            <a:off x="6540017" y="2816721"/>
            <a:ext cx="2056666" cy="385346"/>
          </a:xfrm>
          <a:prstGeom prst="rect">
            <a:avLst/>
          </a:prstGeom>
          <a:noFill/>
          <a:ln>
            <a:noFill/>
          </a:ln>
        </p:spPr>
        <p:txBody>
          <a:bodyPr spcFirstLastPara="1" wrap="square" lIns="91425" tIns="91425" rIns="91425" bIns="91425" anchor="t" anchorCtr="0">
            <a:noAutofit/>
          </a:bodyPr>
          <a:lstStyle/>
          <a:p>
            <a:pPr algn="ctr"/>
            <a:r>
              <a:rPr lang="en-US" sz="1200" dirty="0">
                <a:latin typeface="Merriweather Sans Light" panose="02000503060000020004" pitchFamily="2" charset="77"/>
              </a:rPr>
              <a:t>Ashish Sabharwal </a:t>
            </a:r>
          </a:p>
          <a:p>
            <a:pPr algn="ctr"/>
            <a:r>
              <a:rPr lang="en-US" sz="1200" dirty="0">
                <a:latin typeface="Merriweather Sans Light" panose="02000503060000020004" pitchFamily="2" charset="77"/>
              </a:rPr>
              <a:t>(AI2)</a:t>
            </a:r>
            <a:endParaRPr sz="1200" dirty="0">
              <a:latin typeface="Merriweather Sans Light" panose="02000503060000020004" pitchFamily="2" charset="77"/>
            </a:endParaRPr>
          </a:p>
        </p:txBody>
      </p:sp>
      <p:sp>
        <p:nvSpPr>
          <p:cNvPr id="1374" name="Google Shape;1374;p108"/>
          <p:cNvSpPr txBox="1"/>
          <p:nvPr/>
        </p:nvSpPr>
        <p:spPr>
          <a:xfrm>
            <a:off x="3187236" y="4732439"/>
            <a:ext cx="2056666" cy="385346"/>
          </a:xfrm>
          <a:prstGeom prst="rect">
            <a:avLst/>
          </a:prstGeom>
          <a:noFill/>
          <a:ln>
            <a:noFill/>
          </a:ln>
        </p:spPr>
        <p:txBody>
          <a:bodyPr spcFirstLastPara="1" wrap="square" lIns="91425" tIns="91425" rIns="91425" bIns="91425" anchor="t" anchorCtr="0">
            <a:noAutofit/>
          </a:bodyPr>
          <a:lstStyle/>
          <a:p>
            <a:pPr algn="ctr"/>
            <a:r>
              <a:rPr lang="en-US" sz="1200">
                <a:latin typeface="Merriweather Sans Light" panose="02000503060000020004" pitchFamily="2" charset="77"/>
              </a:rPr>
              <a:t>Peter Clark </a:t>
            </a:r>
            <a:br>
              <a:rPr lang="en-US" sz="1200">
                <a:latin typeface="Merriweather Sans Light" panose="02000503060000020004" pitchFamily="2" charset="77"/>
              </a:rPr>
            </a:br>
            <a:r>
              <a:rPr lang="en-US" sz="1200">
                <a:latin typeface="Merriweather Sans Light" panose="02000503060000020004" pitchFamily="2" charset="77"/>
              </a:rPr>
              <a:t>(AI2)</a:t>
            </a:r>
            <a:endParaRPr sz="1200">
              <a:latin typeface="Merriweather Sans Light" panose="02000503060000020004" pitchFamily="2" charset="77"/>
            </a:endParaRPr>
          </a:p>
        </p:txBody>
      </p:sp>
      <p:sp>
        <p:nvSpPr>
          <p:cNvPr id="1376" name="Google Shape;1376;p108"/>
          <p:cNvSpPr txBox="1"/>
          <p:nvPr/>
        </p:nvSpPr>
        <p:spPr>
          <a:xfrm>
            <a:off x="4861781" y="4754299"/>
            <a:ext cx="2056666" cy="385346"/>
          </a:xfrm>
          <a:prstGeom prst="rect">
            <a:avLst/>
          </a:prstGeom>
          <a:noFill/>
          <a:ln>
            <a:noFill/>
          </a:ln>
        </p:spPr>
        <p:txBody>
          <a:bodyPr spcFirstLastPara="1" wrap="square" lIns="91425" tIns="91425" rIns="91425" bIns="91425" anchor="t" anchorCtr="0">
            <a:noAutofit/>
          </a:bodyPr>
          <a:lstStyle/>
          <a:p>
            <a:pPr algn="ctr"/>
            <a:r>
              <a:rPr lang="en-US" sz="1100" dirty="0">
                <a:latin typeface="Merriweather Sans Light" panose="02000503060000020004" pitchFamily="2" charset="77"/>
              </a:rPr>
              <a:t>Chen-</a:t>
            </a:r>
            <a:r>
              <a:rPr lang="en-US" sz="1100" dirty="0" err="1">
                <a:latin typeface="Merriweather Sans Light" panose="02000503060000020004" pitchFamily="2" charset="77"/>
              </a:rPr>
              <a:t>Tse</a:t>
            </a:r>
            <a:r>
              <a:rPr lang="en-US" sz="1100" dirty="0">
                <a:latin typeface="Merriweather Sans Light" panose="02000503060000020004" pitchFamily="2" charset="77"/>
              </a:rPr>
              <a:t> Tsai</a:t>
            </a:r>
          </a:p>
          <a:p>
            <a:pPr algn="ctr"/>
            <a:r>
              <a:rPr lang="en-US" sz="1100" dirty="0">
                <a:latin typeface="Merriweather Sans Light" panose="02000503060000020004" pitchFamily="2" charset="77"/>
              </a:rPr>
              <a:t>(Bloomberg)</a:t>
            </a:r>
            <a:endParaRPr sz="1100" dirty="0">
              <a:latin typeface="Merriweather Sans Light" panose="02000503060000020004" pitchFamily="2" charset="77"/>
            </a:endParaRPr>
          </a:p>
        </p:txBody>
      </p:sp>
      <p:sp>
        <p:nvSpPr>
          <p:cNvPr id="22" name="Google Shape;1376;p108"/>
          <p:cNvSpPr txBox="1"/>
          <p:nvPr/>
        </p:nvSpPr>
        <p:spPr>
          <a:xfrm>
            <a:off x="6568355" y="4762088"/>
            <a:ext cx="2056666" cy="385346"/>
          </a:xfrm>
          <a:prstGeom prst="rect">
            <a:avLst/>
          </a:prstGeom>
          <a:noFill/>
          <a:ln>
            <a:noFill/>
          </a:ln>
        </p:spPr>
        <p:txBody>
          <a:bodyPr spcFirstLastPara="1" wrap="square" lIns="91425" tIns="91425" rIns="91425" bIns="91425" anchor="t" anchorCtr="0">
            <a:noAutofit/>
          </a:bodyPr>
          <a:lstStyle/>
          <a:p>
            <a:pPr algn="ctr"/>
            <a:r>
              <a:rPr lang="en-US" sz="1200" dirty="0">
                <a:latin typeface="Merriweather Sans Light" panose="02000503060000020004" pitchFamily="2" charset="77"/>
              </a:rPr>
              <a:t>Ben Zhou </a:t>
            </a:r>
            <a:br>
              <a:rPr lang="en-US" sz="1200" dirty="0">
                <a:latin typeface="Merriweather Sans Light" panose="02000503060000020004" pitchFamily="2" charset="77"/>
              </a:rPr>
            </a:br>
            <a:r>
              <a:rPr lang="en-US" sz="1200" dirty="0">
                <a:latin typeface="Merriweather Sans Light" panose="02000503060000020004" pitchFamily="2" charset="77"/>
              </a:rPr>
              <a:t>(UIUC </a:t>
            </a:r>
            <a:r>
              <a:rPr lang="en-US" sz="1200" dirty="0">
                <a:latin typeface="Merriweather Sans Light" panose="02000503060000020004" pitchFamily="2" charset="77"/>
                <a:sym typeface="Wingdings" pitchFamily="2" charset="2"/>
              </a:rPr>
              <a:t> </a:t>
            </a:r>
            <a:r>
              <a:rPr lang="en-US" sz="1200" dirty="0" err="1">
                <a:latin typeface="Merriweather Sans Light" panose="02000503060000020004" pitchFamily="2" charset="77"/>
                <a:sym typeface="Wingdings" pitchFamily="2" charset="2"/>
              </a:rPr>
              <a:t>UPenn</a:t>
            </a:r>
            <a:r>
              <a:rPr lang="en-US" sz="1200" dirty="0">
                <a:latin typeface="Merriweather Sans Light" panose="02000503060000020004" pitchFamily="2" charset="77"/>
              </a:rPr>
              <a:t>)</a:t>
            </a:r>
            <a:endParaRPr sz="1200" dirty="0">
              <a:latin typeface="Merriweather Sans Light" panose="02000503060000020004" pitchFamily="2" charset="77"/>
            </a:endParaRPr>
          </a:p>
        </p:txBody>
      </p:sp>
      <p:pic>
        <p:nvPicPr>
          <p:cNvPr id="6146" name="Picture 2" descr="mage result for Xuanyu Ben Zhou"/>
          <p:cNvPicPr>
            <a:picLocks noChangeAspect="1" noChangeArrowheads="1"/>
          </p:cNvPicPr>
          <p:nvPr/>
        </p:nvPicPr>
        <p:blipFill rotWithShape="1">
          <a:blip r:embed="rId7">
            <a:extLst>
              <a:ext uri="{28A0092B-C50C-407E-A947-70E740481C1C}">
                <a14:useLocalDpi xmlns:a14="http://schemas.microsoft.com/office/drawing/2010/main" val="0"/>
              </a:ext>
            </a:extLst>
          </a:blip>
          <a:srcRect l="9079" t="2733" r="10863" b="17370"/>
          <a:stretch/>
        </p:blipFill>
        <p:spPr bwMode="auto">
          <a:xfrm>
            <a:off x="7008873" y="3600963"/>
            <a:ext cx="1192116" cy="1180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ED0B147-2BCC-9B48-8BEE-E1239444FD90}"/>
              </a:ext>
            </a:extLst>
          </p:cNvPr>
          <p:cNvPicPr>
            <a:picLocks noChangeAspect="1"/>
          </p:cNvPicPr>
          <p:nvPr/>
        </p:nvPicPr>
        <p:blipFill rotWithShape="1">
          <a:blip r:embed="rId8"/>
          <a:srcRect l="19089" t="6884" r="18723" b="30928"/>
          <a:stretch/>
        </p:blipFill>
        <p:spPr>
          <a:xfrm>
            <a:off x="5365248" y="3583856"/>
            <a:ext cx="1189698" cy="1180436"/>
          </a:xfrm>
          <a:prstGeom prst="rect">
            <a:avLst/>
          </a:prstGeom>
        </p:spPr>
      </p:pic>
    </p:spTree>
    <p:extLst>
      <p:ext uri="{BB962C8B-B14F-4D97-AF65-F5344CB8AC3E}">
        <p14:creationId xmlns:p14="http://schemas.microsoft.com/office/powerpoint/2010/main" val="51504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6057552-63C3-354E-88CE-3AC52CB8F09D}"/>
              </a:ext>
            </a:extLst>
          </p:cNvPr>
          <p:cNvGrpSpPr/>
          <p:nvPr/>
        </p:nvGrpSpPr>
        <p:grpSpPr>
          <a:xfrm>
            <a:off x="-1" y="1153483"/>
            <a:ext cx="12192002" cy="5705606"/>
            <a:chOff x="-1" y="1153483"/>
            <a:chExt cx="12192002" cy="5705606"/>
          </a:xfrm>
        </p:grpSpPr>
        <p:sp>
          <p:nvSpPr>
            <p:cNvPr id="6" name="Rectangle 5">
              <a:extLst>
                <a:ext uri="{FF2B5EF4-FFF2-40B4-BE49-F238E27FC236}">
                  <a16:creationId xmlns:a16="http://schemas.microsoft.com/office/drawing/2014/main" id="{72E2D8D9-2A7E-C14B-8C37-B8557C2158BC}"/>
                </a:ext>
              </a:extLst>
            </p:cNvPr>
            <p:cNvSpPr/>
            <p:nvPr/>
          </p:nvSpPr>
          <p:spPr>
            <a:xfrm>
              <a:off x="-1" y="3162143"/>
              <a:ext cx="1930401" cy="452822"/>
            </a:xfrm>
            <a:prstGeom prst="rect">
              <a:avLst/>
            </a:prstGeom>
            <a:solidFill>
              <a:srgbClr val="44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Abb</a:t>
              </a:r>
              <a:endParaRPr lang="en-US" dirty="0"/>
            </a:p>
          </p:txBody>
        </p:sp>
        <p:grpSp>
          <p:nvGrpSpPr>
            <p:cNvPr id="10" name="Group 9">
              <a:extLst>
                <a:ext uri="{FF2B5EF4-FFF2-40B4-BE49-F238E27FC236}">
                  <a16:creationId xmlns:a16="http://schemas.microsoft.com/office/drawing/2014/main" id="{1E216BF2-69D9-3545-8B5E-808ACD1F80EF}"/>
                </a:ext>
              </a:extLst>
            </p:cNvPr>
            <p:cNvGrpSpPr/>
            <p:nvPr/>
          </p:nvGrpSpPr>
          <p:grpSpPr>
            <a:xfrm>
              <a:off x="1" y="3251195"/>
              <a:ext cx="12192000" cy="3607894"/>
              <a:chOff x="1" y="2525482"/>
              <a:chExt cx="12192000" cy="4333827"/>
            </a:xfrm>
            <a:solidFill>
              <a:srgbClr val="1688C7"/>
            </a:solidFill>
          </p:grpSpPr>
          <p:sp>
            <p:nvSpPr>
              <p:cNvPr id="5" name="Rectangle 4">
                <a:extLst>
                  <a:ext uri="{FF2B5EF4-FFF2-40B4-BE49-F238E27FC236}">
                    <a16:creationId xmlns:a16="http://schemas.microsoft.com/office/drawing/2014/main" id="{036D0454-DB89-EF49-8656-830E1EAD170F}"/>
                  </a:ext>
                </a:extLst>
              </p:cNvPr>
              <p:cNvSpPr/>
              <p:nvPr/>
            </p:nvSpPr>
            <p:spPr>
              <a:xfrm>
                <a:off x="1" y="2773538"/>
                <a:ext cx="12192000" cy="4085771"/>
              </a:xfrm>
              <a:prstGeom prst="rect">
                <a:avLst/>
              </a:prstGeom>
              <a:solidFill>
                <a:srgbClr val="44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0D5DD9-DEAB-774C-B89A-7DBB682FA2D3}"/>
                  </a:ext>
                </a:extLst>
              </p:cNvPr>
              <p:cNvSpPr/>
              <p:nvPr/>
            </p:nvSpPr>
            <p:spPr>
              <a:xfrm>
                <a:off x="410664" y="2525482"/>
                <a:ext cx="1519737" cy="596528"/>
              </a:xfrm>
              <a:prstGeom prst="rect">
                <a:avLst/>
              </a:prstGeom>
              <a:solidFill>
                <a:srgbClr val="4451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Oval 7">
              <a:extLst>
                <a:ext uri="{FF2B5EF4-FFF2-40B4-BE49-F238E27FC236}">
                  <a16:creationId xmlns:a16="http://schemas.microsoft.com/office/drawing/2014/main" id="{1A05C38E-836D-3943-9F40-86A873240239}"/>
                </a:ext>
              </a:extLst>
            </p:cNvPr>
            <p:cNvSpPr/>
            <p:nvPr/>
          </p:nvSpPr>
          <p:spPr>
            <a:xfrm>
              <a:off x="1296051" y="2551152"/>
              <a:ext cx="1125372" cy="89916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1D6D93-F8E3-5B4D-8881-75062ADA4432}"/>
                </a:ext>
              </a:extLst>
            </p:cNvPr>
            <p:cNvPicPr>
              <a:picLocks noChangeAspect="1"/>
            </p:cNvPicPr>
            <p:nvPr/>
          </p:nvPicPr>
          <p:blipFill>
            <a:blip r:embed="rId3">
              <a:duotone>
                <a:prstClr val="black"/>
                <a:srgbClr val="1360B2">
                  <a:tint val="45000"/>
                  <a:satMod val="400000"/>
                </a:srgbClr>
              </a:duotone>
            </a:blip>
            <a:stretch>
              <a:fillRect/>
            </a:stretch>
          </p:blipFill>
          <p:spPr>
            <a:xfrm>
              <a:off x="0" y="1153483"/>
              <a:ext cx="1988457" cy="2222525"/>
            </a:xfrm>
            <a:prstGeom prst="rect">
              <a:avLst/>
            </a:prstGeom>
          </p:spPr>
        </p:pic>
      </p:grpSp>
      <p:sp>
        <p:nvSpPr>
          <p:cNvPr id="2" name="TextBox 1">
            <a:extLst>
              <a:ext uri="{FF2B5EF4-FFF2-40B4-BE49-F238E27FC236}">
                <a16:creationId xmlns:a16="http://schemas.microsoft.com/office/drawing/2014/main" id="{DE47EA2E-85A6-7741-9E6E-C2AAB9E325EE}"/>
              </a:ext>
            </a:extLst>
          </p:cNvPr>
          <p:cNvSpPr txBox="1"/>
          <p:nvPr/>
        </p:nvSpPr>
        <p:spPr>
          <a:xfrm>
            <a:off x="-39948" y="3169912"/>
            <a:ext cx="1500732" cy="646331"/>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Annotated </a:t>
            </a:r>
          </a:p>
          <a:p>
            <a:pPr algn="ctr"/>
            <a:r>
              <a:rPr lang="en-US" b="1" dirty="0">
                <a:solidFill>
                  <a:schemeClr val="bg1"/>
                </a:solidFill>
                <a:latin typeface="Merriweather Sans" panose="02000503060000020004" pitchFamily="2" charset="77"/>
              </a:rPr>
              <a:t>Data</a:t>
            </a:r>
          </a:p>
        </p:txBody>
      </p:sp>
      <p:sp>
        <p:nvSpPr>
          <p:cNvPr id="3" name="Right Arrow 2">
            <a:extLst>
              <a:ext uri="{FF2B5EF4-FFF2-40B4-BE49-F238E27FC236}">
                <a16:creationId xmlns:a16="http://schemas.microsoft.com/office/drawing/2014/main" id="{8B84D251-A2A0-1249-9529-53F4F31FB41A}"/>
              </a:ext>
            </a:extLst>
          </p:cNvPr>
          <p:cNvSpPr/>
          <p:nvPr/>
        </p:nvSpPr>
        <p:spPr>
          <a:xfrm rot="2488694">
            <a:off x="6522719" y="2025984"/>
            <a:ext cx="853440" cy="477520"/>
          </a:xfrm>
          <a:prstGeom prst="rightArrow">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0C2529-D163-3142-B794-1D2596A9E7CE}"/>
              </a:ext>
            </a:extLst>
          </p:cNvPr>
          <p:cNvSpPr txBox="1"/>
          <p:nvPr/>
        </p:nvSpPr>
        <p:spPr>
          <a:xfrm>
            <a:off x="6090570" y="1433899"/>
            <a:ext cx="1200970" cy="369332"/>
          </a:xfrm>
          <a:prstGeom prst="rect">
            <a:avLst/>
          </a:prstGeom>
          <a:noFill/>
        </p:spPr>
        <p:txBody>
          <a:bodyPr wrap="none" rtlCol="0">
            <a:spAutoFit/>
          </a:bodyPr>
          <a:lstStyle/>
          <a:p>
            <a:pPr algn="ctr"/>
            <a:r>
              <a:rPr lang="en-US" b="1" dirty="0">
                <a:solidFill>
                  <a:schemeClr val="bg1">
                    <a:lumMod val="50000"/>
                  </a:schemeClr>
                </a:solidFill>
                <a:latin typeface="Merriweather Sans" panose="02000503060000020004" pitchFamily="2" charset="77"/>
              </a:rPr>
              <a:t>This talk</a:t>
            </a:r>
          </a:p>
        </p:txBody>
      </p:sp>
    </p:spTree>
    <p:extLst>
      <p:ext uri="{BB962C8B-B14F-4D97-AF65-F5344CB8AC3E}">
        <p14:creationId xmlns:p14="http://schemas.microsoft.com/office/powerpoint/2010/main" val="29587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A8E3-1E29-594E-A280-A7ED818FD8C3}"/>
              </a:ext>
            </a:extLst>
          </p:cNvPr>
          <p:cNvSpPr>
            <a:spLocks noGrp="1"/>
          </p:cNvSpPr>
          <p:nvPr>
            <p:ph type="title"/>
          </p:nvPr>
        </p:nvSpPr>
        <p:spPr/>
        <p:txBody>
          <a:bodyPr/>
          <a:lstStyle/>
          <a:p>
            <a:r>
              <a:rPr lang="en-US" dirty="0"/>
              <a:t>That’s it, folks! </a:t>
            </a:r>
          </a:p>
        </p:txBody>
      </p:sp>
      <p:pic>
        <p:nvPicPr>
          <p:cNvPr id="4" name="Google Shape;1265;p137" descr="Image result for Language is a way to transfer a pattern from our brain to another personâs brain">
            <a:extLst>
              <a:ext uri="{FF2B5EF4-FFF2-40B4-BE49-F238E27FC236}">
                <a16:creationId xmlns:a16="http://schemas.microsoft.com/office/drawing/2014/main" id="{B2300B2D-553B-7245-B5A8-CAFAC643B95E}"/>
              </a:ext>
            </a:extLst>
          </p:cNvPr>
          <p:cNvPicPr preferRelativeResize="0">
            <a:picLocks noChangeAspect="1"/>
          </p:cNvPicPr>
          <p:nvPr/>
        </p:nvPicPr>
        <p:blipFill>
          <a:blip r:embed="rId2">
            <a:alphaModFix/>
          </a:blip>
          <a:stretch>
            <a:fillRect/>
          </a:stretch>
        </p:blipFill>
        <p:spPr>
          <a:xfrm>
            <a:off x="5082595" y="3451186"/>
            <a:ext cx="2257493" cy="3143923"/>
          </a:xfrm>
          <a:prstGeom prst="rect">
            <a:avLst/>
          </a:prstGeom>
          <a:noFill/>
          <a:ln>
            <a:noFill/>
          </a:ln>
        </p:spPr>
      </p:pic>
    </p:spTree>
    <p:extLst>
      <p:ext uri="{BB962C8B-B14F-4D97-AF65-F5344CB8AC3E}">
        <p14:creationId xmlns:p14="http://schemas.microsoft.com/office/powerpoint/2010/main" val="3938422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4686299" y="635001"/>
            <a:ext cx="6772275" cy="4470399"/>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b="1" dirty="0">
                <a:latin typeface="Merriweather Sans" panose="02000503060000020004" pitchFamily="2" charset="77"/>
              </a:rPr>
              <a:t>Natural Language Processing</a:t>
            </a:r>
          </a:p>
        </p:txBody>
      </p:sp>
      <p:sp>
        <p:nvSpPr>
          <p:cNvPr id="30" name="Rounded Rectangle 29">
            <a:extLst>
              <a:ext uri="{FF2B5EF4-FFF2-40B4-BE49-F238E27FC236}">
                <a16:creationId xmlns:a16="http://schemas.microsoft.com/office/drawing/2014/main" id="{56782B42-4404-7D4F-A57B-1DFE6CFE8CF0}"/>
              </a:ext>
            </a:extLst>
          </p:cNvPr>
          <p:cNvSpPr/>
          <p:nvPr/>
        </p:nvSpPr>
        <p:spPr>
          <a:xfrm>
            <a:off x="4856315" y="1130300"/>
            <a:ext cx="3147181" cy="2411597"/>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Merriweather Sans" panose="02000503060000020004" pitchFamily="2" charset="77"/>
              </a:rPr>
              <a:t>Semantics</a:t>
            </a:r>
            <a:endParaRPr lang="en-US" sz="1600" i="1" dirty="0">
              <a:solidFill>
                <a:schemeClr val="tx1"/>
              </a:solidFill>
              <a:latin typeface="Merriweather Sans" panose="02000503060000020004" pitchFamily="2" charset="77"/>
            </a:endParaRPr>
          </a:p>
          <a:p>
            <a:r>
              <a:rPr lang="en-US" sz="1400" i="1" dirty="0">
                <a:solidFill>
                  <a:schemeClr val="tx1"/>
                </a:solidFill>
                <a:latin typeface="Merriweather Sans" panose="02000503060000020004" pitchFamily="2" charset="77"/>
              </a:rPr>
              <a:t>Semantic Role Labeling, Name Entities, Semantic Language models, Coreference, etc. </a:t>
            </a:r>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endParaRPr lang="en-US" sz="1600" i="1" dirty="0">
              <a:solidFill>
                <a:schemeClr val="tx1"/>
              </a:solidFill>
              <a:latin typeface="Merriweather Sans" panose="02000503060000020004" pitchFamily="2" charset="77"/>
            </a:endParaRPr>
          </a:p>
          <a:p>
            <a:pPr marL="285750" indent="-285750">
              <a:buFont typeface="Wingdings" pitchFamily="2" charset="2"/>
              <a:buChar char="§"/>
            </a:pPr>
            <a:endParaRPr lang="en-US" sz="1600" i="1"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5" name="Rounded Rectangle 4">
            <a:extLst>
              <a:ext uri="{FF2B5EF4-FFF2-40B4-BE49-F238E27FC236}">
                <a16:creationId xmlns:a16="http://schemas.microsoft.com/office/drawing/2014/main" id="{79FD03D5-64E1-2542-8BFC-BEA1D26C8F11}"/>
              </a:ext>
            </a:extLst>
          </p:cNvPr>
          <p:cNvSpPr/>
          <p:nvPr/>
        </p:nvSpPr>
        <p:spPr>
          <a:xfrm>
            <a:off x="624206" y="1805442"/>
            <a:ext cx="3592876" cy="2971663"/>
          </a:xfrm>
          <a:prstGeom prst="roundRect">
            <a:avLst>
              <a:gd name="adj" fmla="val 20410"/>
            </a:avLst>
          </a:prstGeom>
          <a:solidFill>
            <a:srgbClr val="5B9BD5">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erriweather Sans" panose="02000503060000020004" pitchFamily="2" charset="77"/>
              </a:rPr>
              <a:t>Machine Learning,  Optimization &amp; applications</a:t>
            </a: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a:p>
            <a:pPr algn="ctr"/>
            <a:endParaRPr lang="en-US" b="1" dirty="0">
              <a:latin typeface="Merriweather Sans" panose="02000503060000020004" pitchFamily="2" charset="77"/>
            </a:endParaRPr>
          </a:p>
        </p:txBody>
      </p:sp>
      <p:sp>
        <p:nvSpPr>
          <p:cNvPr id="8" name="Rectangle 7">
            <a:extLst>
              <a:ext uri="{FF2B5EF4-FFF2-40B4-BE49-F238E27FC236}">
                <a16:creationId xmlns:a16="http://schemas.microsoft.com/office/drawing/2014/main" id="{1AC2FB95-756A-8847-A1B9-526B7D2B1DEF}"/>
              </a:ext>
            </a:extLst>
          </p:cNvPr>
          <p:cNvSpPr/>
          <p:nvPr/>
        </p:nvSpPr>
        <p:spPr>
          <a:xfrm>
            <a:off x="1402032" y="3036805"/>
            <a:ext cx="2110578" cy="1477328"/>
          </a:xfrm>
          <a:prstGeom prst="rect">
            <a:avLst/>
          </a:prstGeom>
        </p:spPr>
        <p:txBody>
          <a:bodyPr wrap="none">
            <a:spAutoFit/>
          </a:bodyPr>
          <a:lstStyle/>
          <a:p>
            <a:r>
              <a:rPr lang="en-US" dirty="0"/>
              <a:t>KS</a:t>
            </a:r>
            <a:r>
              <a:rPr lang="en-US" b="1" dirty="0">
                <a:solidFill>
                  <a:srgbClr val="1360B2"/>
                </a:solidFill>
              </a:rPr>
              <a:t>K</a:t>
            </a:r>
            <a:r>
              <a:rPr lang="en-US" dirty="0"/>
              <a:t>CSSR. StartAI’18</a:t>
            </a:r>
          </a:p>
          <a:p>
            <a:r>
              <a:rPr lang="en-US" dirty="0"/>
              <a:t>K</a:t>
            </a:r>
            <a:r>
              <a:rPr lang="en-US" b="1" dirty="0">
                <a:solidFill>
                  <a:srgbClr val="1360B2"/>
                </a:solidFill>
              </a:rPr>
              <a:t>K</a:t>
            </a:r>
            <a:r>
              <a:rPr lang="en-US" dirty="0"/>
              <a:t>CMSR. COLING’16</a:t>
            </a:r>
          </a:p>
          <a:p>
            <a:r>
              <a:rPr lang="en-US" dirty="0"/>
              <a:t>Q</a:t>
            </a:r>
            <a:r>
              <a:rPr lang="en-US" b="1" dirty="0">
                <a:solidFill>
                  <a:srgbClr val="1360B2"/>
                </a:solidFill>
              </a:rPr>
              <a:t>K</a:t>
            </a:r>
            <a:r>
              <a:rPr lang="en-US" dirty="0"/>
              <a:t>. NourIPS’15</a:t>
            </a:r>
          </a:p>
          <a:p>
            <a:r>
              <a:rPr lang="en-US" b="1" dirty="0">
                <a:solidFill>
                  <a:srgbClr val="1360B2"/>
                </a:solidFill>
              </a:rPr>
              <a:t>K</a:t>
            </a:r>
            <a:r>
              <a:rPr lang="en-US" dirty="0"/>
              <a:t>NJF. TIP’14</a:t>
            </a:r>
          </a:p>
          <a:p>
            <a:r>
              <a:rPr lang="en-US" dirty="0"/>
              <a:t>N</a:t>
            </a:r>
            <a:r>
              <a:rPr lang="en-US" b="1" dirty="0">
                <a:solidFill>
                  <a:srgbClr val="1360B2"/>
                </a:solidFill>
              </a:rPr>
              <a:t>K</a:t>
            </a:r>
            <a:r>
              <a:rPr lang="en-US" dirty="0"/>
              <a:t>TNJ. SMC’11</a:t>
            </a:r>
          </a:p>
        </p:txBody>
      </p:sp>
      <p:sp>
        <p:nvSpPr>
          <p:cNvPr id="26" name="Rounded Rectangle 25">
            <a:extLst>
              <a:ext uri="{FF2B5EF4-FFF2-40B4-BE49-F238E27FC236}">
                <a16:creationId xmlns:a16="http://schemas.microsoft.com/office/drawing/2014/main" id="{E2EB7858-E48F-0A48-A5B3-FAD9D1A5651F}"/>
              </a:ext>
            </a:extLst>
          </p:cNvPr>
          <p:cNvSpPr/>
          <p:nvPr/>
        </p:nvSpPr>
        <p:spPr>
          <a:xfrm>
            <a:off x="4851512" y="3671230"/>
            <a:ext cx="3140545" cy="1247140"/>
          </a:xfrm>
          <a:prstGeom prst="roundRect">
            <a:avLst>
              <a:gd name="adj" fmla="val 3374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NLP tools/software</a:t>
            </a:r>
          </a:p>
          <a:p>
            <a:pPr algn="ctr"/>
            <a:endParaRPr lang="en-US" b="1" dirty="0">
              <a:solidFill>
                <a:schemeClr val="tx1"/>
              </a:solidFill>
              <a:latin typeface="Merriweather Sans" panose="02000503060000020004" pitchFamily="2" charset="77"/>
            </a:endParaRPr>
          </a:p>
          <a:p>
            <a:pPr algn="ctr"/>
            <a:endParaRPr lang="en-US" b="1" dirty="0">
              <a:solidFill>
                <a:schemeClr val="tx1"/>
              </a:solidFill>
              <a:latin typeface="Merriweather Sans" panose="02000503060000020004" pitchFamily="2" charset="77"/>
            </a:endParaRPr>
          </a:p>
        </p:txBody>
      </p:sp>
      <p:sp>
        <p:nvSpPr>
          <p:cNvPr id="28" name="Rectangle 27">
            <a:extLst>
              <a:ext uri="{FF2B5EF4-FFF2-40B4-BE49-F238E27FC236}">
                <a16:creationId xmlns:a16="http://schemas.microsoft.com/office/drawing/2014/main" id="{910EF121-5D42-7648-B681-4B347A7C5D97}"/>
              </a:ext>
            </a:extLst>
          </p:cNvPr>
          <p:cNvSpPr/>
          <p:nvPr/>
        </p:nvSpPr>
        <p:spPr>
          <a:xfrm>
            <a:off x="5060776" y="4183770"/>
            <a:ext cx="2783840" cy="646331"/>
          </a:xfrm>
          <a:prstGeom prst="rect">
            <a:avLst/>
          </a:prstGeom>
        </p:spPr>
        <p:txBody>
          <a:bodyPr wrap="square">
            <a:spAutoFit/>
          </a:bodyPr>
          <a:lstStyle/>
          <a:p>
            <a:pPr algn="ctr"/>
            <a:r>
              <a:rPr lang="en-US" b="1" dirty="0">
                <a:solidFill>
                  <a:srgbClr val="1360B2"/>
                </a:solidFill>
              </a:rPr>
              <a:t>K</a:t>
            </a:r>
            <a:r>
              <a:rPr lang="en-US" dirty="0"/>
              <a:t> et al. LREC’18 </a:t>
            </a:r>
          </a:p>
          <a:p>
            <a:pPr algn="ctr"/>
            <a:r>
              <a:rPr lang="en-US" dirty="0"/>
              <a:t>SC</a:t>
            </a:r>
            <a:r>
              <a:rPr lang="en-US" b="1" dirty="0">
                <a:solidFill>
                  <a:srgbClr val="1360B2"/>
                </a:solidFill>
              </a:rPr>
              <a:t>K</a:t>
            </a:r>
            <a:r>
              <a:rPr lang="en-US" dirty="0"/>
              <a:t>KSVBWR. LREC’16</a:t>
            </a:r>
          </a:p>
        </p:txBody>
      </p:sp>
      <p:sp>
        <p:nvSpPr>
          <p:cNvPr id="29" name="Rounded Rectangle 28">
            <a:extLst>
              <a:ext uri="{FF2B5EF4-FFF2-40B4-BE49-F238E27FC236}">
                <a16:creationId xmlns:a16="http://schemas.microsoft.com/office/drawing/2014/main" id="{3B56F22E-2EF1-C546-914F-7E046E38A92B}"/>
              </a:ext>
            </a:extLst>
          </p:cNvPr>
          <p:cNvSpPr/>
          <p:nvPr/>
        </p:nvSpPr>
        <p:spPr>
          <a:xfrm>
            <a:off x="8165414" y="1141315"/>
            <a:ext cx="3078365" cy="2400582"/>
          </a:xfrm>
          <a:prstGeom prst="roundRect">
            <a:avLst>
              <a:gd name="adj" fmla="val 1802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Merriweather Sans" panose="02000503060000020004" pitchFamily="2" charset="77"/>
              </a:rPr>
              <a:t>Learning &amp; Inference</a:t>
            </a:r>
          </a:p>
          <a:p>
            <a:r>
              <a:rPr lang="en-US" sz="1400" i="1" dirty="0">
                <a:solidFill>
                  <a:schemeClr val="tx1"/>
                </a:solidFill>
                <a:latin typeface="Merriweather Sans" panose="02000503060000020004" pitchFamily="2" charset="77"/>
              </a:rPr>
              <a:t>Question Answering, Textual  Entailment, etc.  </a:t>
            </a: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a:p>
            <a:pPr algn="ctr"/>
            <a:endParaRPr lang="en-US" sz="1600" dirty="0">
              <a:solidFill>
                <a:schemeClr val="tx1"/>
              </a:solidFill>
              <a:latin typeface="Merriweather Sans" panose="02000503060000020004" pitchFamily="2" charset="77"/>
            </a:endParaRPr>
          </a:p>
        </p:txBody>
      </p:sp>
      <p:sp>
        <p:nvSpPr>
          <p:cNvPr id="35" name="Rectangle 34">
            <a:extLst>
              <a:ext uri="{FF2B5EF4-FFF2-40B4-BE49-F238E27FC236}">
                <a16:creationId xmlns:a16="http://schemas.microsoft.com/office/drawing/2014/main" id="{49B2565E-AA40-7647-A17E-E5009B301127}"/>
              </a:ext>
            </a:extLst>
          </p:cNvPr>
          <p:cNvSpPr/>
          <p:nvPr/>
        </p:nvSpPr>
        <p:spPr>
          <a:xfrm>
            <a:off x="8652840" y="2144903"/>
            <a:ext cx="1968419" cy="1200329"/>
          </a:xfrm>
          <a:prstGeom prst="rect">
            <a:avLst/>
          </a:prstGeom>
        </p:spPr>
        <p:txBody>
          <a:bodyPr wrap="square">
            <a:spAutoFit/>
          </a:bodyPr>
          <a:lstStyle/>
          <a:p>
            <a:pPr algn="ctr"/>
            <a:r>
              <a:rPr lang="en-US" b="1" dirty="0">
                <a:solidFill>
                  <a:srgbClr val="1360B2"/>
                </a:solidFill>
              </a:rPr>
              <a:t>K</a:t>
            </a:r>
            <a:r>
              <a:rPr lang="en-US" dirty="0"/>
              <a:t>KSR. AAAI’18 </a:t>
            </a:r>
          </a:p>
          <a:p>
            <a:pPr algn="ctr"/>
            <a:r>
              <a:rPr lang="en-US" b="1" dirty="0">
                <a:solidFill>
                  <a:srgbClr val="1360B2"/>
                </a:solidFill>
              </a:rPr>
              <a:t>K</a:t>
            </a:r>
            <a:r>
              <a:rPr lang="en-US" dirty="0"/>
              <a:t>KSR. CoNLL’17</a:t>
            </a:r>
          </a:p>
          <a:p>
            <a:pPr algn="ctr"/>
            <a:r>
              <a:rPr lang="en-US" dirty="0"/>
              <a:t>CEKSTT</a:t>
            </a:r>
            <a:r>
              <a:rPr lang="en-US" b="1" dirty="0">
                <a:solidFill>
                  <a:srgbClr val="1360B2"/>
                </a:solidFill>
              </a:rPr>
              <a:t>K</a:t>
            </a:r>
            <a:r>
              <a:rPr lang="en-US" dirty="0"/>
              <a:t>. AAAI’16</a:t>
            </a:r>
          </a:p>
          <a:p>
            <a:pPr algn="ctr"/>
            <a:r>
              <a:rPr lang="en-US" b="1" dirty="0">
                <a:solidFill>
                  <a:srgbClr val="1360B2"/>
                </a:solidFill>
              </a:rPr>
              <a:t>K</a:t>
            </a:r>
            <a:r>
              <a:rPr lang="en-US" dirty="0"/>
              <a:t>KSR. IJCAI’16 </a:t>
            </a:r>
          </a:p>
        </p:txBody>
      </p:sp>
      <p:sp>
        <p:nvSpPr>
          <p:cNvPr id="36" name="Rectangle 35">
            <a:extLst>
              <a:ext uri="{FF2B5EF4-FFF2-40B4-BE49-F238E27FC236}">
                <a16:creationId xmlns:a16="http://schemas.microsoft.com/office/drawing/2014/main" id="{C260D378-220B-F741-A07F-8A41AD160609}"/>
              </a:ext>
            </a:extLst>
          </p:cNvPr>
          <p:cNvSpPr/>
          <p:nvPr/>
        </p:nvSpPr>
        <p:spPr>
          <a:xfrm>
            <a:off x="4957157" y="2219540"/>
            <a:ext cx="2906393" cy="1200329"/>
          </a:xfrm>
          <a:prstGeom prst="rect">
            <a:avLst/>
          </a:prstGeom>
        </p:spPr>
        <p:txBody>
          <a:bodyPr wrap="square">
            <a:spAutoFit/>
          </a:bodyPr>
          <a:lstStyle/>
          <a:p>
            <a:pPr algn="ctr"/>
            <a:r>
              <a:rPr lang="en-US" dirty="0"/>
              <a:t>Z</a:t>
            </a:r>
            <a:r>
              <a:rPr lang="en-US" b="1" dirty="0">
                <a:solidFill>
                  <a:srgbClr val="1360B2"/>
                </a:solidFill>
              </a:rPr>
              <a:t>K</a:t>
            </a:r>
            <a:r>
              <a:rPr lang="en-US" dirty="0"/>
              <a:t>CR. EMNLP’18</a:t>
            </a:r>
            <a:endParaRPr lang="en-US" b="1" dirty="0">
              <a:solidFill>
                <a:srgbClr val="1360B2"/>
              </a:solidFill>
            </a:endParaRPr>
          </a:p>
          <a:p>
            <a:pPr algn="ctr"/>
            <a:r>
              <a:rPr lang="en-US" b="1" dirty="0">
                <a:solidFill>
                  <a:srgbClr val="1360B2"/>
                </a:solidFill>
              </a:rPr>
              <a:t>K</a:t>
            </a:r>
            <a:r>
              <a:rPr lang="en-US" dirty="0"/>
              <a:t>CRUR. NAACL’18</a:t>
            </a:r>
            <a:endParaRPr lang="en-US" b="1" dirty="0">
              <a:solidFill>
                <a:srgbClr val="1360B2"/>
              </a:solidFill>
            </a:endParaRPr>
          </a:p>
          <a:p>
            <a:pPr algn="ctr"/>
            <a:r>
              <a:rPr lang="en-US" dirty="0"/>
              <a:t>F</a:t>
            </a:r>
            <a:r>
              <a:rPr lang="en-US" b="1" dirty="0">
                <a:solidFill>
                  <a:srgbClr val="1360B2"/>
                </a:solidFill>
              </a:rPr>
              <a:t>K</a:t>
            </a:r>
            <a:r>
              <a:rPr lang="en-US" dirty="0"/>
              <a:t>PWR. Cognitum’15</a:t>
            </a:r>
          </a:p>
          <a:p>
            <a:pPr algn="ctr"/>
            <a:r>
              <a:rPr lang="en-US" dirty="0"/>
              <a:t>P</a:t>
            </a:r>
            <a:r>
              <a:rPr lang="en-US" b="1" dirty="0">
                <a:solidFill>
                  <a:srgbClr val="1360B2"/>
                </a:solidFill>
              </a:rPr>
              <a:t>K</a:t>
            </a:r>
            <a:r>
              <a:rPr lang="en-US" dirty="0"/>
              <a:t>R. NAACL’15</a:t>
            </a:r>
          </a:p>
        </p:txBody>
      </p:sp>
      <p:grpSp>
        <p:nvGrpSpPr>
          <p:cNvPr id="2" name="Group 1">
            <a:extLst>
              <a:ext uri="{FF2B5EF4-FFF2-40B4-BE49-F238E27FC236}">
                <a16:creationId xmlns:a16="http://schemas.microsoft.com/office/drawing/2014/main" id="{A386465F-EC40-474E-9AB1-C3900AF360A7}"/>
              </a:ext>
            </a:extLst>
          </p:cNvPr>
          <p:cNvGrpSpPr/>
          <p:nvPr/>
        </p:nvGrpSpPr>
        <p:grpSpPr>
          <a:xfrm>
            <a:off x="2055387" y="6092494"/>
            <a:ext cx="7997068" cy="423981"/>
            <a:chOff x="2055387" y="6092494"/>
            <a:chExt cx="7997068" cy="423981"/>
          </a:xfrm>
        </p:grpSpPr>
        <p:cxnSp>
          <p:nvCxnSpPr>
            <p:cNvPr id="46" name="Straight Arrow Connector 45">
              <a:extLst>
                <a:ext uri="{FF2B5EF4-FFF2-40B4-BE49-F238E27FC236}">
                  <a16:creationId xmlns:a16="http://schemas.microsoft.com/office/drawing/2014/main" id="{E2F96386-D8A7-8C45-B19F-9503CB8DC0E4}"/>
                </a:ext>
              </a:extLst>
            </p:cNvPr>
            <p:cNvCxnSpPr>
              <a:cxnSpLocks/>
            </p:cNvCxnSpPr>
            <p:nvPr/>
          </p:nvCxnSpPr>
          <p:spPr>
            <a:xfrm>
              <a:off x="2420644" y="6092494"/>
              <a:ext cx="7375905" cy="0"/>
            </a:xfrm>
            <a:prstGeom prst="straightConnector1">
              <a:avLst/>
            </a:prstGeom>
            <a:ln w="34925">
              <a:headEnd type="arrow"/>
              <a:tailEnd type="arrow"/>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7CF416DA-8011-FC47-94E0-01BAB2C05E69}"/>
                </a:ext>
              </a:extLst>
            </p:cNvPr>
            <p:cNvSpPr txBox="1"/>
            <p:nvPr/>
          </p:nvSpPr>
          <p:spPr>
            <a:xfrm>
              <a:off x="9064684" y="6208698"/>
              <a:ext cx="987771" cy="307777"/>
            </a:xfrm>
            <a:prstGeom prst="rect">
              <a:avLst/>
            </a:prstGeom>
            <a:noFill/>
          </p:spPr>
          <p:txBody>
            <a:bodyPr wrap="none" rtlCol="0">
              <a:spAutoFit/>
            </a:bodyPr>
            <a:lstStyle/>
            <a:p>
              <a:r>
                <a:rPr lang="en-US" sz="1400" dirty="0">
                  <a:latin typeface="Merriweather Sans Light" panose="02000503060000020004" pitchFamily="2" charset="77"/>
                </a:rPr>
                <a:t>Empirical</a:t>
              </a:r>
            </a:p>
          </p:txBody>
        </p:sp>
        <p:sp>
          <p:nvSpPr>
            <p:cNvPr id="48" name="TextBox 47">
              <a:extLst>
                <a:ext uri="{FF2B5EF4-FFF2-40B4-BE49-F238E27FC236}">
                  <a16:creationId xmlns:a16="http://schemas.microsoft.com/office/drawing/2014/main" id="{32AC8618-B503-2643-95E3-3D9EBAE0173E}"/>
                </a:ext>
              </a:extLst>
            </p:cNvPr>
            <p:cNvSpPr txBox="1"/>
            <p:nvPr/>
          </p:nvSpPr>
          <p:spPr>
            <a:xfrm>
              <a:off x="2055387" y="6208698"/>
              <a:ext cx="1156086" cy="307777"/>
            </a:xfrm>
            <a:prstGeom prst="rect">
              <a:avLst/>
            </a:prstGeom>
            <a:noFill/>
          </p:spPr>
          <p:txBody>
            <a:bodyPr wrap="none" rtlCol="0">
              <a:spAutoFit/>
            </a:bodyPr>
            <a:lstStyle/>
            <a:p>
              <a:r>
                <a:rPr lang="en-US" sz="1400" dirty="0">
                  <a:latin typeface="Merriweather Sans Light" panose="02000503060000020004" pitchFamily="2" charset="77"/>
                </a:rPr>
                <a:t>Theoretical</a:t>
              </a:r>
            </a:p>
          </p:txBody>
        </p:sp>
      </p:grpSp>
      <p:sp>
        <p:nvSpPr>
          <p:cNvPr id="49" name="Arc 48">
            <a:extLst>
              <a:ext uri="{FF2B5EF4-FFF2-40B4-BE49-F238E27FC236}">
                <a16:creationId xmlns:a16="http://schemas.microsoft.com/office/drawing/2014/main" id="{D1F62F64-6AE1-EC41-A057-140ABE0701CD}"/>
              </a:ext>
            </a:extLst>
          </p:cNvPr>
          <p:cNvSpPr/>
          <p:nvPr/>
        </p:nvSpPr>
        <p:spPr>
          <a:xfrm rot="2877579">
            <a:off x="6986903" y="5014640"/>
            <a:ext cx="2325269" cy="1196550"/>
          </a:xfrm>
          <a:prstGeom prst="arc">
            <a:avLst>
              <a:gd name="adj1" fmla="val 11878856"/>
              <a:gd name="adj2" fmla="val 20087994"/>
            </a:avLst>
          </a:prstGeom>
          <a:ln w="53975">
            <a:solidFill>
              <a:srgbClr val="C02B2D"/>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91E94B86-42D8-8741-95B8-30B7DAFE8369}"/>
              </a:ext>
            </a:extLst>
          </p:cNvPr>
          <p:cNvSpPr/>
          <p:nvPr/>
        </p:nvSpPr>
        <p:spPr>
          <a:xfrm rot="16200000" flipH="1" flipV="1">
            <a:off x="1673403" y="4598098"/>
            <a:ext cx="2643785" cy="1014604"/>
          </a:xfrm>
          <a:prstGeom prst="arc">
            <a:avLst>
              <a:gd name="adj1" fmla="val 10774992"/>
              <a:gd name="adj2" fmla="val 19912453"/>
            </a:avLst>
          </a:prstGeom>
          <a:ln w="53975">
            <a:solidFill>
              <a:srgbClr val="C02B2D"/>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BC2D52E9-69B3-F54A-83BE-04F9113A842C}"/>
              </a:ext>
            </a:extLst>
          </p:cNvPr>
          <p:cNvSpPr/>
          <p:nvPr/>
        </p:nvSpPr>
        <p:spPr>
          <a:xfrm>
            <a:off x="4507814" y="5794602"/>
            <a:ext cx="2971800" cy="595783"/>
          </a:xfrm>
          <a:prstGeom prst="roundRect">
            <a:avLst/>
          </a:prstGeom>
          <a:solidFill>
            <a:schemeClr val="accent6">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86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 grpId="0"/>
      <p:bldP spid="26" grpId="0" animBg="1"/>
      <p:bldP spid="28" grpId="0"/>
      <p:bldP spid="29" grpId="0" animBg="1"/>
      <p:bldP spid="35" grpId="0"/>
      <p:bldP spid="36" grpId="0"/>
      <p:bldP spid="49" grpId="0" animBg="1"/>
      <p:bldP spid="52" grpId="0" animBg="1"/>
      <p:bldP spid="53"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F72-1F1C-354A-BFB1-2AC9A3014F06}"/>
              </a:ext>
            </a:extLst>
          </p:cNvPr>
          <p:cNvSpPr>
            <a:spLocks noGrp="1"/>
          </p:cNvSpPr>
          <p:nvPr>
            <p:ph type="title"/>
          </p:nvPr>
        </p:nvSpPr>
        <p:spPr/>
        <p:txBody>
          <a:bodyPr/>
          <a:lstStyle/>
          <a:p>
            <a:r>
              <a:rPr lang="en-US" dirty="0"/>
              <a:t>TableILP: major weaknesses</a:t>
            </a:r>
          </a:p>
        </p:txBody>
      </p:sp>
      <p:sp>
        <p:nvSpPr>
          <p:cNvPr id="3" name="Content Placeholder 2">
            <a:extLst>
              <a:ext uri="{FF2B5EF4-FFF2-40B4-BE49-F238E27FC236}">
                <a16:creationId xmlns:a16="http://schemas.microsoft.com/office/drawing/2014/main" id="{C8BB7F5A-6345-6F4F-82A4-466352E24C58}"/>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7BD12702-2A99-3644-81BC-A5DC6C8BD3E4}"/>
              </a:ext>
            </a:extLst>
          </p:cNvPr>
          <p:cNvGraphicFramePr>
            <a:graphicFrameLocks noGrp="1"/>
          </p:cNvGraphicFramePr>
          <p:nvPr>
            <p:extLst/>
          </p:nvPr>
        </p:nvGraphicFramePr>
        <p:xfrm>
          <a:off x="1821236" y="2131447"/>
          <a:ext cx="8980449" cy="3541841"/>
        </p:xfrm>
        <a:graphic>
          <a:graphicData uri="http://schemas.openxmlformats.org/drawingml/2006/table">
            <a:tbl>
              <a:tblPr firstRow="1" bandRow="1">
                <a:tableStyleId>{5C22544A-7EE6-4342-B048-85BDC9FD1C3A}</a:tableStyleId>
              </a:tblPr>
              <a:tblGrid>
                <a:gridCol w="3377967">
                  <a:extLst>
                    <a:ext uri="{9D8B030D-6E8A-4147-A177-3AD203B41FA5}">
                      <a16:colId xmlns:a16="http://schemas.microsoft.com/office/drawing/2014/main" val="20000"/>
                    </a:ext>
                  </a:extLst>
                </a:gridCol>
                <a:gridCol w="3098319">
                  <a:extLst>
                    <a:ext uri="{9D8B030D-6E8A-4147-A177-3AD203B41FA5}">
                      <a16:colId xmlns:a16="http://schemas.microsoft.com/office/drawing/2014/main" val="20001"/>
                    </a:ext>
                  </a:extLst>
                </a:gridCol>
                <a:gridCol w="2504163">
                  <a:extLst>
                    <a:ext uri="{9D8B030D-6E8A-4147-A177-3AD203B41FA5}">
                      <a16:colId xmlns:a16="http://schemas.microsoft.com/office/drawing/2014/main" val="20002"/>
                    </a:ext>
                  </a:extLst>
                </a:gridCol>
              </a:tblGrid>
              <a:tr h="469391">
                <a:tc>
                  <a:txBody>
                    <a:bodyPr/>
                    <a:lstStyle/>
                    <a:p>
                      <a:pPr algn="ctr">
                        <a:lnSpc>
                          <a:spcPct val="110000"/>
                        </a:lnSpc>
                      </a:pPr>
                      <a:r>
                        <a:rPr lang="en-US" dirty="0"/>
                        <a:t>Problem</a:t>
                      </a:r>
                    </a:p>
                  </a:txBody>
                  <a:tcPr anchor="ctr"/>
                </a:tc>
                <a:tc>
                  <a:txBody>
                    <a:bodyPr/>
                    <a:lstStyle/>
                    <a:p>
                      <a:pPr algn="ctr">
                        <a:lnSpc>
                          <a:spcPct val="110000"/>
                        </a:lnSpc>
                      </a:pPr>
                      <a:r>
                        <a:rPr lang="en-US" dirty="0"/>
                        <a:t>Example</a:t>
                      </a:r>
                    </a:p>
                  </a:txBody>
                  <a:tcPr anchor="ctr"/>
                </a:tc>
                <a:tc>
                  <a:txBody>
                    <a:bodyPr/>
                    <a:lstStyle/>
                    <a:p>
                      <a:pPr algn="ctr">
                        <a:lnSpc>
                          <a:spcPct val="110000"/>
                        </a:lnSpc>
                      </a:pPr>
                      <a:r>
                        <a:rPr lang="en-US" dirty="0"/>
                        <a:t>A Solution</a:t>
                      </a:r>
                    </a:p>
                  </a:txBody>
                  <a:tcPr anchor="ct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Missing the </a:t>
                      </a:r>
                      <a:r>
                        <a:rPr lang="en-US" sz="1600" b="0" baseline="0" dirty="0">
                          <a:solidFill>
                            <a:srgbClr val="008000"/>
                          </a:solidFill>
                        </a:rPr>
                        <a:t>entailment </a:t>
                      </a:r>
                      <a:r>
                        <a:rPr lang="en-US" sz="1600" b="0" dirty="0"/>
                        <a:t>entailment between concepts and events</a:t>
                      </a:r>
                      <a:endParaRPr lang="en-US" sz="1600" b="0" dirty="0">
                        <a:solidFill>
                          <a:srgbClr val="008000"/>
                        </a:solidFill>
                      </a:endParaRPr>
                    </a:p>
                  </a:txBody>
                  <a:tcPr anchor="ctr"/>
                </a:tc>
                <a:tc>
                  <a:txBody>
                    <a:bodyPr/>
                    <a:lstStyle/>
                    <a:p>
                      <a:pPr algn="ctr">
                        <a:lnSpc>
                          <a:spcPct val="110000"/>
                        </a:lnSpc>
                      </a:pPr>
                      <a:r>
                        <a:rPr lang="en-US" sz="1600" dirty="0">
                          <a:solidFill>
                            <a:schemeClr val="tx1"/>
                          </a:solidFill>
                        </a:rPr>
                        <a:t>sleet </a:t>
                      </a:r>
                      <a:r>
                        <a:rPr lang="en-US" sz="1600" kern="1200" dirty="0">
                          <a:solidFill>
                            <a:schemeClr val="tx1"/>
                          </a:solidFill>
                          <a:effectLst/>
                          <a:sym typeface="Symbol"/>
                        </a:rPr>
                        <a:t> form of precipitation</a:t>
                      </a:r>
                    </a:p>
                    <a:p>
                      <a:pPr marL="0" marR="0" indent="0" algn="ctr" defTabSz="914400" rtl="0" eaLnBrk="1" fontAlgn="auto" latinLnBrk="0" hangingPunct="1">
                        <a:lnSpc>
                          <a:spcPct val="110000"/>
                        </a:lnSpc>
                        <a:spcBef>
                          <a:spcPts val="0"/>
                        </a:spcBef>
                        <a:spcAft>
                          <a:spcPts val="0"/>
                        </a:spcAft>
                        <a:buClrTx/>
                        <a:buSzTx/>
                        <a:buFontTx/>
                        <a:buNone/>
                        <a:tabLst/>
                        <a:defRPr/>
                      </a:pPr>
                      <a:r>
                        <a:rPr lang="en-US" sz="1600" dirty="0">
                          <a:solidFill>
                            <a:schemeClr val="tx1"/>
                          </a:solidFill>
                        </a:rPr>
                        <a:t>snow</a:t>
                      </a:r>
                      <a:r>
                        <a:rPr lang="en-US" sz="1600" baseline="0" dirty="0">
                          <a:solidFill>
                            <a:schemeClr val="tx1"/>
                          </a:solidFill>
                        </a:rPr>
                        <a:t> </a:t>
                      </a:r>
                      <a:r>
                        <a:rPr lang="en-US" sz="1600" kern="1200" dirty="0">
                          <a:solidFill>
                            <a:schemeClr val="tx1"/>
                          </a:solidFill>
                          <a:effectLst/>
                          <a:sym typeface="Symbol"/>
                        </a:rPr>
                        <a:t> form of precipitation</a:t>
                      </a:r>
                      <a:endParaRPr lang="en-US" sz="1600" dirty="0">
                        <a:solidFill>
                          <a:schemeClr val="tx1"/>
                        </a:solidFill>
                      </a:endParaRPr>
                    </a:p>
                  </a:txBody>
                  <a:tcPr anchor="ct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support </a:t>
                      </a:r>
                      <a:r>
                        <a:rPr lang="en-US" sz="1600" b="1" dirty="0"/>
                        <a:t>parallel evidence</a:t>
                      </a: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ignores info</a:t>
                      </a:r>
                      <a:r>
                        <a:rPr lang="en-US" sz="1600" b="0" baseline="0" dirty="0"/>
                        <a:t> about </a:t>
                      </a:r>
                      <a:r>
                        <a:rPr lang="en-US" sz="1600" b="0" baseline="0" dirty="0">
                          <a:solidFill>
                            <a:srgbClr val="008000"/>
                          </a:solidFill>
                        </a:rPr>
                        <a:t>answer type</a:t>
                      </a:r>
                      <a:endParaRPr lang="en-US" sz="1600" b="0" dirty="0">
                        <a:solidFill>
                          <a:srgbClr val="008000"/>
                        </a:solidFill>
                      </a:endParaRPr>
                    </a:p>
                  </a:txBody>
                  <a:tcPr anchor="ctr">
                    <a:solidFill>
                      <a:srgbClr val="DCE6F2"/>
                    </a:solid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dirty="0">
                          <a:solidFill>
                            <a:schemeClr val="tx1"/>
                          </a:solidFill>
                        </a:rPr>
                        <a:t>which month,</a:t>
                      </a:r>
                      <a:br>
                        <a:rPr lang="en-US" sz="1600" dirty="0">
                          <a:solidFill>
                            <a:schemeClr val="tx1"/>
                          </a:solidFill>
                        </a:rPr>
                      </a:br>
                      <a:r>
                        <a:rPr lang="en-US" sz="1600" dirty="0">
                          <a:solidFill>
                            <a:schemeClr val="tx1"/>
                          </a:solidFill>
                        </a:rPr>
                        <a:t>which form of energy</a:t>
                      </a:r>
                    </a:p>
                  </a:txBody>
                  <a:tcPr anchor="ctr">
                    <a:solidFill>
                      <a:srgbClr val="DCE6F2"/>
                    </a:solid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1" dirty="0"/>
                        <a:t>which-term </a:t>
                      </a:r>
                      <a:r>
                        <a:rPr lang="en-US" sz="1600" b="0" dirty="0"/>
                        <a:t>boost</a:t>
                      </a:r>
                    </a:p>
                  </a:txBody>
                  <a:tcPr anchor="ctr">
                    <a:solidFill>
                      <a:srgbClr val="DCE6F2"/>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poor identification of </a:t>
                      </a:r>
                      <a:r>
                        <a:rPr lang="en-US" sz="1600" b="0" dirty="0">
                          <a:solidFill>
                            <a:srgbClr val="008000"/>
                          </a:solidFill>
                        </a:rPr>
                        <a:t>important</a:t>
                      </a:r>
                      <a:r>
                        <a:rPr lang="en-US" sz="1600" b="0" baseline="0" dirty="0">
                          <a:solidFill>
                            <a:srgbClr val="008000"/>
                          </a:solidFill>
                        </a:rPr>
                        <a:t> words</a:t>
                      </a:r>
                      <a:endParaRPr lang="en-US" sz="1600" b="0" dirty="0">
                        <a:solidFill>
                          <a:srgbClr val="008000"/>
                        </a:solidFill>
                      </a:endParaRPr>
                    </a:p>
                  </a:txBody>
                  <a:tcPr anchor="ctr">
                    <a:solidFill>
                      <a:srgbClr val="DCE6F2"/>
                    </a:solid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dirty="0">
                          <a:solidFill>
                            <a:schemeClr val="tx1"/>
                          </a:solidFill>
                        </a:rPr>
                        <a:t>“evaporation”, “digestion”, “photosynthesis”, “gravity”</a:t>
                      </a:r>
                    </a:p>
                  </a:txBody>
                  <a:tcPr anchor="ctr">
                    <a:solidFill>
                      <a:srgbClr val="DCE6F2"/>
                    </a:solid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1" dirty="0"/>
                        <a:t>essential terms </a:t>
                      </a:r>
                      <a:r>
                        <a:rPr lang="en-US" sz="1600" b="0" dirty="0"/>
                        <a:t>boost</a:t>
                      </a:r>
                    </a:p>
                  </a:txBody>
                  <a:tcPr anchor="ctr">
                    <a:solidFill>
                      <a:srgbClr val="DCE6F2"/>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ignores </a:t>
                      </a:r>
                      <a:r>
                        <a:rPr lang="en-US" sz="1600" b="0" dirty="0">
                          <a:solidFill>
                            <a:srgbClr val="008000"/>
                          </a:solidFill>
                        </a:rPr>
                        <a:t>relation</a:t>
                      </a:r>
                      <a:r>
                        <a:rPr lang="en-US" sz="1600" b="0" dirty="0"/>
                        <a:t> between words</a:t>
                      </a:r>
                    </a:p>
                  </a:txBody>
                  <a:tcPr anchor="ctr">
                    <a:solidFill>
                      <a:srgbClr val="DCE6F2"/>
                    </a:solidFill>
                  </a:tcPr>
                </a:tc>
                <a:tc>
                  <a:txBody>
                    <a:bodyPr/>
                    <a:lstStyle/>
                    <a:p>
                      <a:pPr algn="ctr">
                        <a:lnSpc>
                          <a:spcPct val="110000"/>
                        </a:lnSpc>
                      </a:pPr>
                      <a:r>
                        <a:rPr lang="en-US" sz="1600" dirty="0">
                          <a:solidFill>
                            <a:schemeClr val="tx1"/>
                          </a:solidFill>
                        </a:rPr>
                        <a:t>“ruler” measures “length”,</a:t>
                      </a:r>
                      <a:br>
                        <a:rPr lang="en-US" sz="1600" dirty="0">
                          <a:solidFill>
                            <a:schemeClr val="tx1"/>
                          </a:solidFill>
                        </a:rPr>
                      </a:br>
                      <a:r>
                        <a:rPr lang="en-US" sz="1600" dirty="0">
                          <a:solidFill>
                            <a:schemeClr val="tx1"/>
                          </a:solidFill>
                        </a:rPr>
                        <a:t>“sunlight” </a:t>
                      </a:r>
                      <a:r>
                        <a:rPr lang="en-US" sz="1600" dirty="0" err="1">
                          <a:solidFill>
                            <a:schemeClr val="tx1"/>
                          </a:solidFill>
                        </a:rPr>
                        <a:t>typeOf</a:t>
                      </a:r>
                      <a:r>
                        <a:rPr lang="en-US" sz="1600" dirty="0">
                          <a:solidFill>
                            <a:schemeClr val="tx1"/>
                          </a:solidFill>
                        </a:rPr>
                        <a:t> “light energy”</a:t>
                      </a:r>
                    </a:p>
                  </a:txBody>
                  <a:tcPr anchor="ctr">
                    <a:solidFill>
                      <a:srgbClr val="DCE6F2"/>
                    </a:solid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1" dirty="0"/>
                        <a:t>semantic relation </a:t>
                      </a:r>
                      <a:r>
                        <a:rPr lang="en-US" sz="1600" b="0" dirty="0"/>
                        <a:t>matching</a:t>
                      </a:r>
                      <a:endParaRPr lang="en-US" sz="1050" b="0" dirty="0"/>
                    </a:p>
                  </a:txBody>
                  <a:tcPr anchor="ctr">
                    <a:solidFill>
                      <a:srgbClr val="DCE6F2"/>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treats </a:t>
                      </a:r>
                      <a:r>
                        <a:rPr lang="en-US" sz="1600" b="0" dirty="0">
                          <a:solidFill>
                            <a:srgbClr val="008000"/>
                          </a:solidFill>
                        </a:rPr>
                        <a:t>answer as</a:t>
                      </a:r>
                      <a:r>
                        <a:rPr lang="en-US" sz="1600" b="0" baseline="0" dirty="0">
                          <a:solidFill>
                            <a:srgbClr val="008000"/>
                          </a:solidFill>
                        </a:rPr>
                        <a:t> a single word</a:t>
                      </a:r>
                      <a:endParaRPr lang="en-US" sz="1100" b="0" dirty="0">
                        <a:solidFill>
                          <a:srgbClr val="008000"/>
                        </a:solidFill>
                      </a:endParaRPr>
                    </a:p>
                  </a:txBody>
                  <a:tcPr anchor="ctr"/>
                </a:tc>
                <a:tc>
                  <a:txBody>
                    <a:bodyPr/>
                    <a:lstStyle/>
                    <a:p>
                      <a:pPr algn="ctr">
                        <a:lnSpc>
                          <a:spcPct val="110000"/>
                        </a:lnSpc>
                      </a:pPr>
                      <a:r>
                        <a:rPr lang="en-US" sz="1600" dirty="0">
                          <a:solidFill>
                            <a:schemeClr val="tx1"/>
                          </a:solidFill>
                        </a:rPr>
                        <a:t>“from solid to liquid”,</a:t>
                      </a:r>
                      <a:br>
                        <a:rPr lang="en-US" sz="1600" dirty="0">
                          <a:solidFill>
                            <a:schemeClr val="tx1"/>
                          </a:solidFill>
                        </a:rPr>
                      </a:br>
                      <a:r>
                        <a:rPr lang="en-US" sz="1600" dirty="0">
                          <a:solidFill>
                            <a:schemeClr val="tx1"/>
                          </a:solidFill>
                        </a:rPr>
                        <a:t>“from liquid to solid”</a:t>
                      </a:r>
                    </a:p>
                  </a:txBody>
                  <a:tcPr anchor="ct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600" b="0" dirty="0"/>
                        <a:t>use</a:t>
                      </a:r>
                      <a:r>
                        <a:rPr lang="en-US" sz="1600" b="0" baseline="0" dirty="0"/>
                        <a:t> </a:t>
                      </a:r>
                      <a:r>
                        <a:rPr lang="en-US" sz="1600" b="1" baseline="0" dirty="0"/>
                        <a:t>a</a:t>
                      </a:r>
                      <a:r>
                        <a:rPr lang="en-US" sz="1600" b="1" dirty="0"/>
                        <a:t>nswer structure</a:t>
                      </a:r>
                      <a:endParaRPr lang="en-US" sz="1100" b="1"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041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579AC0-1625-E443-9541-332E1B269BB4}"/>
              </a:ext>
            </a:extLst>
          </p:cNvPr>
          <p:cNvPicPr>
            <a:picLocks noChangeAspect="1"/>
          </p:cNvPicPr>
          <p:nvPr/>
        </p:nvPicPr>
        <p:blipFill>
          <a:blip r:embed="rId3"/>
          <a:stretch>
            <a:fillRect/>
          </a:stretch>
        </p:blipFill>
        <p:spPr>
          <a:xfrm>
            <a:off x="6820826" y="1318216"/>
            <a:ext cx="5283114" cy="2872137"/>
          </a:xfrm>
          <a:prstGeom prst="rect">
            <a:avLst/>
          </a:prstGeom>
        </p:spPr>
      </p:pic>
      <p:pic>
        <p:nvPicPr>
          <p:cNvPr id="14" name="Content Placeholder 9">
            <a:extLst>
              <a:ext uri="{FF2B5EF4-FFF2-40B4-BE49-F238E27FC236}">
                <a16:creationId xmlns:a16="http://schemas.microsoft.com/office/drawing/2014/main" id="{2DDE347A-1B11-7142-B5CD-240713102383}"/>
              </a:ext>
            </a:extLst>
          </p:cNvPr>
          <p:cNvPicPr>
            <a:picLocks noChangeAspect="1"/>
          </p:cNvPicPr>
          <p:nvPr/>
        </p:nvPicPr>
        <p:blipFill>
          <a:blip r:embed="rId4"/>
          <a:stretch>
            <a:fillRect/>
          </a:stretch>
        </p:blipFill>
        <p:spPr>
          <a:xfrm>
            <a:off x="103126" y="1295914"/>
            <a:ext cx="6456338" cy="2679430"/>
          </a:xfrm>
          <a:prstGeom prst="rect">
            <a:avLst/>
          </a:prstGeom>
        </p:spPr>
      </p:pic>
      <p:sp>
        <p:nvSpPr>
          <p:cNvPr id="3" name="Slide Number Placeholder 2">
            <a:extLst>
              <a:ext uri="{FF2B5EF4-FFF2-40B4-BE49-F238E27FC236}">
                <a16:creationId xmlns:a16="http://schemas.microsoft.com/office/drawing/2014/main" id="{81CB6F00-5B28-4540-A455-8A3FB5075B4F}"/>
              </a:ext>
            </a:extLst>
          </p:cNvPr>
          <p:cNvSpPr>
            <a:spLocks noGrp="1"/>
          </p:cNvSpPr>
          <p:nvPr>
            <p:ph type="sldNum" sz="quarter" idx="12"/>
          </p:nvPr>
        </p:nvSpPr>
        <p:spPr/>
        <p:txBody>
          <a:bodyPr/>
          <a:lstStyle/>
          <a:p>
            <a:fld id="{86B4B35C-345F-9846-8E6A-29269C850829}" type="slidenum">
              <a:rPr lang="en-US" smtClean="0"/>
              <a:pPr/>
              <a:t>73</a:t>
            </a:fld>
            <a:endParaRPr lang="en-US"/>
          </a:p>
        </p:txBody>
      </p:sp>
      <p:sp>
        <p:nvSpPr>
          <p:cNvPr id="4" name="Title 3">
            <a:extLst>
              <a:ext uri="{FF2B5EF4-FFF2-40B4-BE49-F238E27FC236}">
                <a16:creationId xmlns:a16="http://schemas.microsoft.com/office/drawing/2014/main" id="{E4566C21-D072-FF49-BF76-C9901EFBD1E1}"/>
              </a:ext>
            </a:extLst>
          </p:cNvPr>
          <p:cNvSpPr>
            <a:spLocks noGrp="1"/>
          </p:cNvSpPr>
          <p:nvPr>
            <p:ph type="title"/>
          </p:nvPr>
        </p:nvSpPr>
        <p:spPr/>
        <p:txBody>
          <a:bodyPr/>
          <a:lstStyle/>
          <a:p>
            <a:r>
              <a:rPr lang="en-US" dirty="0"/>
              <a:t>Example outputs</a:t>
            </a:r>
          </a:p>
        </p:txBody>
      </p:sp>
      <p:sp>
        <p:nvSpPr>
          <p:cNvPr id="5" name="Oval 4">
            <a:extLst>
              <a:ext uri="{FF2B5EF4-FFF2-40B4-BE49-F238E27FC236}">
                <a16:creationId xmlns:a16="http://schemas.microsoft.com/office/drawing/2014/main" id="{4EB5D284-1107-4D46-920B-301C7BE75AE9}"/>
              </a:ext>
            </a:extLst>
          </p:cNvPr>
          <p:cNvSpPr/>
          <p:nvPr/>
        </p:nvSpPr>
        <p:spPr>
          <a:xfrm>
            <a:off x="4181706" y="3819289"/>
            <a:ext cx="2549912" cy="2486722"/>
          </a:xfrm>
          <a:prstGeom prst="ellipse">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Merriweather Sans" panose="02000503060000020004" pitchFamily="2" charset="77"/>
              </a:rPr>
              <a:t>TableILP     </a:t>
            </a:r>
          </a:p>
        </p:txBody>
      </p:sp>
      <p:sp>
        <p:nvSpPr>
          <p:cNvPr id="6" name="Oval 5">
            <a:extLst>
              <a:ext uri="{FF2B5EF4-FFF2-40B4-BE49-F238E27FC236}">
                <a16:creationId xmlns:a16="http://schemas.microsoft.com/office/drawing/2014/main" id="{B77BEBDE-670A-B041-83C3-DA028AC20C3D}"/>
              </a:ext>
            </a:extLst>
          </p:cNvPr>
          <p:cNvSpPr/>
          <p:nvPr/>
        </p:nvSpPr>
        <p:spPr>
          <a:xfrm>
            <a:off x="5736037" y="3819289"/>
            <a:ext cx="2549912" cy="2486722"/>
          </a:xfrm>
          <a:prstGeom prst="ellipse">
            <a:avLst/>
          </a:prstGeom>
          <a:solidFill>
            <a:schemeClr val="accent6">
              <a:lumMod val="75000"/>
              <a:alpha val="2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rriweather Sans" panose="02000503060000020004" pitchFamily="2" charset="77"/>
              </a:rPr>
              <a:t>        IR      </a:t>
            </a:r>
          </a:p>
        </p:txBody>
      </p:sp>
      <p:sp>
        <p:nvSpPr>
          <p:cNvPr id="7" name="Rounded Rectangular Callout 6">
            <a:extLst>
              <a:ext uri="{FF2B5EF4-FFF2-40B4-BE49-F238E27FC236}">
                <a16:creationId xmlns:a16="http://schemas.microsoft.com/office/drawing/2014/main" id="{8F36EF8C-F3BB-EB40-82AF-FBE742E53097}"/>
              </a:ext>
            </a:extLst>
          </p:cNvPr>
          <p:cNvSpPr/>
          <p:nvPr/>
        </p:nvSpPr>
        <p:spPr>
          <a:xfrm>
            <a:off x="8473418" y="4591171"/>
            <a:ext cx="3122081" cy="1526901"/>
          </a:xfrm>
          <a:prstGeom prst="wedgeRoundRectCallout">
            <a:avLst>
              <a:gd name="adj1" fmla="val -60218"/>
              <a:gd name="adj2" fmla="val -26626"/>
              <a:gd name="adj3" fmla="val 16667"/>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1400" i="1" dirty="0">
                <a:latin typeface="Merriweather Sans" panose="02000503060000020004" pitchFamily="2" charset="77"/>
              </a:rPr>
              <a:t>Which resource provides the minerals plants need to grow? </a:t>
            </a:r>
            <a:br>
              <a:rPr lang="en-US" sz="1400" i="1" dirty="0">
                <a:latin typeface="Merriweather Sans" panose="02000503060000020004" pitchFamily="2" charset="77"/>
              </a:rPr>
            </a:br>
            <a:r>
              <a:rPr lang="en-US" sz="1400" i="1" dirty="0">
                <a:latin typeface="Merriweather Sans" panose="02000503060000020004" pitchFamily="2" charset="77"/>
              </a:rPr>
              <a:t>    (A) sunlight </a:t>
            </a:r>
          </a:p>
          <a:p>
            <a:r>
              <a:rPr lang="en-US" sz="1400" i="1" dirty="0">
                <a:latin typeface="Merriweather Sans" panose="02000503060000020004" pitchFamily="2" charset="77"/>
              </a:rPr>
              <a:t>    (B) water </a:t>
            </a:r>
          </a:p>
          <a:p>
            <a:r>
              <a:rPr lang="en-US" sz="1400" i="1" dirty="0">
                <a:latin typeface="Merriweather Sans" panose="02000503060000020004" pitchFamily="2" charset="77"/>
              </a:rPr>
              <a:t>    (C) soil </a:t>
            </a:r>
          </a:p>
          <a:p>
            <a:r>
              <a:rPr lang="en-US" sz="1400" i="1" dirty="0">
                <a:latin typeface="Merriweather Sans" panose="02000503060000020004" pitchFamily="2" charset="77"/>
              </a:rPr>
              <a:t>    (D) air</a:t>
            </a:r>
          </a:p>
        </p:txBody>
      </p:sp>
      <p:sp>
        <p:nvSpPr>
          <p:cNvPr id="8" name="Rounded Rectangular Callout 7">
            <a:extLst>
              <a:ext uri="{FF2B5EF4-FFF2-40B4-BE49-F238E27FC236}">
                <a16:creationId xmlns:a16="http://schemas.microsoft.com/office/drawing/2014/main" id="{4CF77F0C-17DB-194B-A614-6126AE830E14}"/>
              </a:ext>
            </a:extLst>
          </p:cNvPr>
          <p:cNvSpPr/>
          <p:nvPr/>
        </p:nvSpPr>
        <p:spPr>
          <a:xfrm>
            <a:off x="822570" y="4583951"/>
            <a:ext cx="3230135" cy="1573296"/>
          </a:xfrm>
          <a:prstGeom prst="wedgeRoundRectCallout">
            <a:avLst>
              <a:gd name="adj1" fmla="val 60000"/>
              <a:gd name="adj2" fmla="val -32857"/>
              <a:gd name="adj3" fmla="val 16667"/>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1400" i="1" dirty="0">
                <a:latin typeface="Merriweather Sans" panose="02000503060000020004" pitchFamily="2" charset="77"/>
              </a:rPr>
              <a:t>Which event can cause a large rock to become soil over time? </a:t>
            </a:r>
          </a:p>
          <a:p>
            <a:r>
              <a:rPr lang="en-US" sz="1400" i="1" dirty="0">
                <a:latin typeface="Merriweather Sans" panose="02000503060000020004" pitchFamily="2" charset="77"/>
              </a:rPr>
              <a:t>   (A) decaying </a:t>
            </a:r>
          </a:p>
          <a:p>
            <a:r>
              <a:rPr lang="en-US" sz="1400" i="1" dirty="0">
                <a:latin typeface="Merriweather Sans" panose="02000503060000020004" pitchFamily="2" charset="77"/>
              </a:rPr>
              <a:t>   (B) an earthquake </a:t>
            </a:r>
          </a:p>
          <a:p>
            <a:r>
              <a:rPr lang="en-US" sz="1400" i="1" dirty="0">
                <a:latin typeface="Merriweather Sans" panose="02000503060000020004" pitchFamily="2" charset="77"/>
              </a:rPr>
              <a:t>   (C) a landslide </a:t>
            </a:r>
          </a:p>
          <a:p>
            <a:r>
              <a:rPr lang="en-US" sz="1400" i="1" dirty="0">
                <a:latin typeface="Merriweather Sans" panose="02000503060000020004" pitchFamily="2" charset="77"/>
              </a:rPr>
              <a:t>   (D) weathering</a:t>
            </a:r>
          </a:p>
        </p:txBody>
      </p:sp>
    </p:spTree>
    <p:extLst>
      <p:ext uri="{BB962C8B-B14F-4D97-AF65-F5344CB8AC3E}">
        <p14:creationId xmlns:p14="http://schemas.microsoft.com/office/powerpoint/2010/main" val="270501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r>
              <a:rPr lang="en-US" dirty="0"/>
              <a:t>Weak generalization across datasets </a:t>
            </a:r>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xfrm>
            <a:off x="9105454" y="6270288"/>
            <a:ext cx="2743200" cy="365125"/>
          </a:xfrm>
        </p:spPr>
        <p:txBody>
          <a:bodyPr/>
          <a:lstStyle/>
          <a:p>
            <a:fld id="{86B4B35C-345F-9846-8E6A-29269C850829}" type="slidenum">
              <a:rPr lang="en-US" smtClean="0"/>
              <a:pPr/>
              <a:t>74</a:t>
            </a:fld>
            <a:endParaRPr lang="en-US" dirty="0"/>
          </a:p>
        </p:txBody>
      </p:sp>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Troubling Trends</a:t>
            </a:r>
          </a:p>
        </p:txBody>
      </p:sp>
      <p:sp>
        <p:nvSpPr>
          <p:cNvPr id="9" name="Rectangle 8">
            <a:extLst>
              <a:ext uri="{FF2B5EF4-FFF2-40B4-BE49-F238E27FC236}">
                <a16:creationId xmlns:a16="http://schemas.microsoft.com/office/drawing/2014/main" id="{152540A8-0319-324B-AC5A-81D144CA78E5}"/>
              </a:ext>
            </a:extLst>
          </p:cNvPr>
          <p:cNvSpPr/>
          <p:nvPr/>
        </p:nvSpPr>
        <p:spPr>
          <a:xfrm>
            <a:off x="10332205" y="4295833"/>
            <a:ext cx="1519967"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da" sz="1600" dirty="0">
                <a:solidFill>
                  <a:schemeClr val="bg1">
                    <a:lumMod val="50000"/>
                  </a:schemeClr>
                </a:solidFill>
                <a:latin typeface="Merriweather Sans" charset="0"/>
                <a:ea typeface="Merriweather Sans" charset="0"/>
                <a:cs typeface="Merriweather Sans" charset="0"/>
              </a:rPr>
              <a:t>Yin et al. 18</a:t>
            </a:r>
            <a:r>
              <a:rPr lang="en-US" sz="1600" dirty="0">
                <a:solidFill>
                  <a:schemeClr val="bg1">
                    <a:lumMod val="50000"/>
                  </a:schemeClr>
                </a:solidFill>
                <a:latin typeface="Merriweather Sans" charset="0"/>
                <a:ea typeface="Merriweather Sans" charset="0"/>
                <a:cs typeface="Merriweather Sans" charset="0"/>
              </a:rPr>
              <a:t>]</a:t>
            </a:r>
          </a:p>
        </p:txBody>
      </p:sp>
      <p:grpSp>
        <p:nvGrpSpPr>
          <p:cNvPr id="47" name="Group 46">
            <a:extLst>
              <a:ext uri="{FF2B5EF4-FFF2-40B4-BE49-F238E27FC236}">
                <a16:creationId xmlns:a16="http://schemas.microsoft.com/office/drawing/2014/main" id="{A918F664-404A-714C-BE4F-CC77ABDCB967}"/>
              </a:ext>
            </a:extLst>
          </p:cNvPr>
          <p:cNvGrpSpPr/>
          <p:nvPr/>
        </p:nvGrpSpPr>
        <p:grpSpPr>
          <a:xfrm>
            <a:off x="5857800" y="2643269"/>
            <a:ext cx="3907004" cy="2957218"/>
            <a:chOff x="5857800" y="2643269"/>
            <a:chExt cx="3907004" cy="2957218"/>
          </a:xfrm>
        </p:grpSpPr>
        <p:cxnSp>
          <p:nvCxnSpPr>
            <p:cNvPr id="10" name="Straight Connector 9">
              <a:extLst>
                <a:ext uri="{FF2B5EF4-FFF2-40B4-BE49-F238E27FC236}">
                  <a16:creationId xmlns:a16="http://schemas.microsoft.com/office/drawing/2014/main" id="{E432EA9D-322D-BE4E-9702-2462BB020F33}"/>
                </a:ext>
              </a:extLst>
            </p:cNvPr>
            <p:cNvCxnSpPr>
              <a:cxnSpLocks/>
            </p:cNvCxnSpPr>
            <p:nvPr/>
          </p:nvCxnSpPr>
          <p:spPr>
            <a:xfrm flipV="1">
              <a:off x="6464300" y="5550080"/>
              <a:ext cx="3300504" cy="1100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E852F3-41E6-4D44-BECC-AEA4DCDC91BB}"/>
                </a:ext>
              </a:extLst>
            </p:cNvPr>
            <p:cNvSpPr txBox="1"/>
            <p:nvPr/>
          </p:nvSpPr>
          <p:spPr>
            <a:xfrm>
              <a:off x="5857800" y="2643269"/>
              <a:ext cx="599908" cy="2957218"/>
            </a:xfrm>
            <a:prstGeom prst="rect">
              <a:avLst/>
            </a:prstGeom>
            <a:noFill/>
          </p:spPr>
          <p:txBody>
            <a:bodyPr wrap="none" rtlCol="0" anchor="ctr" anchorCtr="0">
              <a:spAutoFit/>
            </a:bodyPr>
            <a:lstStyle/>
            <a:p>
              <a:pPr algn="r">
                <a:lnSpc>
                  <a:spcPct val="150000"/>
                </a:lnSpc>
              </a:pPr>
              <a:r>
                <a:rPr lang="en-US" dirty="0">
                  <a:latin typeface="Merriweather Sans" panose="02000503060000020004" pitchFamily="2" charset="77"/>
                </a:rPr>
                <a:t>100</a:t>
              </a:r>
            </a:p>
            <a:p>
              <a:pPr algn="r">
                <a:lnSpc>
                  <a:spcPct val="150000"/>
                </a:lnSpc>
              </a:pPr>
              <a:endParaRPr lang="en-US" dirty="0">
                <a:latin typeface="Merriweather Sans" panose="02000503060000020004" pitchFamily="2" charset="77"/>
              </a:endParaRPr>
            </a:p>
            <a:p>
              <a:pPr algn="r">
                <a:lnSpc>
                  <a:spcPct val="150000"/>
                </a:lnSpc>
              </a:pPr>
              <a:endParaRPr lang="en-US" dirty="0">
                <a:latin typeface="Merriweather Sans" panose="02000503060000020004" pitchFamily="2" charset="77"/>
              </a:endParaRPr>
            </a:p>
            <a:p>
              <a:pPr algn="r">
                <a:lnSpc>
                  <a:spcPct val="150000"/>
                </a:lnSpc>
              </a:pPr>
              <a:r>
                <a:rPr lang="en-US" dirty="0">
                  <a:latin typeface="Merriweather Sans" panose="02000503060000020004" pitchFamily="2" charset="77"/>
                </a:rPr>
                <a:t>50</a:t>
              </a:r>
            </a:p>
            <a:p>
              <a:pPr algn="r">
                <a:lnSpc>
                  <a:spcPct val="150000"/>
                </a:lnSpc>
              </a:pPr>
              <a:endParaRPr lang="en-US" dirty="0">
                <a:latin typeface="Merriweather Sans" panose="02000503060000020004" pitchFamily="2" charset="77"/>
              </a:endParaRPr>
            </a:p>
            <a:p>
              <a:pPr algn="r">
                <a:lnSpc>
                  <a:spcPct val="150000"/>
                </a:lnSpc>
              </a:pPr>
              <a:endParaRPr lang="en-US" dirty="0">
                <a:latin typeface="Merriweather Sans" panose="02000503060000020004" pitchFamily="2" charset="77"/>
              </a:endParaRPr>
            </a:p>
            <a:p>
              <a:pPr algn="r">
                <a:lnSpc>
                  <a:spcPct val="150000"/>
                </a:lnSpc>
              </a:pPr>
              <a:r>
                <a:rPr lang="en-US" dirty="0">
                  <a:latin typeface="Merriweather Sans" panose="02000503060000020004" pitchFamily="2" charset="77"/>
                </a:rPr>
                <a:t>0</a:t>
              </a:r>
            </a:p>
          </p:txBody>
        </p:sp>
      </p:grpSp>
      <p:sp>
        <p:nvSpPr>
          <p:cNvPr id="37" name="Content Placeholder 2">
            <a:extLst>
              <a:ext uri="{FF2B5EF4-FFF2-40B4-BE49-F238E27FC236}">
                <a16:creationId xmlns:a16="http://schemas.microsoft.com/office/drawing/2014/main" id="{E14D772B-2036-F443-9A19-C73F537E2B56}"/>
              </a:ext>
            </a:extLst>
          </p:cNvPr>
          <p:cNvSpPr txBox="1">
            <a:spLocks/>
          </p:cNvSpPr>
          <p:nvPr/>
        </p:nvSpPr>
        <p:spPr>
          <a:xfrm>
            <a:off x="1065481" y="2658691"/>
            <a:ext cx="2911351" cy="1284728"/>
          </a:xfrm>
          <a:prstGeom prst="roundRect">
            <a:avLst>
              <a:gd name="adj" fmla="val 35449"/>
            </a:avLst>
          </a:prstGeom>
          <a:solidFill>
            <a:schemeClr val="accent4">
              <a:lumMod val="20000"/>
              <a:lumOff val="80000"/>
            </a:schemeClr>
          </a:solidFill>
        </p:spPr>
        <p:txBody>
          <a:bodyPr vert="horz" lIns="365760" tIns="45720" rIns="91440" bIns="45720" rtlCol="0" anchor="ctr" anchorCtr="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Font typeface="Wingdings" charset="2"/>
              <a:buNone/>
            </a:pPr>
            <a:r>
              <a:rPr lang="en-US" b="1" dirty="0"/>
              <a:t>Dataset A</a:t>
            </a:r>
          </a:p>
        </p:txBody>
      </p:sp>
      <p:sp>
        <p:nvSpPr>
          <p:cNvPr id="38" name="Content Placeholder 2">
            <a:extLst>
              <a:ext uri="{FF2B5EF4-FFF2-40B4-BE49-F238E27FC236}">
                <a16:creationId xmlns:a16="http://schemas.microsoft.com/office/drawing/2014/main" id="{48D1FA82-FEE9-0F4B-ABCD-9793EDE488ED}"/>
              </a:ext>
            </a:extLst>
          </p:cNvPr>
          <p:cNvSpPr txBox="1">
            <a:spLocks/>
          </p:cNvSpPr>
          <p:nvPr/>
        </p:nvSpPr>
        <p:spPr>
          <a:xfrm>
            <a:off x="1085960" y="4782767"/>
            <a:ext cx="2911351" cy="1284728"/>
          </a:xfrm>
          <a:prstGeom prst="roundRect">
            <a:avLst>
              <a:gd name="adj" fmla="val 35449"/>
            </a:avLst>
          </a:prstGeom>
          <a:solidFill>
            <a:schemeClr val="accent4">
              <a:lumMod val="20000"/>
              <a:lumOff val="80000"/>
            </a:schemeClr>
          </a:solidFill>
        </p:spPr>
        <p:txBody>
          <a:bodyPr vert="horz" lIns="365760" tIns="45720" rIns="91440" bIns="45720" rtlCol="0" anchor="ctr" anchorCtr="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buFont typeface="Wingdings" charset="2"/>
              <a:buNone/>
            </a:pPr>
            <a:r>
              <a:rPr lang="en-US" b="1" dirty="0"/>
              <a:t>Dataset B</a:t>
            </a:r>
          </a:p>
        </p:txBody>
      </p:sp>
      <p:sp>
        <p:nvSpPr>
          <p:cNvPr id="40" name="Right Arrow 39">
            <a:extLst>
              <a:ext uri="{FF2B5EF4-FFF2-40B4-BE49-F238E27FC236}">
                <a16:creationId xmlns:a16="http://schemas.microsoft.com/office/drawing/2014/main" id="{C1E9ED97-57E9-2943-A7B1-4BDBBC6DBA85}"/>
              </a:ext>
            </a:extLst>
          </p:cNvPr>
          <p:cNvSpPr/>
          <p:nvPr/>
        </p:nvSpPr>
        <p:spPr>
          <a:xfrm rot="5400000">
            <a:off x="2234249" y="4060913"/>
            <a:ext cx="573450" cy="65373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FF6AAE6-0B42-944F-A717-ED3D6034CC09}"/>
              </a:ext>
            </a:extLst>
          </p:cNvPr>
          <p:cNvGrpSpPr/>
          <p:nvPr/>
        </p:nvGrpSpPr>
        <p:grpSpPr>
          <a:xfrm>
            <a:off x="6502826" y="3123173"/>
            <a:ext cx="1592103" cy="3009672"/>
            <a:chOff x="6502826" y="3123173"/>
            <a:chExt cx="1592103" cy="3009672"/>
          </a:xfrm>
        </p:grpSpPr>
        <p:sp>
          <p:nvSpPr>
            <p:cNvPr id="14" name="Rectangle 13">
              <a:extLst>
                <a:ext uri="{FF2B5EF4-FFF2-40B4-BE49-F238E27FC236}">
                  <a16:creationId xmlns:a16="http://schemas.microsoft.com/office/drawing/2014/main" id="{60445667-E66E-E94E-A106-F7D7FABB2108}"/>
                </a:ext>
              </a:extLst>
            </p:cNvPr>
            <p:cNvSpPr/>
            <p:nvPr/>
          </p:nvSpPr>
          <p:spPr>
            <a:xfrm>
              <a:off x="7027840" y="5646831"/>
              <a:ext cx="537327" cy="276999"/>
            </a:xfrm>
            <a:prstGeom prst="rect">
              <a:avLst/>
            </a:prstGeom>
          </p:spPr>
          <p:txBody>
            <a:bodyPr wrap="none">
              <a:spAutoFit/>
            </a:bodyPr>
            <a:lstStyle/>
            <a:p>
              <a:pPr algn="ctr"/>
              <a:r>
                <a:rPr lang="en-US" sz="1200" b="1" dirty="0">
                  <a:latin typeface="Merriweather Sans" panose="02000503060000020004" pitchFamily="2" charset="77"/>
                </a:rPr>
                <a:t>SNLI</a:t>
              </a:r>
              <a:endParaRPr lang="en-US" sz="1200" b="1" dirty="0">
                <a:solidFill>
                  <a:schemeClr val="accent6">
                    <a:lumMod val="75000"/>
                  </a:schemeClr>
                </a:solidFill>
                <a:latin typeface="Merriweather Sans" panose="02000503060000020004" pitchFamily="2" charset="77"/>
              </a:endParaRPr>
            </a:p>
          </p:txBody>
        </p:sp>
        <p:sp>
          <p:nvSpPr>
            <p:cNvPr id="26" name="Rectangle 25">
              <a:extLst>
                <a:ext uri="{FF2B5EF4-FFF2-40B4-BE49-F238E27FC236}">
                  <a16:creationId xmlns:a16="http://schemas.microsoft.com/office/drawing/2014/main" id="{1A5A1D8B-FE4C-7948-8043-AF18CA3D0953}"/>
                </a:ext>
              </a:extLst>
            </p:cNvPr>
            <p:cNvSpPr/>
            <p:nvPr/>
          </p:nvSpPr>
          <p:spPr>
            <a:xfrm>
              <a:off x="6986953" y="3123173"/>
              <a:ext cx="593694" cy="2437907"/>
            </a:xfrm>
            <a:prstGeom prst="rect">
              <a:avLst/>
            </a:prstGeom>
            <a:solidFill>
              <a:srgbClr val="C0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2D47555-7725-2F40-92DE-9C53229ED6D8}"/>
                </a:ext>
              </a:extLst>
            </p:cNvPr>
            <p:cNvSpPr txBox="1"/>
            <p:nvPr/>
          </p:nvSpPr>
          <p:spPr>
            <a:xfrm>
              <a:off x="7047043" y="3123173"/>
              <a:ext cx="481222" cy="369332"/>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87</a:t>
              </a:r>
            </a:p>
          </p:txBody>
        </p:sp>
        <p:sp>
          <p:nvSpPr>
            <p:cNvPr id="43" name="Rectangle 42">
              <a:extLst>
                <a:ext uri="{FF2B5EF4-FFF2-40B4-BE49-F238E27FC236}">
                  <a16:creationId xmlns:a16="http://schemas.microsoft.com/office/drawing/2014/main" id="{5CB5763B-6000-E040-8617-69EF975F8F83}"/>
                </a:ext>
              </a:extLst>
            </p:cNvPr>
            <p:cNvSpPr/>
            <p:nvPr/>
          </p:nvSpPr>
          <p:spPr>
            <a:xfrm>
              <a:off x="6502826" y="5855846"/>
              <a:ext cx="1592103" cy="276999"/>
            </a:xfrm>
            <a:prstGeom prst="rect">
              <a:avLst/>
            </a:prstGeom>
          </p:spPr>
          <p:txBody>
            <a:bodyPr wrap="none">
              <a:spAutoFit/>
            </a:bodyPr>
            <a:lstStyle/>
            <a:p>
              <a:r>
                <a:rPr lang="en-US" sz="1200" b="1" dirty="0">
                  <a:solidFill>
                    <a:schemeClr val="tx1">
                      <a:lumMod val="50000"/>
                      <a:lumOff val="50000"/>
                    </a:schemeClr>
                  </a:solidFill>
                  <a:latin typeface="Merriweather Sans Light" panose="02000503060000020004" pitchFamily="2" charset="77"/>
                </a:rPr>
                <a:t>[Bowman et al. 15]</a:t>
              </a:r>
              <a:endParaRPr lang="en-US" sz="1200" b="1" dirty="0">
                <a:solidFill>
                  <a:schemeClr val="tx1">
                    <a:lumMod val="50000"/>
                    <a:lumOff val="50000"/>
                  </a:schemeClr>
                </a:solidFill>
              </a:endParaRPr>
            </a:p>
          </p:txBody>
        </p:sp>
      </p:grpSp>
      <p:grpSp>
        <p:nvGrpSpPr>
          <p:cNvPr id="46" name="Group 45">
            <a:extLst>
              <a:ext uri="{FF2B5EF4-FFF2-40B4-BE49-F238E27FC236}">
                <a16:creationId xmlns:a16="http://schemas.microsoft.com/office/drawing/2014/main" id="{097F2134-3887-0841-AF31-8DA6B8DC616A}"/>
              </a:ext>
            </a:extLst>
          </p:cNvPr>
          <p:cNvGrpSpPr/>
          <p:nvPr/>
        </p:nvGrpSpPr>
        <p:grpSpPr>
          <a:xfrm>
            <a:off x="8193612" y="4137452"/>
            <a:ext cx="1739579" cy="1995393"/>
            <a:chOff x="8193612" y="4137452"/>
            <a:chExt cx="1739579" cy="1995393"/>
          </a:xfrm>
        </p:grpSpPr>
        <p:sp>
          <p:nvSpPr>
            <p:cNvPr id="15" name="Rectangle 14">
              <a:extLst>
                <a:ext uri="{FF2B5EF4-FFF2-40B4-BE49-F238E27FC236}">
                  <a16:creationId xmlns:a16="http://schemas.microsoft.com/office/drawing/2014/main" id="{EF4B0F01-CEBA-A144-AE6F-C5C40817F82D}"/>
                </a:ext>
              </a:extLst>
            </p:cNvPr>
            <p:cNvSpPr/>
            <p:nvPr/>
          </p:nvSpPr>
          <p:spPr>
            <a:xfrm>
              <a:off x="8725126" y="4137452"/>
              <a:ext cx="593694" cy="1427420"/>
            </a:xfrm>
            <a:prstGeom prst="rect">
              <a:avLst/>
            </a:prstGeom>
            <a:solidFill>
              <a:srgbClr val="C02B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064B0B-3A5A-B541-87F0-D11FE7BAF5E7}"/>
                </a:ext>
              </a:extLst>
            </p:cNvPr>
            <p:cNvSpPr txBox="1"/>
            <p:nvPr/>
          </p:nvSpPr>
          <p:spPr>
            <a:xfrm>
              <a:off x="8768230" y="4155096"/>
              <a:ext cx="507488" cy="246513"/>
            </a:xfrm>
            <a:prstGeom prst="rect">
              <a:avLst/>
            </a:prstGeom>
            <a:noFill/>
          </p:spPr>
          <p:txBody>
            <a:bodyPr wrap="none" rtlCol="0">
              <a:spAutoFit/>
            </a:bodyPr>
            <a:lstStyle/>
            <a:p>
              <a:pPr algn="ctr"/>
              <a:r>
                <a:rPr lang="en-US" b="1" dirty="0">
                  <a:solidFill>
                    <a:schemeClr val="bg1"/>
                  </a:solidFill>
                  <a:latin typeface="Merriweather Sans" panose="02000503060000020004" pitchFamily="2" charset="77"/>
                </a:rPr>
                <a:t>49</a:t>
              </a:r>
            </a:p>
          </p:txBody>
        </p:sp>
        <p:sp>
          <p:nvSpPr>
            <p:cNvPr id="28" name="Rectangle 27">
              <a:extLst>
                <a:ext uri="{FF2B5EF4-FFF2-40B4-BE49-F238E27FC236}">
                  <a16:creationId xmlns:a16="http://schemas.microsoft.com/office/drawing/2014/main" id="{EA795E1B-84C2-9744-985C-87691A0E283F}"/>
                </a:ext>
              </a:extLst>
            </p:cNvPr>
            <p:cNvSpPr/>
            <p:nvPr/>
          </p:nvSpPr>
          <p:spPr>
            <a:xfrm>
              <a:off x="8708109" y="5625888"/>
              <a:ext cx="681598" cy="276999"/>
            </a:xfrm>
            <a:prstGeom prst="rect">
              <a:avLst/>
            </a:prstGeom>
          </p:spPr>
          <p:txBody>
            <a:bodyPr wrap="none">
              <a:spAutoFit/>
            </a:bodyPr>
            <a:lstStyle/>
            <a:p>
              <a:pPr algn="ctr"/>
              <a:r>
                <a:rPr lang="en-US" sz="1200" b="1" dirty="0">
                  <a:latin typeface="Merriweather Sans" panose="02000503060000020004" pitchFamily="2" charset="77"/>
                </a:rPr>
                <a:t>RTE-5</a:t>
              </a:r>
              <a:endParaRPr lang="en-US" sz="1200" b="1" dirty="0">
                <a:solidFill>
                  <a:schemeClr val="accent6">
                    <a:lumMod val="75000"/>
                  </a:schemeClr>
                </a:solidFill>
                <a:latin typeface="Merriweather Sans" panose="02000503060000020004" pitchFamily="2" charset="77"/>
              </a:endParaRPr>
            </a:p>
          </p:txBody>
        </p:sp>
        <p:sp>
          <p:nvSpPr>
            <p:cNvPr id="44" name="Rectangle 43">
              <a:extLst>
                <a:ext uri="{FF2B5EF4-FFF2-40B4-BE49-F238E27FC236}">
                  <a16:creationId xmlns:a16="http://schemas.microsoft.com/office/drawing/2014/main" id="{FB9C4A7F-A84E-E948-83C7-00B8AED0E1DF}"/>
                </a:ext>
              </a:extLst>
            </p:cNvPr>
            <p:cNvSpPr/>
            <p:nvPr/>
          </p:nvSpPr>
          <p:spPr>
            <a:xfrm>
              <a:off x="8193612" y="5855846"/>
              <a:ext cx="1739579" cy="276999"/>
            </a:xfrm>
            <a:prstGeom prst="rect">
              <a:avLst/>
            </a:prstGeom>
          </p:spPr>
          <p:txBody>
            <a:bodyPr wrap="none">
              <a:spAutoFit/>
            </a:bodyPr>
            <a:lstStyle/>
            <a:p>
              <a:r>
                <a:rPr lang="en-US" sz="1200" b="1" dirty="0">
                  <a:solidFill>
                    <a:schemeClr val="tx1">
                      <a:lumMod val="50000"/>
                      <a:lumOff val="50000"/>
                    </a:schemeClr>
                  </a:solidFill>
                  <a:latin typeface="Merriweather Sans Light" panose="02000503060000020004" pitchFamily="2" charset="77"/>
                </a:rPr>
                <a:t>[</a:t>
              </a:r>
              <a:r>
                <a:rPr lang="en-US" sz="1200" b="1" dirty="0" err="1">
                  <a:solidFill>
                    <a:schemeClr val="tx1">
                      <a:lumMod val="50000"/>
                      <a:lumOff val="50000"/>
                    </a:schemeClr>
                  </a:solidFill>
                  <a:latin typeface="Merriweather Sans Light" panose="02000503060000020004" pitchFamily="2" charset="77"/>
                </a:rPr>
                <a:t>Bentivogli</a:t>
              </a:r>
              <a:r>
                <a:rPr lang="en-US" sz="1200" b="1" dirty="0">
                  <a:solidFill>
                    <a:schemeClr val="tx1">
                      <a:lumMod val="50000"/>
                      <a:lumOff val="50000"/>
                    </a:schemeClr>
                  </a:solidFill>
                  <a:latin typeface="Merriweather Sans Light" panose="02000503060000020004" pitchFamily="2" charset="77"/>
                </a:rPr>
                <a:t> et al. 09]</a:t>
              </a:r>
              <a:endParaRPr lang="en-US" sz="1200" b="1" dirty="0">
                <a:solidFill>
                  <a:schemeClr val="tx1">
                    <a:lumMod val="50000"/>
                    <a:lumOff val="50000"/>
                  </a:schemeClr>
                </a:solidFill>
              </a:endParaRPr>
            </a:p>
          </p:txBody>
        </p:sp>
      </p:grpSp>
    </p:spTree>
    <p:extLst>
      <p:ext uri="{BB962C8B-B14F-4D97-AF65-F5344CB8AC3E}">
        <p14:creationId xmlns:p14="http://schemas.microsoft.com/office/powerpoint/2010/main" val="44813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7" grpId="0" animBg="1"/>
      <p:bldP spid="38"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BDD40A-735A-FB4D-973B-20007E617F15}"/>
              </a:ext>
            </a:extLst>
          </p:cNvPr>
          <p:cNvSpPr>
            <a:spLocks noGrp="1"/>
          </p:cNvSpPr>
          <p:nvPr>
            <p:ph type="sldNum" sz="quarter" idx="12"/>
          </p:nvPr>
        </p:nvSpPr>
        <p:spPr/>
        <p:txBody>
          <a:bodyPr/>
          <a:lstStyle/>
          <a:p>
            <a:fld id="{86B4B35C-345F-9846-8E6A-29269C850829}" type="slidenum">
              <a:rPr lang="en-US" smtClean="0"/>
              <a:pPr/>
              <a:t>8</a:t>
            </a:fld>
            <a:endParaRPr lang="en-US"/>
          </a:p>
        </p:txBody>
      </p:sp>
      <p:sp>
        <p:nvSpPr>
          <p:cNvPr id="4" name="Title 3">
            <a:extLst>
              <a:ext uri="{FF2B5EF4-FFF2-40B4-BE49-F238E27FC236}">
                <a16:creationId xmlns:a16="http://schemas.microsoft.com/office/drawing/2014/main" id="{0EE2B418-248D-6347-A4BB-390D7F0E7518}"/>
              </a:ext>
            </a:extLst>
          </p:cNvPr>
          <p:cNvSpPr>
            <a:spLocks noGrp="1"/>
          </p:cNvSpPr>
          <p:nvPr>
            <p:ph type="title"/>
          </p:nvPr>
        </p:nvSpPr>
        <p:spPr/>
        <p:txBody>
          <a:bodyPr/>
          <a:lstStyle/>
          <a:p>
            <a:r>
              <a:rPr lang="en-US" dirty="0"/>
              <a:t>“Supervision” vs “Data”</a:t>
            </a:r>
          </a:p>
        </p:txBody>
      </p:sp>
      <p:pic>
        <p:nvPicPr>
          <p:cNvPr id="6" name="Picture 5">
            <a:extLst>
              <a:ext uri="{FF2B5EF4-FFF2-40B4-BE49-F238E27FC236}">
                <a16:creationId xmlns:a16="http://schemas.microsoft.com/office/drawing/2014/main" id="{041FF571-2D3D-A246-8F66-53B5B9B46824}"/>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6" name="Right Arrow 15">
            <a:extLst>
              <a:ext uri="{FF2B5EF4-FFF2-40B4-BE49-F238E27FC236}">
                <a16:creationId xmlns:a16="http://schemas.microsoft.com/office/drawing/2014/main" id="{631C418D-1A88-0A4C-AFD2-CFEE3C69BA7D}"/>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1F65721-0231-3E46-ACA9-59081E15B98C}"/>
              </a:ext>
            </a:extLst>
          </p:cNvPr>
          <p:cNvSpPr txBox="1"/>
          <p:nvPr/>
        </p:nvSpPr>
        <p:spPr>
          <a:xfrm>
            <a:off x="2115581" y="6057294"/>
            <a:ext cx="2270173" cy="646331"/>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Supervision</a:t>
            </a:r>
            <a:br>
              <a:rPr lang="en-US" i="1" dirty="0">
                <a:solidFill>
                  <a:schemeClr val="bg1">
                    <a:lumMod val="50000"/>
                  </a:schemeClr>
                </a:solidFill>
                <a:latin typeface="Merriweather Sans" panose="02000503060000020004" pitchFamily="2" charset="77"/>
              </a:rPr>
            </a:br>
            <a:r>
              <a:rPr lang="en-US" i="1" dirty="0">
                <a:solidFill>
                  <a:schemeClr val="bg1">
                    <a:lumMod val="50000"/>
                  </a:schemeClr>
                </a:solidFill>
                <a:latin typeface="Merriweather Sans" panose="02000503060000020004" pitchFamily="2" charset="77"/>
              </a:rPr>
              <a:t>(direct annotations)</a:t>
            </a:r>
          </a:p>
        </p:txBody>
      </p:sp>
      <p:sp>
        <p:nvSpPr>
          <p:cNvPr id="18" name="TextBox 17">
            <a:extLst>
              <a:ext uri="{FF2B5EF4-FFF2-40B4-BE49-F238E27FC236}">
                <a16:creationId xmlns:a16="http://schemas.microsoft.com/office/drawing/2014/main" id="{D82A7812-4936-EE4B-A188-9B67DB7FF57A}"/>
              </a:ext>
            </a:extLst>
          </p:cNvPr>
          <p:cNvSpPr txBox="1"/>
          <p:nvPr/>
        </p:nvSpPr>
        <p:spPr>
          <a:xfrm>
            <a:off x="8775876" y="6195794"/>
            <a:ext cx="659155"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data</a:t>
            </a:r>
          </a:p>
        </p:txBody>
      </p:sp>
      <p:cxnSp>
        <p:nvCxnSpPr>
          <p:cNvPr id="20" name="Straight Connector 19">
            <a:extLst>
              <a:ext uri="{FF2B5EF4-FFF2-40B4-BE49-F238E27FC236}">
                <a16:creationId xmlns:a16="http://schemas.microsoft.com/office/drawing/2014/main" id="{06E495D8-571E-3F4C-8FD6-98EC9B0D8BDC}"/>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E55D01CE-69B7-9E43-AB1E-E1F8C4B7A5A1}"/>
              </a:ext>
            </a:extLst>
          </p:cNvPr>
          <p:cNvPicPr>
            <a:picLocks noChangeAspect="1"/>
          </p:cNvPicPr>
          <p:nvPr/>
        </p:nvPicPr>
        <p:blipFill>
          <a:blip r:embed="rId4"/>
          <a:stretch>
            <a:fillRect/>
          </a:stretch>
        </p:blipFill>
        <p:spPr>
          <a:xfrm>
            <a:off x="3250668" y="2818623"/>
            <a:ext cx="2718066" cy="2586300"/>
          </a:xfrm>
          <a:prstGeom prst="rect">
            <a:avLst/>
          </a:prstGeom>
        </p:spPr>
      </p:pic>
      <p:pic>
        <p:nvPicPr>
          <p:cNvPr id="22" name="Picture 21">
            <a:extLst>
              <a:ext uri="{FF2B5EF4-FFF2-40B4-BE49-F238E27FC236}">
                <a16:creationId xmlns:a16="http://schemas.microsoft.com/office/drawing/2014/main" id="{BF106769-B3DF-F94C-92AB-918BE6836E3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9183" b="9592"/>
          <a:stretch/>
        </p:blipFill>
        <p:spPr>
          <a:xfrm>
            <a:off x="6791099" y="2096605"/>
            <a:ext cx="4861759" cy="3879375"/>
          </a:xfrm>
          <a:prstGeom prst="rect">
            <a:avLst/>
          </a:prstGeom>
        </p:spPr>
      </p:pic>
      <p:pic>
        <p:nvPicPr>
          <p:cNvPr id="23" name="Picture 22">
            <a:extLst>
              <a:ext uri="{FF2B5EF4-FFF2-40B4-BE49-F238E27FC236}">
                <a16:creationId xmlns:a16="http://schemas.microsoft.com/office/drawing/2014/main" id="{6186E345-2CEA-F545-B702-5B98C1280ADE}"/>
              </a:ext>
            </a:extLst>
          </p:cNvPr>
          <p:cNvPicPr>
            <a:picLocks noChangeAspect="1"/>
          </p:cNvPicPr>
          <p:nvPr/>
        </p:nvPicPr>
        <p:blipFill rotWithShape="1">
          <a:blip r:embed="rId7"/>
          <a:srcRect b="9656"/>
          <a:stretch/>
        </p:blipFill>
        <p:spPr>
          <a:xfrm>
            <a:off x="8361418" y="3064087"/>
            <a:ext cx="1721119" cy="1904714"/>
          </a:xfrm>
          <a:prstGeom prst="rect">
            <a:avLst/>
          </a:prstGeom>
          <a:solidFill>
            <a:schemeClr val="bg1"/>
          </a:solidFill>
          <a:ln>
            <a:solidFill>
              <a:schemeClr val="bg1"/>
            </a:solidFill>
          </a:ln>
          <a:effectLst>
            <a:reflection endPos="0" dist="50800" dir="5400000" sy="-100000" algn="bl" rotWithShape="0"/>
          </a:effectLst>
        </p:spPr>
      </p:pic>
      <p:sp>
        <p:nvSpPr>
          <p:cNvPr id="24" name="Google Shape;863;p85">
            <a:extLst>
              <a:ext uri="{FF2B5EF4-FFF2-40B4-BE49-F238E27FC236}">
                <a16:creationId xmlns:a16="http://schemas.microsoft.com/office/drawing/2014/main" id="{47171910-FBFA-2949-8B47-1596A811772C}"/>
              </a:ext>
            </a:extLst>
          </p:cNvPr>
          <p:cNvSpPr txBox="1"/>
          <p:nvPr/>
        </p:nvSpPr>
        <p:spPr>
          <a:xfrm>
            <a:off x="2412163" y="1353759"/>
            <a:ext cx="2007360" cy="568185"/>
          </a:xfrm>
          <a:prstGeom prst="roundRect">
            <a:avLst/>
          </a:prstGeom>
          <a:solidFill>
            <a:schemeClr val="accent6">
              <a:lumMod val="40000"/>
              <a:lumOff val="60000"/>
            </a:schemeClr>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algn="ctr">
              <a:spcBef>
                <a:spcPts val="360"/>
              </a:spcBef>
            </a:pPr>
            <a:r>
              <a:rPr lang="en-US" sz="1600" dirty="0">
                <a:solidFill>
                  <a:schemeClr val="tx1"/>
                </a:solidFill>
                <a:latin typeface="Merriweather Sans" charset="0"/>
                <a:ea typeface="Merriweather Sans" charset="0"/>
                <a:cs typeface="Merriweather Sans" charset="0"/>
              </a:rPr>
              <a:t>Minimal</a:t>
            </a:r>
            <a:endParaRPr sz="1600" dirty="0">
              <a:solidFill>
                <a:schemeClr val="tx1"/>
              </a:solidFill>
              <a:latin typeface="Merriweather Sans" charset="0"/>
              <a:ea typeface="Merriweather Sans" charset="0"/>
              <a:cs typeface="Merriweather Sans" charset="0"/>
            </a:endParaRPr>
          </a:p>
        </p:txBody>
      </p:sp>
      <p:sp>
        <p:nvSpPr>
          <p:cNvPr id="25" name="Google Shape;863;p85">
            <a:extLst>
              <a:ext uri="{FF2B5EF4-FFF2-40B4-BE49-F238E27FC236}">
                <a16:creationId xmlns:a16="http://schemas.microsoft.com/office/drawing/2014/main" id="{8F282F8D-5212-1047-9BBC-200859FA6C73}"/>
              </a:ext>
            </a:extLst>
          </p:cNvPr>
          <p:cNvSpPr txBox="1"/>
          <p:nvPr/>
        </p:nvSpPr>
        <p:spPr>
          <a:xfrm>
            <a:off x="8275552" y="1347512"/>
            <a:ext cx="2007364" cy="574432"/>
          </a:xfrm>
          <a:prstGeom prst="roundRect">
            <a:avLst/>
          </a:prstGeom>
          <a:solidFill>
            <a:schemeClr val="accent6">
              <a:lumMod val="40000"/>
              <a:lumOff val="60000"/>
            </a:schemeClr>
          </a:solidFill>
          <a:ln>
            <a:solidFill>
              <a:schemeClr val="bg1"/>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algn="ctr">
              <a:spcBef>
                <a:spcPts val="360"/>
              </a:spcBef>
            </a:pPr>
            <a:r>
              <a:rPr lang="en-US" sz="1600" dirty="0">
                <a:solidFill>
                  <a:schemeClr val="tx1"/>
                </a:solidFill>
                <a:latin typeface="Merriweather Sans" charset="0"/>
                <a:ea typeface="Merriweather Sans" charset="0"/>
                <a:cs typeface="Merriweather Sans" charset="0"/>
              </a:rPr>
              <a:t>Abundant</a:t>
            </a:r>
            <a:endParaRPr sz="1600" dirty="0">
              <a:solidFill>
                <a:schemeClr val="tx1"/>
              </a:solidFill>
              <a:latin typeface="Merriweather Sans" charset="0"/>
              <a:ea typeface="Merriweather Sans" charset="0"/>
              <a:cs typeface="Merriweather Sans" charset="0"/>
            </a:endParaRPr>
          </a:p>
        </p:txBody>
      </p:sp>
    </p:spTree>
    <p:extLst>
      <p:ext uri="{BB962C8B-B14F-4D97-AF65-F5344CB8AC3E}">
        <p14:creationId xmlns:p14="http://schemas.microsoft.com/office/powerpoint/2010/main" val="44303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This talk</a:t>
            </a:r>
          </a:p>
        </p:txBody>
      </p:sp>
      <p:sp>
        <p:nvSpPr>
          <p:cNvPr id="3" name="Content Placeholder 2"/>
          <p:cNvSpPr>
            <a:spLocks noGrp="1"/>
          </p:cNvSpPr>
          <p:nvPr>
            <p:ph idx="1"/>
          </p:nvPr>
        </p:nvSpPr>
        <p:spPr>
          <a:xfrm>
            <a:off x="754743" y="1885041"/>
            <a:ext cx="10145486" cy="4123873"/>
          </a:xfrm>
          <a:prstGeom prst="roundRect">
            <a:avLst/>
          </a:prstGeom>
          <a:solidFill>
            <a:srgbClr val="DCDEE0"/>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Answering Questions</a:t>
            </a:r>
          </a:p>
          <a:p>
            <a:pPr marL="0" indent="0">
              <a:lnSpc>
                <a:spcPct val="100000"/>
              </a:lnSpc>
              <a:buNone/>
            </a:pPr>
            <a:endParaRPr lang="en-US" b="1" dirty="0"/>
          </a:p>
          <a:p>
            <a:pPr marL="0" indent="0">
              <a:lnSpc>
                <a:spcPct val="100000"/>
              </a:lnSpc>
              <a:buNone/>
            </a:pPr>
            <a:r>
              <a:rPr lang="en-US" dirty="0"/>
              <a:t>▢ Semantic Typing of Entities</a:t>
            </a:r>
          </a:p>
          <a:p>
            <a:pPr marL="0" indent="0">
              <a:lnSpc>
                <a:spcPct val="100000"/>
              </a:lnSpc>
              <a:buNone/>
            </a:pPr>
            <a:endParaRPr lang="en-US" b="1" dirty="0"/>
          </a:p>
          <a:p>
            <a:pPr marL="0" indent="0">
              <a:lnSpc>
                <a:spcPct val="100000"/>
              </a:lnSpc>
              <a:buNone/>
            </a:pPr>
            <a:r>
              <a:rPr lang="en-US" dirty="0"/>
              <a:t>▢</a:t>
            </a:r>
            <a:r>
              <a:rPr lang="en-US" b="1" dirty="0"/>
              <a:t> </a:t>
            </a:r>
            <a:r>
              <a:rPr lang="en-US" dirty="0"/>
              <a:t>Future Work</a:t>
            </a:r>
          </a:p>
        </p:txBody>
      </p:sp>
      <p:sp>
        <p:nvSpPr>
          <p:cNvPr id="4" name="Slide Number Placeholder 3"/>
          <p:cNvSpPr>
            <a:spLocks noGrp="1"/>
          </p:cNvSpPr>
          <p:nvPr>
            <p:ph type="sldNum" sz="quarter" idx="12"/>
          </p:nvPr>
        </p:nvSpPr>
        <p:spPr/>
        <p:txBody>
          <a:bodyPr/>
          <a:lstStyle/>
          <a:p>
            <a:fld id="{86B4B35C-345F-9846-8E6A-29269C850829}" type="slidenum">
              <a:rPr lang="en-US" smtClean="0"/>
              <a:pPr/>
              <a:t>9</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10082422" y="0"/>
            <a:ext cx="1915050" cy="1915050"/>
          </a:xfrm>
          <a:prstGeom prst="rect">
            <a:avLst/>
          </a:prstGeom>
          <a:noFill/>
          <a:ln>
            <a:noFill/>
          </a:ln>
        </p:spPr>
      </p:pic>
      <p:sp>
        <p:nvSpPr>
          <p:cNvPr id="14" name="Rectangle 13">
            <a:extLst>
              <a:ext uri="{FF2B5EF4-FFF2-40B4-BE49-F238E27FC236}">
                <a16:creationId xmlns:a16="http://schemas.microsoft.com/office/drawing/2014/main" id="{4BC1E50D-7C1E-DA48-980E-080536919F4A}"/>
              </a:ext>
            </a:extLst>
          </p:cNvPr>
          <p:cNvSpPr/>
          <p:nvPr/>
        </p:nvSpPr>
        <p:spPr>
          <a:xfrm>
            <a:off x="7077390" y="3689584"/>
            <a:ext cx="3857274" cy="523220"/>
          </a:xfrm>
          <a:prstGeom prst="rect">
            <a:avLst/>
          </a:prstGeom>
        </p:spPr>
        <p:txBody>
          <a:bodyPr wrap="none">
            <a:spAutoFit/>
          </a:bodyPr>
          <a:lstStyle/>
          <a:p>
            <a:r>
              <a:rPr lang="en-US" sz="2800" i="1" dirty="0"/>
              <a:t>with minimal supervision</a:t>
            </a:r>
          </a:p>
        </p:txBody>
      </p:sp>
      <p:sp>
        <p:nvSpPr>
          <p:cNvPr id="16" name="Triangle 15">
            <a:extLst>
              <a:ext uri="{FF2B5EF4-FFF2-40B4-BE49-F238E27FC236}">
                <a16:creationId xmlns:a16="http://schemas.microsoft.com/office/drawing/2014/main" id="{BDE94176-0A0B-8144-B003-558B6EDA233C}"/>
              </a:ext>
            </a:extLst>
          </p:cNvPr>
          <p:cNvSpPr/>
          <p:nvPr/>
        </p:nvSpPr>
        <p:spPr>
          <a:xfrm rot="5400000">
            <a:off x="5939096" y="3669338"/>
            <a:ext cx="1398232"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116302-5693-D941-B6D5-1EC8D04ABFF6}"/>
              </a:ext>
            </a:extLst>
          </p:cNvPr>
          <p:cNvSpPr/>
          <p:nvPr/>
        </p:nvSpPr>
        <p:spPr>
          <a:xfrm>
            <a:off x="7244946" y="4187529"/>
            <a:ext cx="3201839" cy="1754326"/>
          </a:xfrm>
          <a:prstGeom prst="rect">
            <a:avLst/>
          </a:prstGeom>
        </p:spPr>
        <p:txBody>
          <a:bodyPr wrap="none">
            <a:spAutoFit/>
          </a:bodyPr>
          <a:lstStyle/>
          <a:p>
            <a:pPr marL="236538" indent="-236538">
              <a:buFont typeface="Wingdings" pitchFamily="2" charset="2"/>
              <a:buChar char="§"/>
            </a:pPr>
            <a:r>
              <a:rPr lang="en-US" dirty="0">
                <a:latin typeface="Merriweather Sans Light" panose="02000503060000020004" pitchFamily="2" charset="77"/>
              </a:rPr>
              <a:t>Representations</a:t>
            </a:r>
          </a:p>
          <a:p>
            <a:pPr marL="236538" indent="-236538">
              <a:buFont typeface="Wingdings" pitchFamily="2" charset="2"/>
              <a:buChar char="§"/>
            </a:pPr>
            <a:r>
              <a:rPr lang="en-US" dirty="0">
                <a:latin typeface="Merriweather Sans Light" panose="02000503060000020004" pitchFamily="2" charset="77"/>
              </a:rPr>
              <a:t>Wikipedia</a:t>
            </a:r>
          </a:p>
          <a:p>
            <a:pPr marL="236538" indent="-236538">
              <a:buFont typeface="Wingdings" pitchFamily="2" charset="2"/>
              <a:buChar char="§"/>
            </a:pPr>
            <a:r>
              <a:rPr lang="en-US" dirty="0">
                <a:latin typeface="Merriweather Sans Light" panose="02000503060000020004" pitchFamily="2" charset="77"/>
              </a:rPr>
              <a:t>Structure of the problem</a:t>
            </a:r>
          </a:p>
          <a:p>
            <a:pPr marL="236538" indent="-236538">
              <a:buFont typeface="Wingdings" pitchFamily="2" charset="2"/>
              <a:buChar char="§"/>
            </a:pPr>
            <a:r>
              <a:rPr lang="en-US" dirty="0">
                <a:latin typeface="Merriweather Sans Light" panose="02000503060000020004" pitchFamily="2" charset="77"/>
              </a:rPr>
              <a:t>Compositionality </a:t>
            </a:r>
          </a:p>
          <a:p>
            <a:pPr marL="236538" indent="-236538">
              <a:buFont typeface="Wingdings" pitchFamily="2" charset="2"/>
              <a:buChar char="§"/>
            </a:pPr>
            <a:r>
              <a:rPr lang="en-US" dirty="0">
                <a:latin typeface="Merriweather Sans Light" panose="02000503060000020004" pitchFamily="2" charset="77"/>
              </a:rPr>
              <a:t>Other learned models</a:t>
            </a:r>
          </a:p>
          <a:p>
            <a:pPr marL="236538" indent="-236538">
              <a:buFont typeface="Wingdings" pitchFamily="2" charset="2"/>
              <a:buChar char="§"/>
            </a:pPr>
            <a:r>
              <a:rPr lang="en-US" dirty="0">
                <a:latin typeface="Merriweather Sans Light" panose="02000503060000020004" pitchFamily="2" charset="77"/>
              </a:rPr>
              <a:t>…</a:t>
            </a:r>
          </a:p>
        </p:txBody>
      </p:sp>
    </p:spTree>
    <p:extLst>
      <p:ext uri="{BB962C8B-B14F-4D97-AF65-F5344CB8AC3E}">
        <p14:creationId xmlns:p14="http://schemas.microsoft.com/office/powerpoint/2010/main" val="207078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64612</TotalTime>
  <Words>9318</Words>
  <Application>Microsoft Macintosh PowerPoint</Application>
  <PresentationFormat>Widescreen</PresentationFormat>
  <Paragraphs>1696</Paragraphs>
  <Slides>74</Slides>
  <Notes>70</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Calibri</vt:lpstr>
      <vt:lpstr>Chalkduster</vt:lpstr>
      <vt:lpstr>Consolas</vt:lpstr>
      <vt:lpstr>Courier New</vt:lpstr>
      <vt:lpstr>Futura Medium</vt:lpstr>
      <vt:lpstr>Merriweather Sans</vt:lpstr>
      <vt:lpstr>Merriweather Sans Light</vt:lpstr>
      <vt:lpstr>Times</vt:lpstr>
      <vt:lpstr>Wingdings</vt:lpstr>
      <vt:lpstr>Office Theme</vt:lpstr>
      <vt:lpstr>Natural Language Understanding  with Indirect Supervision</vt:lpstr>
      <vt:lpstr>Age of Big Data</vt:lpstr>
      <vt:lpstr>Troubling Observations</vt:lpstr>
      <vt:lpstr>Scenarios with Little (no?) Supervision</vt:lpstr>
      <vt:lpstr>PowerPoint Presentation</vt:lpstr>
      <vt:lpstr>Talk Statement</vt:lpstr>
      <vt:lpstr>PowerPoint Presentation</vt:lpstr>
      <vt:lpstr>“Supervision” vs “Data”</vt:lpstr>
      <vt:lpstr>This talk</vt:lpstr>
      <vt:lpstr>ANSWERING QUESTIONS with minimal supervision</vt:lpstr>
      <vt:lpstr>Why Answering Questions? </vt:lpstr>
      <vt:lpstr>Answering Questions: The Setting</vt:lpstr>
      <vt:lpstr>Linguistic Variability</vt:lpstr>
      <vt:lpstr>Linguistic Variability</vt:lpstr>
      <vt:lpstr>Linguistic Variability</vt:lpstr>
      <vt:lpstr>A Common Approach: Supervised Learning</vt:lpstr>
      <vt:lpstr>PowerPoint Presentation</vt:lpstr>
      <vt:lpstr> Semi-Structured Inference: High-level View </vt:lpstr>
      <vt:lpstr>Language Understanding Phenomena</vt:lpstr>
      <vt:lpstr>“Lifting” Meaning as Semantic Graphs</vt:lpstr>
      <vt:lpstr>“Lifting” Meaning as Semantic Graphs</vt:lpstr>
      <vt:lpstr>“Lifting” Meaning as Semantic Graphs</vt:lpstr>
      <vt:lpstr>Semantic Representations Altogether</vt:lpstr>
      <vt:lpstr>Collections of Semantic Graphs </vt:lpstr>
      <vt:lpstr>Support Graph</vt:lpstr>
      <vt:lpstr>Reasoning With a Meaning Representation</vt:lpstr>
      <vt:lpstr>Framework Overview</vt:lpstr>
      <vt:lpstr>ILP Model: Design Challenges</vt:lpstr>
      <vt:lpstr>ILP Model: Some Details</vt:lpstr>
      <vt:lpstr>ILP Model: Some Details</vt:lpstr>
      <vt:lpstr>ILP Model: Some Details</vt:lpstr>
      <vt:lpstr>ILP Model: Some Details</vt:lpstr>
      <vt:lpstr>Evaluation: Notable Baselines</vt:lpstr>
      <vt:lpstr>Empirical results: Science Domain [ZKTR’18]</vt:lpstr>
      <vt:lpstr>Answering Questions: Biology Exams</vt:lpstr>
      <vt:lpstr>Empirical results: Biology Domain [ZKTR’18]</vt:lpstr>
      <vt:lpstr>Lessons </vt:lpstr>
      <vt:lpstr>ENTITY TYPING with minimal supervision</vt:lpstr>
      <vt:lpstr>SEMANTIC TYPING OF ENTITIES</vt:lpstr>
      <vt:lpstr>Semantic Entity Typing: The Necessity (1)</vt:lpstr>
      <vt:lpstr>Semantic Entity Typing: The Necessity (2)</vt:lpstr>
      <vt:lpstr>Entity Typing: Existing Work</vt:lpstr>
      <vt:lpstr>“Cheap” Typing with Wikipedia </vt:lpstr>
      <vt:lpstr>A Common Approach: Supervised Learning</vt:lpstr>
      <vt:lpstr>Zero-Shot Open Entity Typing </vt:lpstr>
      <vt:lpstr>Zero-Shot Open Entity Typing </vt:lpstr>
      <vt:lpstr>ZOE: Type-Compatible Grounding</vt:lpstr>
      <vt:lpstr>ZOE: Type-Compatible Grounding</vt:lpstr>
      <vt:lpstr>ZOE: Type-Compatible Grounding</vt:lpstr>
      <vt:lpstr>Zero-Shot Open Typing: Big Picture</vt:lpstr>
      <vt:lpstr>Zero-Shot Open Typing: Big Picture</vt:lpstr>
      <vt:lpstr>Empirical Results: Fine-Typing [ZKTR18]</vt:lpstr>
      <vt:lpstr>Lessons</vt:lpstr>
      <vt:lpstr>Beyond Supervision-rich “tasks”</vt:lpstr>
      <vt:lpstr>Beyond Supervision-rich “tasks”</vt:lpstr>
      <vt:lpstr>BIG PICTURE + LOOK AHEAD</vt:lpstr>
      <vt:lpstr>PowerPoint Presentation</vt:lpstr>
      <vt:lpstr>Beyond Supervision-rich “tasks”</vt:lpstr>
      <vt:lpstr>Language Models: Means to Access Knowledge</vt:lpstr>
      <vt:lpstr>Language Models: Means to Access Knowledge</vt:lpstr>
      <vt:lpstr>Language Models: Biases</vt:lpstr>
      <vt:lpstr>PowerPoint Presentation</vt:lpstr>
      <vt:lpstr>Information Pollution</vt:lpstr>
      <vt:lpstr>Information Pollution: Not Just Politics</vt:lpstr>
      <vt:lpstr>Information Pollution: Not Just Fact-Checking</vt:lpstr>
      <vt:lpstr>Information Pollution, as NLU Problems</vt:lpstr>
      <vt:lpstr>Discovering Diverse “Perspectives”</vt:lpstr>
      <vt:lpstr>Information Pollution: an NLU Challenge</vt:lpstr>
      <vt:lpstr>PowerPoint Presentation</vt:lpstr>
      <vt:lpstr>That’s it, folks! </vt:lpstr>
      <vt:lpstr>PowerPoint Presentation</vt:lpstr>
      <vt:lpstr>TableILP: major weaknesses</vt:lpstr>
      <vt:lpstr>Example outputs</vt:lpstr>
      <vt:lpstr>Troubling Trends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Khashabi, Daniel</dc:creator>
  <cp:lastModifiedBy>Khashabi, Daniel</cp:lastModifiedBy>
  <cp:revision>2948</cp:revision>
  <cp:lastPrinted>2019-04-04T02:13:40Z</cp:lastPrinted>
  <dcterms:created xsi:type="dcterms:W3CDTF">2018-12-29T21:20:38Z</dcterms:created>
  <dcterms:modified xsi:type="dcterms:W3CDTF">2019-04-04T20:46:40Z</dcterms:modified>
</cp:coreProperties>
</file>